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1152" r:id="rId2"/>
    <p:sldId id="1153" r:id="rId3"/>
    <p:sldId id="1154" r:id="rId4"/>
    <p:sldId id="1155" r:id="rId5"/>
    <p:sldId id="1156" r:id="rId6"/>
    <p:sldId id="1157" r:id="rId7"/>
    <p:sldId id="1158" r:id="rId8"/>
    <p:sldId id="1159" r:id="rId9"/>
    <p:sldId id="1160" r:id="rId10"/>
    <p:sldId id="1161" r:id="rId11"/>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周藤　英" initials="周藤　英" lastIdx="1" clrIdx="0">
    <p:extLst>
      <p:ext uri="{19B8F6BF-5375-455C-9EA6-DF929625EA0E}">
        <p15:presenceInfo xmlns:p15="http://schemas.microsoft.com/office/powerpoint/2012/main" userId="S-1-5-21-161959346-1900351369-444732941-1023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CCCC"/>
    <a:srgbClr val="33CC33"/>
    <a:srgbClr val="99FF99"/>
    <a:srgbClr val="FF9999"/>
    <a:srgbClr val="FF6699"/>
    <a:srgbClr val="E7EDEF"/>
    <a:srgbClr val="FFB28B"/>
    <a:srgbClr val="99FF6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070" autoAdjust="0"/>
    <p:restoredTop sz="92101" autoAdjust="0"/>
  </p:normalViewPr>
  <p:slideViewPr>
    <p:cSldViewPr snapToGrid="0">
      <p:cViewPr varScale="1">
        <p:scale>
          <a:sx n="68" d="100"/>
          <a:sy n="68" d="100"/>
        </p:scale>
        <p:origin x="324" y="6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575" cy="498475"/>
          </a:xfrm>
          <a:prstGeom prst="rect">
            <a:avLst/>
          </a:prstGeom>
        </p:spPr>
        <p:txBody>
          <a:bodyPr vert="horz" lIns="91425" tIns="45713" rIns="91425" bIns="45713"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1"/>
            <a:ext cx="2949575" cy="498475"/>
          </a:xfrm>
          <a:prstGeom prst="rect">
            <a:avLst/>
          </a:prstGeom>
        </p:spPr>
        <p:txBody>
          <a:bodyPr vert="horz" lIns="91425" tIns="45713" rIns="91425" bIns="45713" rtlCol="0"/>
          <a:lstStyle>
            <a:lvl1pPr algn="r">
              <a:defRPr sz="1200"/>
            </a:lvl1pPr>
          </a:lstStyle>
          <a:p>
            <a:fld id="{D64E24C0-EAE7-42C3-A2C6-11E03F4A7047}" type="datetimeFigureOut">
              <a:rPr kumimoji="1" lang="ja-JP" altLang="en-US" smtClean="0"/>
              <a:t>2021/5/6</a:t>
            </a:fld>
            <a:endParaRPr kumimoji="1" lang="ja-JP" altLang="en-US" dirty="0"/>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25" tIns="45713" rIns="91425" bIns="45713" rtlCol="0" anchor="ctr"/>
          <a:lstStyle/>
          <a:p>
            <a:endParaRPr lang="ja-JP" altLang="en-US" dirty="0"/>
          </a:p>
        </p:txBody>
      </p:sp>
      <p:sp>
        <p:nvSpPr>
          <p:cNvPr id="5" name="ノート プレースホルダー 4"/>
          <p:cNvSpPr>
            <a:spLocks noGrp="1"/>
          </p:cNvSpPr>
          <p:nvPr>
            <p:ph type="body" sz="quarter" idx="3"/>
          </p:nvPr>
        </p:nvSpPr>
        <p:spPr>
          <a:xfrm>
            <a:off x="681039" y="4783140"/>
            <a:ext cx="5445125" cy="3913187"/>
          </a:xfrm>
          <a:prstGeom prst="rect">
            <a:avLst/>
          </a:prstGeom>
        </p:spPr>
        <p:txBody>
          <a:bodyPr vert="horz" lIns="91425" tIns="45713" rIns="91425" bIns="4571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4"/>
            <a:ext cx="2949575" cy="498475"/>
          </a:xfrm>
          <a:prstGeom prst="rect">
            <a:avLst/>
          </a:prstGeom>
        </p:spPr>
        <p:txBody>
          <a:bodyPr vert="horz" lIns="91425" tIns="45713" rIns="91425" bIns="45713"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25" tIns="45713" rIns="91425" bIns="45713" rtlCol="0" anchor="b"/>
          <a:lstStyle>
            <a:lvl1pPr algn="r">
              <a:defRPr sz="1200"/>
            </a:lvl1pPr>
          </a:lstStyle>
          <a:p>
            <a:fld id="{2F0EEB81-DB16-4A68-B055-8A38956DB515}" type="slidenum">
              <a:rPr kumimoji="1" lang="ja-JP" altLang="en-US" smtClean="0"/>
              <a:t>‹#›</a:t>
            </a:fld>
            <a:endParaRPr kumimoji="1" lang="ja-JP" altLang="en-US" dirty="0"/>
          </a:p>
        </p:txBody>
      </p:sp>
    </p:spTree>
    <p:extLst>
      <p:ext uri="{BB962C8B-B14F-4D97-AF65-F5344CB8AC3E}">
        <p14:creationId xmlns:p14="http://schemas.microsoft.com/office/powerpoint/2010/main" val="26732406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0EEB81-DB16-4A68-B055-8A38956DB515}" type="slidenum">
              <a:rPr kumimoji="1" lang="ja-JP" altLang="en-US" smtClean="0"/>
              <a:t>1</a:t>
            </a:fld>
            <a:endParaRPr kumimoji="1" lang="ja-JP" altLang="en-US"/>
          </a:p>
        </p:txBody>
      </p:sp>
    </p:spTree>
    <p:extLst>
      <p:ext uri="{BB962C8B-B14F-4D97-AF65-F5344CB8AC3E}">
        <p14:creationId xmlns:p14="http://schemas.microsoft.com/office/powerpoint/2010/main" val="3636266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0EEB81-DB16-4A68-B055-8A38956DB515}" type="slidenum">
              <a:rPr kumimoji="1" lang="ja-JP" altLang="en-US" smtClean="0"/>
              <a:t>2</a:t>
            </a:fld>
            <a:endParaRPr kumimoji="1" lang="ja-JP" altLang="en-US"/>
          </a:p>
        </p:txBody>
      </p:sp>
    </p:spTree>
    <p:extLst>
      <p:ext uri="{BB962C8B-B14F-4D97-AF65-F5344CB8AC3E}">
        <p14:creationId xmlns:p14="http://schemas.microsoft.com/office/powerpoint/2010/main" val="3548334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0EEB81-DB16-4A68-B055-8A38956DB515}" type="slidenum">
              <a:rPr kumimoji="1" lang="ja-JP" altLang="en-US" smtClean="0"/>
              <a:t>5</a:t>
            </a:fld>
            <a:endParaRPr kumimoji="1" lang="ja-JP" altLang="en-US"/>
          </a:p>
        </p:txBody>
      </p:sp>
    </p:spTree>
    <p:extLst>
      <p:ext uri="{BB962C8B-B14F-4D97-AF65-F5344CB8AC3E}">
        <p14:creationId xmlns:p14="http://schemas.microsoft.com/office/powerpoint/2010/main" val="32458240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0EEB81-DB16-4A68-B055-8A38956DB515}" type="slidenum">
              <a:rPr kumimoji="1" lang="ja-JP" altLang="en-US" smtClean="0"/>
              <a:t>8</a:t>
            </a:fld>
            <a:endParaRPr kumimoji="1" lang="ja-JP" altLang="en-US" dirty="0"/>
          </a:p>
        </p:txBody>
      </p:sp>
    </p:spTree>
    <p:extLst>
      <p:ext uri="{BB962C8B-B14F-4D97-AF65-F5344CB8AC3E}">
        <p14:creationId xmlns:p14="http://schemas.microsoft.com/office/powerpoint/2010/main" val="37933360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0EEB81-DB16-4A68-B055-8A38956DB515}" type="slidenum">
              <a:rPr kumimoji="1" lang="ja-JP" altLang="en-US" smtClean="0"/>
              <a:t>9</a:t>
            </a:fld>
            <a:endParaRPr kumimoji="1" lang="ja-JP" altLang="en-US" dirty="0"/>
          </a:p>
        </p:txBody>
      </p:sp>
    </p:spTree>
    <p:extLst>
      <p:ext uri="{BB962C8B-B14F-4D97-AF65-F5344CB8AC3E}">
        <p14:creationId xmlns:p14="http://schemas.microsoft.com/office/powerpoint/2010/main" val="17703616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0EEB81-DB16-4A68-B055-8A38956DB515}" type="slidenum">
              <a:rPr kumimoji="1" lang="ja-JP" altLang="en-US" smtClean="0"/>
              <a:t>10</a:t>
            </a:fld>
            <a:endParaRPr kumimoji="1" lang="ja-JP" altLang="en-US" dirty="0"/>
          </a:p>
        </p:txBody>
      </p:sp>
    </p:spTree>
    <p:extLst>
      <p:ext uri="{BB962C8B-B14F-4D97-AF65-F5344CB8AC3E}">
        <p14:creationId xmlns:p14="http://schemas.microsoft.com/office/powerpoint/2010/main" val="604002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2EF6AEA-C57F-4253-AF8A-4C7A4E9E56A6}" type="datetime1">
              <a:rPr kumimoji="1" lang="ja-JP" altLang="en-US" smtClean="0"/>
              <a:t>2021/5/6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114057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E62CBD7A-3384-4496-A91D-33ED503807F7}" type="datetime1">
              <a:rPr kumimoji="1" lang="ja-JP" altLang="en-US" smtClean="0"/>
              <a:t>2021/5/6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54529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7F48686-5AF0-45B6-9C4A-43713CBA700A}" type="datetime1">
              <a:rPr kumimoji="1" lang="ja-JP" altLang="en-US" smtClean="0"/>
              <a:t>2021/5/6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27282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588021E-7A53-4D9A-982F-E52823197B86}" type="datetime1">
              <a:rPr kumimoji="1" lang="ja-JP" altLang="en-US" smtClean="0"/>
              <a:t>2021/5/6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1293154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0F3CAEBB-A78B-45A1-AB95-D3CAE05622F7}" type="datetime1">
              <a:rPr kumimoji="1" lang="ja-JP" altLang="en-US" smtClean="0"/>
              <a:t>2021/5/6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216906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00C4CC1-70EB-4748-9A31-AAC811DF1489}" type="datetime1">
              <a:rPr kumimoji="1" lang="ja-JP" altLang="en-US" smtClean="0"/>
              <a:t>2021/5/6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4127643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73671B0-D69F-4E34-B645-94728C92FC8F}" type="datetime1">
              <a:rPr kumimoji="1" lang="ja-JP" altLang="en-US" smtClean="0"/>
              <a:t>2021/5/6</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720492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911E82D-C5F8-4745-AE8B-C0FE716C2426}" type="datetime1">
              <a:rPr kumimoji="1" lang="ja-JP" altLang="en-US" smtClean="0"/>
              <a:t>2021/5/6</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1138783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D09B415-6CDA-4C7A-8A55-07593CADA509}" type="datetime1">
              <a:rPr kumimoji="1" lang="ja-JP" altLang="en-US" smtClean="0"/>
              <a:t>2021/5/6</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21007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C99E9F1-2E00-4CE1-B1C7-12D0C1BB434E}" type="datetime1">
              <a:rPr kumimoji="1" lang="ja-JP" altLang="en-US" smtClean="0"/>
              <a:t>2021/5/6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432887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8AA1FAB-ADC6-4F5C-89EB-CB8837270A8F}" type="datetime1">
              <a:rPr kumimoji="1" lang="ja-JP" altLang="en-US" smtClean="0"/>
              <a:t>2021/5/6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402665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9B126D-AFD1-4CF5-A6DB-E805AE891B25}" type="datetime1">
              <a:rPr kumimoji="1" lang="ja-JP" altLang="en-US" smtClean="0"/>
              <a:t>2021/5/6</a:t>
            </a:fld>
            <a:endParaRPr kumimoji="1" lang="ja-JP" altLang="en-US" dirty="0"/>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1340486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e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4.emf"/><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3"/>
          <a:stretch>
            <a:fillRect/>
          </a:stretch>
        </p:blipFill>
        <p:spPr>
          <a:xfrm>
            <a:off x="119748" y="3263384"/>
            <a:ext cx="2975106" cy="3499407"/>
          </a:xfrm>
          <a:prstGeom prst="rect">
            <a:avLst/>
          </a:prstGeom>
        </p:spPr>
      </p:pic>
      <p:pic>
        <p:nvPicPr>
          <p:cNvPr id="4" name="図 3"/>
          <p:cNvPicPr>
            <a:picLocks noChangeAspect="1"/>
          </p:cNvPicPr>
          <p:nvPr/>
        </p:nvPicPr>
        <p:blipFill>
          <a:blip r:embed="rId4"/>
          <a:stretch>
            <a:fillRect/>
          </a:stretch>
        </p:blipFill>
        <p:spPr>
          <a:xfrm>
            <a:off x="115171" y="555588"/>
            <a:ext cx="11827265" cy="2786113"/>
          </a:xfrm>
          <a:prstGeom prst="rect">
            <a:avLst/>
          </a:prstGeom>
        </p:spPr>
      </p:pic>
      <p:sp>
        <p:nvSpPr>
          <p:cNvPr id="3" name="正方形/長方形 2">
            <a:extLst>
              <a:ext uri="{FF2B5EF4-FFF2-40B4-BE49-F238E27FC236}">
                <a16:creationId xmlns:a16="http://schemas.microsoft.com/office/drawing/2014/main" id="{19A4B9F2-9BFE-4A54-BFF8-6DE358A35303}"/>
              </a:ext>
            </a:extLst>
          </p:cNvPr>
          <p:cNvSpPr/>
          <p:nvPr/>
        </p:nvSpPr>
        <p:spPr>
          <a:xfrm>
            <a:off x="-4371" y="-11645"/>
            <a:ext cx="12192000" cy="56723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latin typeface="UD デジタル 教科書体 NK-B" panose="02020700000000000000" pitchFamily="18" charset="-128"/>
                <a:ea typeface="UD デジタル 教科書体 NK-B" panose="02020700000000000000" pitchFamily="18" charset="-128"/>
              </a:rPr>
              <a:t>新規陽性者数と入院・</a:t>
            </a:r>
            <a:r>
              <a:rPr lang="ja-JP" altLang="en-US" sz="2400" b="1" dirty="0">
                <a:latin typeface="UD デジタル 教科書体 NK-B" panose="02020700000000000000" pitchFamily="18" charset="-128"/>
                <a:ea typeface="UD デジタル 教科書体 NK-B" panose="02020700000000000000" pitchFamily="18" charset="-128"/>
              </a:rPr>
              <a:t>療養者数</a:t>
            </a:r>
            <a:r>
              <a:rPr lang="ja-JP" altLang="en-US" sz="2400" b="1" dirty="0" smtClean="0">
                <a:latin typeface="UD デジタル 教科書体 NK-B" panose="02020700000000000000" pitchFamily="18" charset="-128"/>
                <a:ea typeface="UD デジタル 教科書体 NK-B" panose="02020700000000000000" pitchFamily="18" charset="-128"/>
              </a:rPr>
              <a:t>（５月５日</a:t>
            </a:r>
            <a:r>
              <a:rPr lang="ja-JP" altLang="en-US" sz="2400" b="1" dirty="0">
                <a:latin typeface="UD デジタル 教科書体 NK-B" panose="02020700000000000000" pitchFamily="18" charset="-128"/>
                <a:ea typeface="UD デジタル 教科書体 NK-B" panose="02020700000000000000" pitchFamily="18" charset="-128"/>
              </a:rPr>
              <a:t>時点</a:t>
            </a:r>
            <a:r>
              <a:rPr lang="ja-JP" altLang="en-US" sz="2400" b="1" dirty="0" smtClean="0">
                <a:latin typeface="UD デジタル 教科書体 NK-B" panose="02020700000000000000" pitchFamily="18" charset="-128"/>
                <a:ea typeface="UD デジタル 教科書体 NK-B" panose="02020700000000000000" pitchFamily="18" charset="-128"/>
              </a:rPr>
              <a:t>）</a:t>
            </a:r>
            <a:endParaRPr lang="ja-JP" altLang="en-US" sz="2400" b="1" dirty="0">
              <a:latin typeface="UD デジタル 教科書体 NK-B" panose="02020700000000000000" pitchFamily="18" charset="-128"/>
              <a:ea typeface="UD デジタル 教科書体 NK-B" panose="02020700000000000000" pitchFamily="18" charset="-128"/>
            </a:endParaRPr>
          </a:p>
        </p:txBody>
      </p:sp>
      <p:sp>
        <p:nvSpPr>
          <p:cNvPr id="2" name="スライド番号プレースホルダー 1"/>
          <p:cNvSpPr>
            <a:spLocks noGrp="1"/>
          </p:cNvSpPr>
          <p:nvPr>
            <p:ph type="sldNum" sz="quarter" idx="12"/>
          </p:nvPr>
        </p:nvSpPr>
        <p:spPr>
          <a:xfrm>
            <a:off x="9512431" y="6573080"/>
            <a:ext cx="2743200" cy="365125"/>
          </a:xfrm>
        </p:spPr>
        <p:txBody>
          <a:bodyPr/>
          <a:lstStyle/>
          <a:p>
            <a:fld id="{0B62D5CB-8769-475A-9BC8-A2F17E2F558B}" type="slidenum">
              <a:rPr kumimoji="1" lang="ja-JP" altLang="en-US" smtClean="0"/>
              <a:t>1</a:t>
            </a:fld>
            <a:endParaRPr kumimoji="1" lang="ja-JP" altLang="en-US" dirty="0"/>
          </a:p>
        </p:txBody>
      </p:sp>
      <p:sp>
        <p:nvSpPr>
          <p:cNvPr id="14" name="テキスト ボックス 13"/>
          <p:cNvSpPr txBox="1"/>
          <p:nvPr/>
        </p:nvSpPr>
        <p:spPr>
          <a:xfrm>
            <a:off x="443717" y="3940031"/>
            <a:ext cx="2209331" cy="584775"/>
          </a:xfrm>
          <a:prstGeom prst="rect">
            <a:avLst/>
          </a:prstGeom>
          <a:noFill/>
        </p:spPr>
        <p:txBody>
          <a:bodyPr wrap="square" rtlCol="0">
            <a:spAutoFit/>
          </a:bodyPr>
          <a:lstStyle/>
          <a:p>
            <a:r>
              <a:rPr lang="en-US" altLang="ja-JP" sz="800" dirty="0" smtClean="0">
                <a:latin typeface="Meiryo UI" panose="020B0604030504040204" pitchFamily="50" charset="-128"/>
                <a:ea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rPr>
              <a:t>重症者数は、対応可能</a:t>
            </a:r>
            <a:r>
              <a:rPr lang="ja-JP" altLang="en-US" sz="800" dirty="0">
                <a:latin typeface="Meiryo UI" panose="020B0604030504040204" pitchFamily="50" charset="-128"/>
                <a:ea typeface="Meiryo UI" panose="020B0604030504040204" pitchFamily="50" charset="-128"/>
              </a:rPr>
              <a:t>な</a:t>
            </a:r>
            <a:r>
              <a:rPr lang="ja-JP" altLang="en-US" sz="800" dirty="0" smtClean="0">
                <a:latin typeface="Meiryo UI" panose="020B0604030504040204" pitchFamily="50" charset="-128"/>
                <a:ea typeface="Meiryo UI" panose="020B0604030504040204" pitchFamily="50" charset="-128"/>
              </a:rPr>
              <a:t>軽症中等症患者受</a:t>
            </a:r>
            <a:endParaRPr lang="en-US" altLang="ja-JP" sz="800" dirty="0" smtClean="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rPr>
              <a:t> 入</a:t>
            </a:r>
            <a:r>
              <a:rPr lang="ja-JP" altLang="en-US" sz="800" dirty="0">
                <a:latin typeface="Meiryo UI" panose="020B0604030504040204" pitchFamily="50" charset="-128"/>
                <a:ea typeface="Meiryo UI" panose="020B0604030504040204" pitchFamily="50" charset="-128"/>
              </a:rPr>
              <a:t>医療機関等</a:t>
            </a:r>
            <a:r>
              <a:rPr lang="ja-JP" altLang="en-US" sz="800" dirty="0" smtClean="0">
                <a:latin typeface="Meiryo UI" panose="020B0604030504040204" pitchFamily="50" charset="-128"/>
                <a:ea typeface="Meiryo UI" panose="020B0604030504040204" pitchFamily="50" charset="-128"/>
              </a:rPr>
              <a:t>において</a:t>
            </a:r>
            <a:r>
              <a:rPr lang="ja-JP" altLang="en-US" sz="800" dirty="0">
                <a:latin typeface="Meiryo UI" panose="020B0604030504040204" pitchFamily="50" charset="-128"/>
                <a:ea typeface="Meiryo UI" panose="020B0604030504040204" pitchFamily="50" charset="-128"/>
              </a:rPr>
              <a:t>、</a:t>
            </a:r>
            <a:r>
              <a:rPr lang="ja-JP" altLang="en-US" sz="800" dirty="0" smtClean="0">
                <a:latin typeface="Meiryo UI" panose="020B0604030504040204" pitchFamily="50" charset="-128"/>
                <a:ea typeface="Meiryo UI" panose="020B0604030504040204" pitchFamily="50" charset="-128"/>
              </a:rPr>
              <a:t>治療継続を</a:t>
            </a:r>
            <a:r>
              <a:rPr lang="ja-JP" altLang="en-US" sz="800" dirty="0">
                <a:latin typeface="Meiryo UI" panose="020B0604030504040204" pitchFamily="50" charset="-128"/>
                <a:ea typeface="Meiryo UI" panose="020B0604030504040204" pitchFamily="50" charset="-128"/>
              </a:rPr>
              <a:t>し</a:t>
            </a:r>
            <a:r>
              <a:rPr lang="ja-JP" altLang="en-US" sz="800" dirty="0" smtClean="0">
                <a:latin typeface="Meiryo UI" panose="020B0604030504040204" pitchFamily="50" charset="-128"/>
                <a:ea typeface="Meiryo UI" panose="020B0604030504040204" pitchFamily="50" charset="-128"/>
              </a:rPr>
              <a:t>ている数</a:t>
            </a:r>
            <a:endParaRPr lang="en-US" altLang="ja-JP" sz="800" dirty="0" smtClean="0">
              <a:latin typeface="Meiryo UI" panose="020B0604030504040204" pitchFamily="50" charset="-128"/>
              <a:ea typeface="Meiryo UI" panose="020B0604030504040204" pitchFamily="50" charset="-128"/>
            </a:endParaRPr>
          </a:p>
          <a:p>
            <a:r>
              <a:rPr lang="en-US" altLang="ja-JP" sz="800" dirty="0">
                <a:latin typeface="Meiryo UI" panose="020B0604030504040204" pitchFamily="50" charset="-128"/>
                <a:ea typeface="Meiryo UI" panose="020B0604030504040204" pitchFamily="50" charset="-128"/>
              </a:rPr>
              <a:t> </a:t>
            </a:r>
            <a:r>
              <a:rPr lang="en-US" altLang="ja-JP" sz="800" dirty="0" smtClean="0">
                <a:latin typeface="Meiryo UI" panose="020B0604030504040204" pitchFamily="50" charset="-128"/>
                <a:ea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rPr>
              <a:t>や他府県の医療機関で受け入れている数を含</a:t>
            </a:r>
            <a:endParaRPr lang="en-US" altLang="ja-JP" sz="800" dirty="0" smtClean="0">
              <a:latin typeface="Meiryo UI" panose="020B0604030504040204" pitchFamily="50" charset="-128"/>
              <a:ea typeface="Meiryo UI" panose="020B0604030504040204" pitchFamily="50" charset="-128"/>
            </a:endParaRPr>
          </a:p>
          <a:p>
            <a:r>
              <a:rPr lang="en-US" altLang="ja-JP" sz="800" dirty="0">
                <a:latin typeface="Meiryo UI" panose="020B0604030504040204" pitchFamily="50" charset="-128"/>
                <a:ea typeface="Meiryo UI" panose="020B0604030504040204" pitchFamily="50" charset="-128"/>
              </a:rPr>
              <a:t> </a:t>
            </a:r>
            <a:r>
              <a:rPr lang="en-US" altLang="ja-JP" sz="800" dirty="0" smtClean="0">
                <a:latin typeface="Meiryo UI" panose="020B0604030504040204" pitchFamily="50" charset="-128"/>
                <a:ea typeface="Meiryo UI" panose="020B0604030504040204" pitchFamily="50" charset="-128"/>
              </a:rPr>
              <a:t>  </a:t>
            </a:r>
            <a:r>
              <a:rPr lang="ja-JP" altLang="en-US" sz="800" dirty="0" smtClean="0">
                <a:latin typeface="Meiryo UI" panose="020B0604030504040204" pitchFamily="50" charset="-128"/>
                <a:ea typeface="Meiryo UI" panose="020B0604030504040204" pitchFamily="50" charset="-128"/>
              </a:rPr>
              <a:t>む</a:t>
            </a:r>
            <a:r>
              <a:rPr lang="ja-JP" altLang="en-US" sz="800" dirty="0">
                <a:latin typeface="Meiryo UI" panose="020B0604030504040204" pitchFamily="50" charset="-128"/>
                <a:ea typeface="Meiryo UI" panose="020B0604030504040204" pitchFamily="50" charset="-128"/>
              </a:rPr>
              <a:t>。</a:t>
            </a:r>
          </a:p>
        </p:txBody>
      </p:sp>
      <p:pic>
        <p:nvPicPr>
          <p:cNvPr id="6" name="図 5"/>
          <p:cNvPicPr>
            <a:picLocks noChangeAspect="1"/>
          </p:cNvPicPr>
          <p:nvPr/>
        </p:nvPicPr>
        <p:blipFill>
          <a:blip r:embed="rId5"/>
          <a:stretch>
            <a:fillRect/>
          </a:stretch>
        </p:blipFill>
        <p:spPr>
          <a:xfrm>
            <a:off x="3214396" y="3137369"/>
            <a:ext cx="2999492" cy="3560373"/>
          </a:xfrm>
          <a:prstGeom prst="rect">
            <a:avLst/>
          </a:prstGeom>
        </p:spPr>
      </p:pic>
      <p:pic>
        <p:nvPicPr>
          <p:cNvPr id="7" name="図 6"/>
          <p:cNvPicPr>
            <a:picLocks noChangeAspect="1"/>
          </p:cNvPicPr>
          <p:nvPr/>
        </p:nvPicPr>
        <p:blipFill>
          <a:blip r:embed="rId6"/>
          <a:stretch>
            <a:fillRect/>
          </a:stretch>
        </p:blipFill>
        <p:spPr>
          <a:xfrm>
            <a:off x="6403143" y="3276115"/>
            <a:ext cx="2639797" cy="3487214"/>
          </a:xfrm>
          <a:prstGeom prst="rect">
            <a:avLst/>
          </a:prstGeom>
        </p:spPr>
      </p:pic>
      <p:pic>
        <p:nvPicPr>
          <p:cNvPr id="8" name="図 7"/>
          <p:cNvPicPr>
            <a:picLocks noChangeAspect="1"/>
          </p:cNvPicPr>
          <p:nvPr/>
        </p:nvPicPr>
        <p:blipFill>
          <a:blip r:embed="rId7"/>
          <a:stretch>
            <a:fillRect/>
          </a:stretch>
        </p:blipFill>
        <p:spPr>
          <a:xfrm>
            <a:off x="9306876" y="3213784"/>
            <a:ext cx="2688569" cy="3487214"/>
          </a:xfrm>
          <a:prstGeom prst="rect">
            <a:avLst/>
          </a:prstGeom>
        </p:spPr>
      </p:pic>
      <p:sp>
        <p:nvSpPr>
          <p:cNvPr id="10" name="テキスト ボックス 5"/>
          <p:cNvSpPr txBox="1"/>
          <p:nvPr/>
        </p:nvSpPr>
        <p:spPr>
          <a:xfrm>
            <a:off x="10295083" y="87827"/>
            <a:ext cx="1647354" cy="369332"/>
          </a:xfrm>
          <a:prstGeom prst="rect">
            <a:avLst/>
          </a:prstGeom>
          <a:solidFill>
            <a:schemeClr val="bg1"/>
          </a:solid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kumimoji="1" lang="ja-JP" altLang="en-US" dirty="0" smtClean="0"/>
              <a:t>資料１－２</a:t>
            </a:r>
            <a:endParaRPr kumimoji="1" lang="ja-JP" altLang="en-US" dirty="0"/>
          </a:p>
        </p:txBody>
      </p:sp>
    </p:spTree>
    <p:extLst>
      <p:ext uri="{BB962C8B-B14F-4D97-AF65-F5344CB8AC3E}">
        <p14:creationId xmlns:p14="http://schemas.microsoft.com/office/powerpoint/2010/main" val="16821528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6713004" y="874404"/>
            <a:ext cx="3744815" cy="5872446"/>
          </a:xfrm>
          <a:prstGeom prst="rect">
            <a:avLst/>
          </a:prstGeom>
          <a:noFill/>
          <a:ln w="50800">
            <a:solidFill>
              <a:srgbClr val="FFB2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p>
        </p:txBody>
      </p:sp>
      <p:sp>
        <p:nvSpPr>
          <p:cNvPr id="7" name="正方形/長方形 6"/>
          <p:cNvSpPr/>
          <p:nvPr/>
        </p:nvSpPr>
        <p:spPr>
          <a:xfrm>
            <a:off x="-5378" y="0"/>
            <a:ext cx="12192000" cy="49038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smtClean="0">
                <a:latin typeface="UD デジタル 教科書体 NP-B" panose="02020700000000000000" pitchFamily="18" charset="-128"/>
                <a:ea typeface="UD デジタル 教科書体 NP-B" panose="02020700000000000000" pitchFamily="18" charset="-128"/>
              </a:rPr>
              <a:t>死亡例のまとめ（令和</a:t>
            </a:r>
            <a:r>
              <a:rPr lang="en-US" altLang="ja-JP" sz="2000" b="1" dirty="0" smtClean="0">
                <a:latin typeface="UD デジタル 教科書体 NP-B" panose="02020700000000000000" pitchFamily="18" charset="-128"/>
                <a:ea typeface="UD デジタル 教科書体 NP-B" panose="02020700000000000000" pitchFamily="18" charset="-128"/>
              </a:rPr>
              <a:t>3</a:t>
            </a:r>
            <a:r>
              <a:rPr lang="ja-JP" altLang="en-US" sz="2000" b="1" dirty="0" smtClean="0">
                <a:latin typeface="UD デジタル 教科書体 NP-B" panose="02020700000000000000" pitchFamily="18" charset="-128"/>
                <a:ea typeface="UD デジタル 教科書体 NP-B" panose="02020700000000000000" pitchFamily="18" charset="-128"/>
              </a:rPr>
              <a:t>年</a:t>
            </a:r>
            <a:r>
              <a:rPr lang="en-US" altLang="ja-JP" sz="2000" b="1" dirty="0">
                <a:latin typeface="UD デジタル 教科書体 NP-B" panose="02020700000000000000" pitchFamily="18" charset="-128"/>
                <a:ea typeface="UD デジタル 教科書体 NP-B" panose="02020700000000000000" pitchFamily="18" charset="-128"/>
              </a:rPr>
              <a:t>5</a:t>
            </a:r>
            <a:r>
              <a:rPr lang="ja-JP" altLang="en-US" sz="2000" b="1" dirty="0" smtClean="0">
                <a:latin typeface="UD デジタル 教科書体 NP-B" panose="02020700000000000000" pitchFamily="18" charset="-128"/>
                <a:ea typeface="UD デジタル 教科書体 NP-B" panose="02020700000000000000" pitchFamily="18" charset="-128"/>
              </a:rPr>
              <a:t>月</a:t>
            </a:r>
            <a:r>
              <a:rPr lang="en-US" altLang="ja-JP" sz="2000" b="1" dirty="0" smtClean="0">
                <a:latin typeface="UD デジタル 教科書体 NP-B" panose="02020700000000000000" pitchFamily="18" charset="-128"/>
                <a:ea typeface="UD デジタル 教科書体 NP-B" panose="02020700000000000000" pitchFamily="18" charset="-128"/>
              </a:rPr>
              <a:t>2</a:t>
            </a:r>
            <a:r>
              <a:rPr lang="ja-JP" altLang="en-US" sz="2000" b="1" dirty="0" smtClean="0">
                <a:latin typeface="UD デジタル 教科書体 NP-B" panose="02020700000000000000" pitchFamily="18" charset="-128"/>
                <a:ea typeface="UD デジタル 教科書体 NP-B" panose="02020700000000000000" pitchFamily="18" charset="-128"/>
              </a:rPr>
              <a:t>日時点）</a:t>
            </a:r>
            <a:endParaRPr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9" name="正方形/長方形 8"/>
          <p:cNvSpPr/>
          <p:nvPr/>
        </p:nvSpPr>
        <p:spPr>
          <a:xfrm>
            <a:off x="7448028" y="850434"/>
            <a:ext cx="2485278" cy="369332"/>
          </a:xfrm>
          <a:prstGeom prst="rect">
            <a:avLst/>
          </a:prstGeom>
        </p:spPr>
        <p:txBody>
          <a:bodyPr wrap="square">
            <a:spAutoFit/>
          </a:bodyPr>
          <a:lstStyle/>
          <a:p>
            <a:r>
              <a:rPr lang="ja-JP" altLang="en-US" b="1" dirty="0" smtClean="0">
                <a:latin typeface="Meiryo UI" panose="020B0604030504040204" pitchFamily="50" charset="-128"/>
                <a:ea typeface="Meiryo UI" panose="020B0604030504040204" pitchFamily="50" charset="-128"/>
              </a:rPr>
              <a:t>第四波（</a:t>
            </a:r>
            <a:r>
              <a:rPr lang="en-US" altLang="ja-JP" b="1" dirty="0" smtClean="0">
                <a:latin typeface="Meiryo UI" panose="020B0604030504040204" pitchFamily="50" charset="-128"/>
                <a:ea typeface="Meiryo UI" panose="020B0604030504040204" pitchFamily="50" charset="-128"/>
              </a:rPr>
              <a:t>3/1</a:t>
            </a:r>
            <a:r>
              <a:rPr lang="ja-JP" altLang="en-US" b="1" dirty="0">
                <a:latin typeface="Meiryo UI" panose="020B0604030504040204" pitchFamily="50" charset="-128"/>
                <a:ea typeface="Meiryo UI" panose="020B0604030504040204" pitchFamily="50" charset="-128"/>
              </a:rPr>
              <a:t>以降</a:t>
            </a:r>
            <a:r>
              <a:rPr lang="ja-JP" altLang="en-US" b="1" dirty="0" smtClean="0">
                <a:latin typeface="Meiryo UI" panose="020B0604030504040204" pitchFamily="50" charset="-128"/>
                <a:ea typeface="Meiryo UI" panose="020B0604030504040204" pitchFamily="50" charset="-128"/>
              </a:rPr>
              <a:t>）</a:t>
            </a:r>
            <a:endParaRPr lang="ja-JP" altLang="en-US" b="1"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6713004" y="2491668"/>
            <a:ext cx="3938899" cy="707886"/>
          </a:xfrm>
          <a:prstGeom prst="rect">
            <a:avLst/>
          </a:prstGeom>
          <a:noFill/>
        </p:spPr>
        <p:txBody>
          <a:bodyPr wrap="none" rtlCol="0">
            <a:spAutoFit/>
          </a:bodyPr>
          <a:lstStyle/>
          <a:p>
            <a:r>
              <a:rPr kumimoji="1" lang="ja-JP" altLang="en-US" sz="1000" b="1" dirty="0" smtClean="0"/>
              <a:t>■</a:t>
            </a:r>
            <a:r>
              <a:rPr lang="ja-JP" altLang="en-US" sz="1000" b="1" dirty="0" smtClean="0"/>
              <a:t>死亡</a:t>
            </a:r>
            <a:r>
              <a:rPr lang="ja-JP" altLang="en-US" sz="1000" b="1" dirty="0"/>
              <a:t>例</a:t>
            </a:r>
            <a:r>
              <a:rPr kumimoji="1" lang="ja-JP" altLang="en-US" sz="1000" b="1" dirty="0" smtClean="0"/>
              <a:t>の割合</a:t>
            </a:r>
            <a:endParaRPr kumimoji="1" lang="en-US" altLang="ja-JP" sz="1000" b="1" dirty="0" smtClean="0"/>
          </a:p>
          <a:p>
            <a:r>
              <a:rPr lang="ja-JP" altLang="en-US" sz="1000" dirty="0"/>
              <a:t>➀</a:t>
            </a:r>
            <a:r>
              <a:rPr kumimoji="1" lang="en-US" altLang="ja-JP" sz="1000" dirty="0" smtClean="0"/>
              <a:t>40</a:t>
            </a:r>
            <a:r>
              <a:rPr kumimoji="1" lang="ja-JP" altLang="en-US" sz="1000" dirty="0" smtClean="0"/>
              <a:t>代以上の陽性者に占める</a:t>
            </a:r>
            <a:r>
              <a:rPr lang="ja-JP" altLang="en-US" sz="1000" dirty="0" smtClean="0"/>
              <a:t>死亡例</a:t>
            </a:r>
            <a:r>
              <a:rPr kumimoji="1" lang="ja-JP" altLang="en-US" sz="1000" dirty="0" smtClean="0"/>
              <a:t>の割合：</a:t>
            </a:r>
            <a:r>
              <a:rPr lang="en-US" altLang="ja-JP" sz="1000" dirty="0" smtClean="0"/>
              <a:t>1.9</a:t>
            </a:r>
            <a:r>
              <a:rPr kumimoji="1" lang="en-US" altLang="ja-JP" sz="1000" dirty="0" smtClean="0"/>
              <a:t>%(</a:t>
            </a:r>
            <a:r>
              <a:rPr lang="en-US" altLang="ja-JP" sz="1000" dirty="0"/>
              <a:t>347</a:t>
            </a:r>
            <a:r>
              <a:rPr kumimoji="1" lang="en-US" altLang="ja-JP" sz="1000" dirty="0" smtClean="0"/>
              <a:t>/18,458)</a:t>
            </a:r>
          </a:p>
          <a:p>
            <a:r>
              <a:rPr lang="ja-JP" altLang="en-US" sz="1000" dirty="0" smtClean="0"/>
              <a:t>➁</a:t>
            </a:r>
            <a:r>
              <a:rPr lang="en-US" altLang="ja-JP" sz="1000" dirty="0" smtClean="0"/>
              <a:t>60</a:t>
            </a:r>
            <a:r>
              <a:rPr lang="ja-JP" altLang="en-US" sz="1000" dirty="0" smtClean="0"/>
              <a:t>代</a:t>
            </a:r>
            <a:r>
              <a:rPr lang="ja-JP" altLang="en-US" sz="1000" dirty="0"/>
              <a:t>以上</a:t>
            </a:r>
            <a:r>
              <a:rPr lang="ja-JP" altLang="en-US" sz="1000" dirty="0" smtClean="0"/>
              <a:t>の陽性者に占める死亡例の割合：</a:t>
            </a:r>
            <a:r>
              <a:rPr lang="en-US" altLang="ja-JP" sz="1000" dirty="0"/>
              <a:t>4.1</a:t>
            </a:r>
            <a:r>
              <a:rPr lang="en-US" altLang="ja-JP" sz="1000" dirty="0" smtClean="0"/>
              <a:t>%(325/7,940)</a:t>
            </a:r>
            <a:endParaRPr kumimoji="1" lang="en-US" altLang="ja-JP" sz="1000" dirty="0" smtClean="0"/>
          </a:p>
          <a:p>
            <a:r>
              <a:rPr lang="ja-JP" altLang="en-US" sz="1000" dirty="0"/>
              <a:t>③</a:t>
            </a:r>
            <a:r>
              <a:rPr lang="ja-JP" altLang="en-US" sz="1000" dirty="0" smtClean="0"/>
              <a:t>全陽性者数に占める死亡例の割合：</a:t>
            </a:r>
            <a:r>
              <a:rPr lang="en-US" altLang="ja-JP" sz="1000" dirty="0"/>
              <a:t>1.0</a:t>
            </a:r>
            <a:r>
              <a:rPr lang="en-US" altLang="ja-JP" sz="1000" dirty="0" smtClean="0"/>
              <a:t>%(</a:t>
            </a:r>
            <a:r>
              <a:rPr lang="en-US" altLang="ja-JP" sz="1000" dirty="0"/>
              <a:t>349</a:t>
            </a:r>
            <a:r>
              <a:rPr lang="en-US" altLang="ja-JP" sz="1000" dirty="0" smtClean="0"/>
              <a:t>/36,382)</a:t>
            </a:r>
          </a:p>
        </p:txBody>
      </p:sp>
      <p:sp>
        <p:nvSpPr>
          <p:cNvPr id="18" name="テキスト ボックス 17"/>
          <p:cNvSpPr txBox="1"/>
          <p:nvPr/>
        </p:nvSpPr>
        <p:spPr>
          <a:xfrm>
            <a:off x="8267220" y="4740103"/>
            <a:ext cx="2034531" cy="200055"/>
          </a:xfrm>
          <a:prstGeom prst="rect">
            <a:avLst/>
          </a:prstGeom>
          <a:noFill/>
        </p:spPr>
        <p:txBody>
          <a:bodyPr wrap="none" rtlCol="0">
            <a:spAutoFit/>
          </a:bodyPr>
          <a:lstStyle/>
          <a:p>
            <a:r>
              <a:rPr kumimoji="1" lang="ja-JP" altLang="en-US" sz="700" dirty="0" smtClean="0">
                <a:latin typeface="Meiryo UI" panose="020B0604030504040204" pitchFamily="50" charset="-128"/>
                <a:ea typeface="Meiryo UI" panose="020B0604030504040204" pitchFamily="50" charset="-128"/>
              </a:rPr>
              <a:t>平均年齢：</a:t>
            </a:r>
            <a:r>
              <a:rPr lang="en-US" altLang="ja-JP" sz="700" dirty="0">
                <a:latin typeface="Meiryo UI" panose="020B0604030504040204" pitchFamily="50" charset="-128"/>
                <a:ea typeface="Meiryo UI" panose="020B0604030504040204" pitchFamily="50" charset="-128"/>
              </a:rPr>
              <a:t>75.2</a:t>
            </a:r>
            <a:r>
              <a:rPr kumimoji="1" lang="ja-JP" altLang="en-US" sz="700" dirty="0" smtClean="0">
                <a:latin typeface="Meiryo UI" panose="020B0604030504040204" pitchFamily="50" charset="-128"/>
                <a:ea typeface="Meiryo UI" panose="020B0604030504040204" pitchFamily="50" charset="-128"/>
              </a:rPr>
              <a:t>歳</a:t>
            </a:r>
            <a:r>
              <a:rPr lang="ja-JP" altLang="en-US" sz="700" dirty="0">
                <a:latin typeface="Meiryo UI" panose="020B0604030504040204" pitchFamily="50" charset="-128"/>
                <a:ea typeface="Meiryo UI" panose="020B0604030504040204" pitchFamily="50" charset="-128"/>
              </a:rPr>
              <a:t>、</a:t>
            </a:r>
            <a:r>
              <a:rPr lang="en-US" altLang="ja-JP" sz="700" dirty="0" smtClean="0">
                <a:latin typeface="Meiryo UI" panose="020B0604030504040204" pitchFamily="50" charset="-128"/>
                <a:ea typeface="Meiryo UI" panose="020B0604030504040204" pitchFamily="50" charset="-128"/>
              </a:rPr>
              <a:t>60</a:t>
            </a:r>
            <a:r>
              <a:rPr lang="ja-JP" altLang="en-US" sz="700" dirty="0" smtClean="0">
                <a:latin typeface="Meiryo UI" panose="020B0604030504040204" pitchFamily="50" charset="-128"/>
                <a:ea typeface="Meiryo UI" panose="020B0604030504040204" pitchFamily="50" charset="-128"/>
              </a:rPr>
              <a:t>代</a:t>
            </a:r>
            <a:r>
              <a:rPr lang="ja-JP" altLang="en-US" sz="700" dirty="0">
                <a:latin typeface="Meiryo UI" panose="020B0604030504040204" pitchFamily="50" charset="-128"/>
                <a:ea typeface="Meiryo UI" panose="020B0604030504040204" pitchFamily="50" charset="-128"/>
              </a:rPr>
              <a:t>以上</a:t>
            </a:r>
            <a:r>
              <a:rPr lang="ja-JP" altLang="en-US" sz="700" dirty="0" smtClean="0">
                <a:latin typeface="Meiryo UI" panose="020B0604030504040204" pitchFamily="50" charset="-128"/>
                <a:ea typeface="Meiryo UI" panose="020B0604030504040204" pitchFamily="50" charset="-128"/>
              </a:rPr>
              <a:t>の割合：</a:t>
            </a:r>
            <a:r>
              <a:rPr lang="en-US" altLang="ja-JP" sz="700" dirty="0" smtClean="0">
                <a:latin typeface="Meiryo UI" panose="020B0604030504040204" pitchFamily="50" charset="-128"/>
                <a:ea typeface="Meiryo UI" panose="020B0604030504040204" pitchFamily="50" charset="-128"/>
              </a:rPr>
              <a:t>93.1%</a:t>
            </a:r>
          </a:p>
        </p:txBody>
      </p:sp>
      <p:sp>
        <p:nvSpPr>
          <p:cNvPr id="4" name="スライド番号プレースホルダー 3"/>
          <p:cNvSpPr>
            <a:spLocks noGrp="1"/>
          </p:cNvSpPr>
          <p:nvPr>
            <p:ph type="sldNum" sz="quarter" idx="12"/>
          </p:nvPr>
        </p:nvSpPr>
        <p:spPr>
          <a:xfrm>
            <a:off x="9500490" y="6312915"/>
            <a:ext cx="2671509" cy="396671"/>
          </a:xfrm>
        </p:spPr>
        <p:txBody>
          <a:bodyPr/>
          <a:lstStyle/>
          <a:p>
            <a:fld id="{F216AE56-EAD3-4706-B860-3EC2C2952B40}" type="slidenum">
              <a:rPr kumimoji="1" lang="ja-JP" altLang="en-US" smtClean="0"/>
              <a:t>10</a:t>
            </a:fld>
            <a:endParaRPr kumimoji="1" lang="ja-JP" altLang="en-US" dirty="0"/>
          </a:p>
        </p:txBody>
      </p:sp>
      <p:grpSp>
        <p:nvGrpSpPr>
          <p:cNvPr id="3" name="グループ化 2"/>
          <p:cNvGrpSpPr/>
          <p:nvPr/>
        </p:nvGrpSpPr>
        <p:grpSpPr>
          <a:xfrm>
            <a:off x="1643492" y="852392"/>
            <a:ext cx="3929215" cy="5894458"/>
            <a:chOff x="187686" y="815127"/>
            <a:chExt cx="3929215" cy="5894458"/>
          </a:xfrm>
        </p:grpSpPr>
        <p:sp>
          <p:nvSpPr>
            <p:cNvPr id="19" name="正方形/長方形 18"/>
            <p:cNvSpPr/>
            <p:nvPr/>
          </p:nvSpPr>
          <p:spPr>
            <a:xfrm>
              <a:off x="187686" y="837138"/>
              <a:ext cx="3828194" cy="5872447"/>
            </a:xfrm>
            <a:prstGeom prst="rect">
              <a:avLst/>
            </a:prstGeom>
            <a:noFill/>
            <a:ln w="508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p>
          </p:txBody>
        </p:sp>
        <p:sp>
          <p:nvSpPr>
            <p:cNvPr id="22" name="正方形/長方形 21"/>
            <p:cNvSpPr/>
            <p:nvPr/>
          </p:nvSpPr>
          <p:spPr>
            <a:xfrm>
              <a:off x="655541" y="815127"/>
              <a:ext cx="3182182" cy="369332"/>
            </a:xfrm>
            <a:prstGeom prst="rect">
              <a:avLst/>
            </a:prstGeom>
          </p:spPr>
          <p:txBody>
            <a:bodyPr wrap="square">
              <a:spAutoFit/>
            </a:bodyPr>
            <a:lstStyle/>
            <a:p>
              <a:r>
                <a:rPr lang="ja-JP" altLang="en-US" b="1" dirty="0" smtClean="0">
                  <a:latin typeface="Meiryo UI" panose="020B0604030504040204" pitchFamily="50" charset="-128"/>
                  <a:ea typeface="Meiryo UI" panose="020B0604030504040204" pitchFamily="50" charset="-128"/>
                </a:rPr>
                <a:t>第三波（</a:t>
              </a:r>
              <a:r>
                <a:rPr lang="en-US" altLang="ja-JP" b="1" dirty="0" smtClean="0">
                  <a:latin typeface="Meiryo UI" panose="020B0604030504040204" pitchFamily="50" charset="-128"/>
                  <a:ea typeface="Meiryo UI" panose="020B0604030504040204" pitchFamily="50" charset="-128"/>
                </a:rPr>
                <a:t>10/10</a:t>
              </a:r>
              <a:r>
                <a:rPr lang="ja-JP" altLang="en-US" b="1" dirty="0" smtClean="0">
                  <a:latin typeface="Meiryo UI" panose="020B0604030504040204" pitchFamily="50" charset="-128"/>
                  <a:ea typeface="Meiryo UI" panose="020B0604030504040204" pitchFamily="50" charset="-128"/>
                </a:rPr>
                <a:t>～</a:t>
              </a:r>
              <a:r>
                <a:rPr lang="en-US" altLang="ja-JP" b="1" dirty="0" smtClean="0">
                  <a:latin typeface="Meiryo UI" panose="020B0604030504040204" pitchFamily="50" charset="-128"/>
                  <a:ea typeface="Meiryo UI" panose="020B0604030504040204" pitchFamily="50" charset="-128"/>
                </a:rPr>
                <a:t>2/28</a:t>
              </a:r>
              <a:r>
                <a:rPr lang="ja-JP" altLang="en-US" b="1" dirty="0" smtClean="0">
                  <a:latin typeface="Meiryo UI" panose="020B0604030504040204" pitchFamily="50" charset="-128"/>
                  <a:ea typeface="Meiryo UI" panose="020B0604030504040204" pitchFamily="50" charset="-128"/>
                </a:rPr>
                <a:t>）</a:t>
              </a:r>
              <a:endParaRPr lang="ja-JP" altLang="en-US" b="1"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222886" y="2476900"/>
              <a:ext cx="3894015" cy="707886"/>
            </a:xfrm>
            <a:prstGeom prst="rect">
              <a:avLst/>
            </a:prstGeom>
            <a:noFill/>
          </p:spPr>
          <p:txBody>
            <a:bodyPr wrap="none" rtlCol="0">
              <a:spAutoFit/>
            </a:bodyPr>
            <a:lstStyle/>
            <a:p>
              <a:r>
                <a:rPr kumimoji="1" lang="ja-JP" altLang="en-US" sz="1000" b="1" dirty="0" smtClean="0"/>
                <a:t>■</a:t>
              </a:r>
              <a:r>
                <a:rPr lang="ja-JP" altLang="en-US" sz="1000" b="1" dirty="0" smtClean="0"/>
                <a:t>死亡例</a:t>
              </a:r>
              <a:r>
                <a:rPr kumimoji="1" lang="ja-JP" altLang="en-US" sz="1000" b="1" dirty="0" smtClean="0"/>
                <a:t>の割合</a:t>
              </a:r>
              <a:endParaRPr kumimoji="1" lang="en-US" altLang="ja-JP" sz="1000" b="1" dirty="0" smtClean="0"/>
            </a:p>
            <a:p>
              <a:r>
                <a:rPr lang="ja-JP" altLang="en-US" sz="1000" dirty="0" smtClean="0"/>
                <a:t>➀</a:t>
              </a:r>
              <a:r>
                <a:rPr kumimoji="1" lang="en-US" altLang="ja-JP" sz="1000" dirty="0" smtClean="0"/>
                <a:t>40</a:t>
              </a:r>
              <a:r>
                <a:rPr kumimoji="1" lang="ja-JP" altLang="en-US" sz="1000" dirty="0" smtClean="0"/>
                <a:t>代以上の陽性者に占める</a:t>
              </a:r>
              <a:r>
                <a:rPr lang="ja-JP" altLang="en-US" sz="1000" dirty="0" smtClean="0"/>
                <a:t>死亡</a:t>
              </a:r>
              <a:r>
                <a:rPr lang="ja-JP" altLang="en-US" sz="1000" dirty="0"/>
                <a:t>例</a:t>
              </a:r>
              <a:r>
                <a:rPr kumimoji="1" lang="ja-JP" altLang="en-US" sz="1000" dirty="0" smtClean="0"/>
                <a:t>の割合：</a:t>
              </a:r>
              <a:r>
                <a:rPr lang="en-US" altLang="ja-JP" sz="1000" dirty="0"/>
                <a:t>4.5</a:t>
              </a:r>
              <a:r>
                <a:rPr kumimoji="1" lang="en-US" altLang="ja-JP" sz="1000" dirty="0" smtClean="0"/>
                <a:t>% (</a:t>
              </a:r>
              <a:r>
                <a:rPr lang="en-US" altLang="ja-JP" sz="1000" dirty="0" smtClean="0"/>
                <a:t>934</a:t>
              </a:r>
              <a:r>
                <a:rPr kumimoji="1" lang="en-US" altLang="ja-JP" sz="1000" dirty="0" smtClean="0"/>
                <a:t>/20,628)</a:t>
              </a:r>
            </a:p>
            <a:p>
              <a:r>
                <a:rPr lang="ja-JP" altLang="en-US" sz="1000" dirty="0" smtClean="0"/>
                <a:t>➁</a:t>
              </a:r>
              <a:r>
                <a:rPr lang="en-US" altLang="ja-JP" sz="1000" dirty="0" smtClean="0"/>
                <a:t>60</a:t>
              </a:r>
              <a:r>
                <a:rPr lang="ja-JP" altLang="en-US" sz="1000" dirty="0" smtClean="0"/>
                <a:t>代</a:t>
              </a:r>
              <a:r>
                <a:rPr lang="ja-JP" altLang="en-US" sz="1000" dirty="0"/>
                <a:t>以上</a:t>
              </a:r>
              <a:r>
                <a:rPr lang="ja-JP" altLang="en-US" sz="1000" dirty="0" smtClean="0"/>
                <a:t>の陽性者に占める死亡</a:t>
              </a:r>
              <a:r>
                <a:rPr lang="ja-JP" altLang="en-US" sz="1000" dirty="0"/>
                <a:t>例</a:t>
              </a:r>
              <a:r>
                <a:rPr lang="ja-JP" altLang="en-US" sz="1000" dirty="0" smtClean="0"/>
                <a:t>の割合：</a:t>
              </a:r>
              <a:r>
                <a:rPr lang="en-US" altLang="ja-JP" sz="1000" dirty="0" smtClean="0"/>
                <a:t>8.5%(917/10,783)</a:t>
              </a:r>
              <a:endParaRPr kumimoji="1" lang="en-US" altLang="ja-JP" sz="1000" dirty="0" smtClean="0"/>
            </a:p>
            <a:p>
              <a:r>
                <a:rPr lang="ja-JP" altLang="en-US" sz="1000" dirty="0"/>
                <a:t>③</a:t>
              </a:r>
              <a:r>
                <a:rPr lang="ja-JP" altLang="en-US" sz="1000" dirty="0" smtClean="0"/>
                <a:t>全陽性者数に占める死亡例の割合：</a:t>
              </a:r>
              <a:r>
                <a:rPr lang="en-US" altLang="ja-JP" sz="1000" dirty="0"/>
                <a:t>2.6</a:t>
              </a:r>
              <a:r>
                <a:rPr lang="en-US" altLang="ja-JP" sz="1000" dirty="0" smtClean="0"/>
                <a:t>%(935/36,065)</a:t>
              </a:r>
            </a:p>
          </p:txBody>
        </p:sp>
        <p:sp>
          <p:nvSpPr>
            <p:cNvPr id="27" name="テキスト ボックス 26"/>
            <p:cNvSpPr txBox="1"/>
            <p:nvPr/>
          </p:nvSpPr>
          <p:spPr>
            <a:xfrm>
              <a:off x="2009108" y="4883089"/>
              <a:ext cx="2000869" cy="200055"/>
            </a:xfrm>
            <a:prstGeom prst="rect">
              <a:avLst/>
            </a:prstGeom>
            <a:noFill/>
          </p:spPr>
          <p:txBody>
            <a:bodyPr wrap="none" rtlCol="0">
              <a:spAutoFit/>
            </a:bodyPr>
            <a:lstStyle/>
            <a:p>
              <a:r>
                <a:rPr kumimoji="1" lang="ja-JP" altLang="en-US" sz="700" dirty="0" smtClean="0">
                  <a:latin typeface="Meiryo UI" panose="020B0604030504040204" pitchFamily="50" charset="-128"/>
                  <a:ea typeface="Meiryo UI" panose="020B0604030504040204" pitchFamily="50" charset="-128"/>
                </a:rPr>
                <a:t>平均年齢：</a:t>
              </a:r>
              <a:r>
                <a:rPr lang="en-US" altLang="ja-JP" sz="700" dirty="0">
                  <a:latin typeface="Meiryo UI" panose="020B0604030504040204" pitchFamily="50" charset="-128"/>
                  <a:ea typeface="Meiryo UI" panose="020B0604030504040204" pitchFamily="50" charset="-128"/>
                </a:rPr>
                <a:t>78.0</a:t>
              </a:r>
              <a:r>
                <a:rPr kumimoji="1" lang="ja-JP" altLang="en-US" sz="700" dirty="0" smtClean="0">
                  <a:latin typeface="Meiryo UI" panose="020B0604030504040204" pitchFamily="50" charset="-128"/>
                  <a:ea typeface="Meiryo UI" panose="020B0604030504040204" pitchFamily="50" charset="-128"/>
                </a:rPr>
                <a:t>歳</a:t>
              </a:r>
              <a:r>
                <a:rPr lang="ja-JP" altLang="en-US" sz="700" dirty="0">
                  <a:latin typeface="Meiryo UI" panose="020B0604030504040204" pitchFamily="50" charset="-128"/>
                  <a:ea typeface="Meiryo UI" panose="020B0604030504040204" pitchFamily="50" charset="-128"/>
                </a:rPr>
                <a:t>、</a:t>
              </a:r>
              <a:r>
                <a:rPr lang="en-US" altLang="ja-JP" sz="700" dirty="0" smtClean="0">
                  <a:latin typeface="Meiryo UI" panose="020B0604030504040204" pitchFamily="50" charset="-128"/>
                  <a:ea typeface="Meiryo UI" panose="020B0604030504040204" pitchFamily="50" charset="-128"/>
                </a:rPr>
                <a:t>60</a:t>
              </a:r>
              <a:r>
                <a:rPr lang="ja-JP" altLang="en-US" sz="700" dirty="0" smtClean="0">
                  <a:latin typeface="Meiryo UI" panose="020B0604030504040204" pitchFamily="50" charset="-128"/>
                  <a:ea typeface="Meiryo UI" panose="020B0604030504040204" pitchFamily="50" charset="-128"/>
                </a:rPr>
                <a:t>代</a:t>
              </a:r>
              <a:r>
                <a:rPr lang="ja-JP" altLang="en-US" sz="700" dirty="0">
                  <a:latin typeface="Meiryo UI" panose="020B0604030504040204" pitchFamily="50" charset="-128"/>
                  <a:ea typeface="Meiryo UI" panose="020B0604030504040204" pitchFamily="50" charset="-128"/>
                </a:rPr>
                <a:t>以上</a:t>
              </a:r>
              <a:r>
                <a:rPr lang="ja-JP" altLang="en-US" sz="700" dirty="0" smtClean="0">
                  <a:latin typeface="Meiryo UI" panose="020B0604030504040204" pitchFamily="50" charset="-128"/>
                  <a:ea typeface="Meiryo UI" panose="020B0604030504040204" pitchFamily="50" charset="-128"/>
                </a:rPr>
                <a:t>の割合：</a:t>
              </a:r>
              <a:r>
                <a:rPr lang="en-US" altLang="ja-JP" sz="700" dirty="0">
                  <a:latin typeface="Meiryo UI" panose="020B0604030504040204" pitchFamily="50" charset="-128"/>
                  <a:ea typeface="Meiryo UI" panose="020B0604030504040204" pitchFamily="50" charset="-128"/>
                </a:rPr>
                <a:t>98.1</a:t>
              </a:r>
              <a:r>
                <a:rPr lang="en-US" altLang="ja-JP" sz="700" dirty="0" smtClean="0">
                  <a:latin typeface="Meiryo UI" panose="020B0604030504040204" pitchFamily="50" charset="-128"/>
                  <a:ea typeface="Meiryo UI" panose="020B0604030504040204" pitchFamily="50" charset="-128"/>
                </a:rPr>
                <a:t>%</a:t>
              </a:r>
            </a:p>
          </p:txBody>
        </p:sp>
        <p:pic>
          <p:nvPicPr>
            <p:cNvPr id="25" name="図 24"/>
            <p:cNvPicPr>
              <a:picLocks noChangeAspect="1"/>
            </p:cNvPicPr>
            <p:nvPr/>
          </p:nvPicPr>
          <p:blipFill>
            <a:blip r:embed="rId3"/>
            <a:stretch>
              <a:fillRect/>
            </a:stretch>
          </p:blipFill>
          <p:spPr>
            <a:xfrm>
              <a:off x="933768" y="5052418"/>
              <a:ext cx="1904662" cy="1639966"/>
            </a:xfrm>
            <a:prstGeom prst="rect">
              <a:avLst/>
            </a:prstGeom>
          </p:spPr>
        </p:pic>
        <p:pic>
          <p:nvPicPr>
            <p:cNvPr id="2" name="図 1"/>
            <p:cNvPicPr>
              <a:picLocks noChangeAspect="1"/>
            </p:cNvPicPr>
            <p:nvPr/>
          </p:nvPicPr>
          <p:blipFill>
            <a:blip r:embed="rId4"/>
            <a:stretch>
              <a:fillRect/>
            </a:stretch>
          </p:blipFill>
          <p:spPr>
            <a:xfrm>
              <a:off x="512710" y="1155145"/>
              <a:ext cx="3178145" cy="1345763"/>
            </a:xfrm>
            <a:prstGeom prst="rect">
              <a:avLst/>
            </a:prstGeom>
          </p:spPr>
        </p:pic>
        <p:pic>
          <p:nvPicPr>
            <p:cNvPr id="15" name="図 14"/>
            <p:cNvPicPr>
              <a:picLocks noChangeAspect="1"/>
            </p:cNvPicPr>
            <p:nvPr/>
          </p:nvPicPr>
          <p:blipFill>
            <a:blip r:embed="rId5"/>
            <a:stretch>
              <a:fillRect/>
            </a:stretch>
          </p:blipFill>
          <p:spPr>
            <a:xfrm>
              <a:off x="929452" y="3169913"/>
              <a:ext cx="2085013" cy="2127688"/>
            </a:xfrm>
            <a:prstGeom prst="rect">
              <a:avLst/>
            </a:prstGeom>
          </p:spPr>
        </p:pic>
      </p:grpSp>
      <p:pic>
        <p:nvPicPr>
          <p:cNvPr id="12" name="図 11"/>
          <p:cNvPicPr>
            <a:picLocks noChangeAspect="1"/>
          </p:cNvPicPr>
          <p:nvPr/>
        </p:nvPicPr>
        <p:blipFill>
          <a:blip r:embed="rId6"/>
          <a:stretch>
            <a:fillRect/>
          </a:stretch>
        </p:blipFill>
        <p:spPr>
          <a:xfrm>
            <a:off x="7025902" y="3276809"/>
            <a:ext cx="2901948" cy="1499746"/>
          </a:xfrm>
          <a:prstGeom prst="rect">
            <a:avLst/>
          </a:prstGeom>
        </p:spPr>
      </p:pic>
      <p:pic>
        <p:nvPicPr>
          <p:cNvPr id="14" name="図 13"/>
          <p:cNvPicPr>
            <a:picLocks noChangeAspect="1"/>
          </p:cNvPicPr>
          <p:nvPr/>
        </p:nvPicPr>
        <p:blipFill>
          <a:blip r:embed="rId7"/>
          <a:stretch>
            <a:fillRect/>
          </a:stretch>
        </p:blipFill>
        <p:spPr>
          <a:xfrm>
            <a:off x="7570583" y="5120409"/>
            <a:ext cx="1902117" cy="1511939"/>
          </a:xfrm>
          <a:prstGeom prst="rect">
            <a:avLst/>
          </a:prstGeom>
        </p:spPr>
      </p:pic>
      <p:pic>
        <p:nvPicPr>
          <p:cNvPr id="17" name="図 16"/>
          <p:cNvPicPr>
            <a:picLocks noChangeAspect="1"/>
          </p:cNvPicPr>
          <p:nvPr/>
        </p:nvPicPr>
        <p:blipFill>
          <a:blip r:embed="rId8"/>
          <a:stretch>
            <a:fillRect/>
          </a:stretch>
        </p:blipFill>
        <p:spPr>
          <a:xfrm>
            <a:off x="7025902" y="1175451"/>
            <a:ext cx="3118987" cy="1339249"/>
          </a:xfrm>
          <a:prstGeom prst="rect">
            <a:avLst/>
          </a:prstGeom>
        </p:spPr>
      </p:pic>
    </p:spTree>
    <p:extLst>
      <p:ext uri="{BB962C8B-B14F-4D97-AF65-F5344CB8AC3E}">
        <p14:creationId xmlns:p14="http://schemas.microsoft.com/office/powerpoint/2010/main" val="2488322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19A4B9F2-9BFE-4A54-BFF8-6DE358A35303}"/>
              </a:ext>
            </a:extLst>
          </p:cNvPr>
          <p:cNvSpPr/>
          <p:nvPr/>
        </p:nvSpPr>
        <p:spPr>
          <a:xfrm>
            <a:off x="0" y="0"/>
            <a:ext cx="12192000" cy="410311"/>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latin typeface="UD デジタル 教科書体 NK-B" panose="02020700000000000000" pitchFamily="18" charset="-128"/>
                <a:ea typeface="UD デジタル 教科書体 NK-B" panose="02020700000000000000" pitchFamily="18" charset="-128"/>
              </a:rPr>
              <a:t>入院・療養状況（</a:t>
            </a:r>
            <a:r>
              <a:rPr lang="en-US" altLang="ja-JP" sz="2400" b="1" dirty="0" smtClean="0">
                <a:latin typeface="UD デジタル 教科書体 NK-B" panose="02020700000000000000" pitchFamily="18" charset="-128"/>
                <a:ea typeface="UD デジタル 教科書体 NK-B" panose="02020700000000000000" pitchFamily="18" charset="-128"/>
              </a:rPr>
              <a:t>5</a:t>
            </a:r>
            <a:r>
              <a:rPr lang="ja-JP" altLang="en-US" sz="2400" b="1" dirty="0" smtClean="0">
                <a:latin typeface="UD デジタル 教科書体 NK-B" panose="02020700000000000000" pitchFamily="18" charset="-128"/>
                <a:ea typeface="UD デジタル 教科書体 NK-B" panose="02020700000000000000" pitchFamily="18" charset="-128"/>
              </a:rPr>
              <a:t>月</a:t>
            </a:r>
            <a:r>
              <a:rPr lang="en-US" altLang="ja-JP" sz="2400" b="1" dirty="0" smtClean="0">
                <a:latin typeface="UD デジタル 教科書体 NK-B" panose="02020700000000000000" pitchFamily="18" charset="-128"/>
                <a:ea typeface="UD デジタル 教科書体 NK-B" panose="02020700000000000000" pitchFamily="18" charset="-128"/>
              </a:rPr>
              <a:t>5</a:t>
            </a:r>
            <a:r>
              <a:rPr lang="ja-JP" altLang="en-US" sz="2400" b="1" dirty="0" smtClean="0">
                <a:latin typeface="UD デジタル 教科書体 NK-B" panose="02020700000000000000" pitchFamily="18" charset="-128"/>
                <a:ea typeface="UD デジタル 教科書体 NK-B" panose="02020700000000000000" pitchFamily="18" charset="-128"/>
              </a:rPr>
              <a:t>日時点）</a:t>
            </a:r>
            <a:endParaRPr kumimoji="1" lang="ja-JP" altLang="en-US" sz="2400" b="1" dirty="0">
              <a:latin typeface="UD デジタル 教科書体 NK-B" panose="02020700000000000000" pitchFamily="18" charset="-128"/>
              <a:ea typeface="UD デジタル 教科書体 NK-B" panose="02020700000000000000" pitchFamily="18" charset="-128"/>
            </a:endParaRPr>
          </a:p>
        </p:txBody>
      </p:sp>
      <p:sp>
        <p:nvSpPr>
          <p:cNvPr id="2" name="スライド番号プレースホルダー 1"/>
          <p:cNvSpPr>
            <a:spLocks noGrp="1"/>
          </p:cNvSpPr>
          <p:nvPr>
            <p:ph type="sldNum" sz="quarter" idx="12"/>
          </p:nvPr>
        </p:nvSpPr>
        <p:spPr>
          <a:xfrm>
            <a:off x="9448800" y="6537950"/>
            <a:ext cx="2743200" cy="365125"/>
          </a:xfrm>
        </p:spPr>
        <p:txBody>
          <a:bodyPr/>
          <a:lstStyle/>
          <a:p>
            <a:fld id="{0B62D5CB-8769-475A-9BC8-A2F17E2F558B}" type="slidenum">
              <a:rPr kumimoji="1" lang="ja-JP" altLang="en-US" smtClean="0"/>
              <a:t>2</a:t>
            </a:fld>
            <a:endParaRPr kumimoji="1" lang="ja-JP" altLang="en-US" dirty="0"/>
          </a:p>
        </p:txBody>
      </p:sp>
      <p:graphicFrame>
        <p:nvGraphicFramePr>
          <p:cNvPr id="5" name="表 4"/>
          <p:cNvGraphicFramePr>
            <a:graphicFrameLocks noGrp="1"/>
          </p:cNvGraphicFramePr>
          <p:nvPr>
            <p:extLst/>
          </p:nvPr>
        </p:nvGraphicFramePr>
        <p:xfrm>
          <a:off x="112483" y="471598"/>
          <a:ext cx="11967029" cy="5835518"/>
        </p:xfrm>
        <a:graphic>
          <a:graphicData uri="http://schemas.openxmlformats.org/drawingml/2006/table">
            <a:tbl>
              <a:tblPr firstRow="1" firstCol="1" bandRow="1">
                <a:tableStyleId>{5C22544A-7EE6-4342-B048-85BDC9FD1C3A}</a:tableStyleId>
              </a:tblPr>
              <a:tblGrid>
                <a:gridCol w="957361">
                  <a:extLst>
                    <a:ext uri="{9D8B030D-6E8A-4147-A177-3AD203B41FA5}">
                      <a16:colId xmlns:a16="http://schemas.microsoft.com/office/drawing/2014/main" val="4214479889"/>
                    </a:ext>
                  </a:extLst>
                </a:gridCol>
                <a:gridCol w="1422641">
                  <a:extLst>
                    <a:ext uri="{9D8B030D-6E8A-4147-A177-3AD203B41FA5}">
                      <a16:colId xmlns:a16="http://schemas.microsoft.com/office/drawing/2014/main" val="2827451945"/>
                    </a:ext>
                  </a:extLst>
                </a:gridCol>
                <a:gridCol w="4359707">
                  <a:extLst>
                    <a:ext uri="{9D8B030D-6E8A-4147-A177-3AD203B41FA5}">
                      <a16:colId xmlns:a16="http://schemas.microsoft.com/office/drawing/2014/main" val="3330282666"/>
                    </a:ext>
                  </a:extLst>
                </a:gridCol>
                <a:gridCol w="2682240">
                  <a:extLst>
                    <a:ext uri="{9D8B030D-6E8A-4147-A177-3AD203B41FA5}">
                      <a16:colId xmlns:a16="http://schemas.microsoft.com/office/drawing/2014/main" val="2446586581"/>
                    </a:ext>
                  </a:extLst>
                </a:gridCol>
                <a:gridCol w="2545080">
                  <a:extLst>
                    <a:ext uri="{9D8B030D-6E8A-4147-A177-3AD203B41FA5}">
                      <a16:colId xmlns:a16="http://schemas.microsoft.com/office/drawing/2014/main" val="2405967172"/>
                    </a:ext>
                  </a:extLst>
                </a:gridCol>
              </a:tblGrid>
              <a:tr h="275430">
                <a:tc gridSpan="2">
                  <a:txBody>
                    <a:bodyPr/>
                    <a:lstStyle/>
                    <a:p>
                      <a:pPr algn="ctr">
                        <a:spcAft>
                          <a:spcPts val="0"/>
                        </a:spcAft>
                      </a:pPr>
                      <a:r>
                        <a:rPr lang="en-US" sz="1400" kern="100">
                          <a:effectLst/>
                        </a:rPr>
                        <a:t> </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hMerge="1">
                  <a:txBody>
                    <a:bodyPr/>
                    <a:lstStyle/>
                    <a:p>
                      <a:endParaRPr kumimoji="1" lang="ja-JP" altLang="en-US"/>
                    </a:p>
                  </a:txBody>
                  <a:tcPr/>
                </a:tc>
                <a:tc>
                  <a:txBody>
                    <a:bodyPr/>
                    <a:lstStyle/>
                    <a:p>
                      <a:pPr algn="ctr">
                        <a:spcAft>
                          <a:spcPts val="0"/>
                        </a:spcAft>
                      </a:pPr>
                      <a:r>
                        <a:rPr lang="ja-JP" sz="1400" kern="100" dirty="0">
                          <a:effectLst/>
                        </a:rPr>
                        <a:t>重症病床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sz="1400" kern="100" dirty="0">
                          <a:effectLst/>
                        </a:rPr>
                        <a:t>軽症中等症病床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sz="1400" kern="100" dirty="0">
                          <a:effectLst/>
                        </a:rPr>
                        <a:t>宿泊療養施設</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77943038"/>
                  </a:ext>
                </a:extLst>
              </a:tr>
              <a:tr h="318476">
                <a:tc rowSpan="5">
                  <a:txBody>
                    <a:bodyPr/>
                    <a:lstStyle/>
                    <a:p>
                      <a:pPr algn="just">
                        <a:spcAft>
                          <a:spcPts val="0"/>
                        </a:spcAft>
                      </a:pPr>
                      <a:r>
                        <a:rPr lang="ja-JP" sz="1400" kern="100" dirty="0">
                          <a:effectLst/>
                        </a:rPr>
                        <a:t>確保</a:t>
                      </a:r>
                      <a:r>
                        <a:rPr lang="ja-JP" sz="1400" kern="100" dirty="0" smtClean="0">
                          <a:effectLst/>
                        </a:rPr>
                        <a:t>計画</a:t>
                      </a:r>
                      <a:endParaRPr lang="en-US" altLang="ja-JP" sz="1400" kern="100" dirty="0" smtClean="0">
                        <a:effectLst/>
                      </a:endParaRPr>
                    </a:p>
                  </a:txBody>
                  <a:tcPr marL="68580" marR="68580" marT="0" marB="0" anchor="ctr"/>
                </a:tc>
                <a:tc>
                  <a:txBody>
                    <a:bodyPr/>
                    <a:lstStyle/>
                    <a:p>
                      <a:pPr algn="just">
                        <a:spcAft>
                          <a:spcPts val="0"/>
                        </a:spcAft>
                      </a:pPr>
                      <a:r>
                        <a:rPr lang="ja-JP" sz="1400" kern="100" dirty="0">
                          <a:effectLst/>
                        </a:rPr>
                        <a:t>フェーズ１</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７５</a:t>
                      </a:r>
                      <a:r>
                        <a:rPr 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７００</a:t>
                      </a:r>
                      <a:r>
                        <a:rPr 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８００</a:t>
                      </a:r>
                      <a:r>
                        <a:rPr lang="ja-JP" sz="1400" kern="100" dirty="0" smtClean="0">
                          <a:effectLst/>
                        </a:rPr>
                        <a:t>室</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654033225"/>
                  </a:ext>
                </a:extLst>
              </a:tr>
              <a:tr h="275430">
                <a:tc vMerge="1">
                  <a:txBody>
                    <a:bodyPr/>
                    <a:lstStyle/>
                    <a:p>
                      <a:endParaRPr kumimoji="1" lang="ja-JP" altLang="en-US"/>
                    </a:p>
                  </a:txBody>
                  <a:tcPr/>
                </a:tc>
                <a:tc>
                  <a:txBody>
                    <a:bodyPr/>
                    <a:lstStyle/>
                    <a:p>
                      <a:pPr algn="just">
                        <a:spcAft>
                          <a:spcPts val="0"/>
                        </a:spcAft>
                      </a:pPr>
                      <a:r>
                        <a:rPr lang="ja-JP" sz="1400" kern="100">
                          <a:effectLst/>
                        </a:rPr>
                        <a:t>フェーズ２</a:t>
                      </a:r>
                      <a:endParaRPr lang="ja-JP" sz="14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１１０</a:t>
                      </a:r>
                      <a:r>
                        <a:rPr 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１</a:t>
                      </a:r>
                      <a:r>
                        <a:rPr lang="en-US" altLang="ja-JP" sz="1400" kern="100" dirty="0" smtClean="0">
                          <a:effectLst/>
                        </a:rPr>
                        <a:t>,</a:t>
                      </a:r>
                      <a:r>
                        <a:rPr lang="ja-JP" altLang="en-US" sz="1400" kern="100" dirty="0" smtClean="0">
                          <a:effectLst/>
                        </a:rPr>
                        <a:t>０００</a:t>
                      </a:r>
                      <a:r>
                        <a:rPr 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１</a:t>
                      </a:r>
                      <a:r>
                        <a:rPr lang="en-US" altLang="ja-JP" sz="1400" kern="100" dirty="0" smtClean="0">
                          <a:effectLst/>
                        </a:rPr>
                        <a:t>,</a:t>
                      </a:r>
                      <a:r>
                        <a:rPr lang="ja-JP" altLang="en-US" sz="1400" kern="100" dirty="0" smtClean="0">
                          <a:effectLst/>
                        </a:rPr>
                        <a:t>６００</a:t>
                      </a:r>
                      <a:r>
                        <a:rPr lang="ja-JP" sz="1400" kern="100" dirty="0" smtClean="0">
                          <a:effectLst/>
                        </a:rPr>
                        <a:t>室</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51493742"/>
                  </a:ext>
                </a:extLst>
              </a:tr>
              <a:tr h="275430">
                <a:tc vMerge="1">
                  <a:txBody>
                    <a:bodyPr/>
                    <a:lstStyle/>
                    <a:p>
                      <a:endParaRPr kumimoji="1" lang="ja-JP" altLang="en-US"/>
                    </a:p>
                  </a:txBody>
                  <a:tcPr/>
                </a:tc>
                <a:tc>
                  <a:txBody>
                    <a:bodyPr/>
                    <a:lstStyle/>
                    <a:p>
                      <a:pPr algn="just">
                        <a:spcAft>
                          <a:spcPts val="0"/>
                        </a:spcAft>
                      </a:pPr>
                      <a:r>
                        <a:rPr lang="ja-JP" sz="1400" kern="100" dirty="0">
                          <a:effectLst/>
                        </a:rPr>
                        <a:t>フェーズ３</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１５０</a:t>
                      </a:r>
                      <a:r>
                        <a:rPr 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１</a:t>
                      </a:r>
                      <a:r>
                        <a:rPr lang="en-US" altLang="ja-JP" sz="1400" kern="100" dirty="0" smtClean="0">
                          <a:effectLst/>
                        </a:rPr>
                        <a:t>,</a:t>
                      </a:r>
                      <a:r>
                        <a:rPr lang="ja-JP" altLang="en-US" sz="1400" kern="100" dirty="0" smtClean="0">
                          <a:effectLst/>
                        </a:rPr>
                        <a:t>２００</a:t>
                      </a:r>
                      <a:r>
                        <a:rPr 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２</a:t>
                      </a:r>
                      <a:r>
                        <a:rPr lang="en-US" sz="1400" kern="100" dirty="0" smtClean="0">
                          <a:effectLst/>
                        </a:rPr>
                        <a:t>,</a:t>
                      </a:r>
                      <a:r>
                        <a:rPr lang="ja-JP" altLang="en-US" sz="1400" kern="100" dirty="0" smtClean="0">
                          <a:effectLst/>
                        </a:rPr>
                        <a:t>４００</a:t>
                      </a:r>
                      <a:r>
                        <a:rPr lang="ja-JP" sz="1400" kern="100" dirty="0" smtClean="0">
                          <a:effectLst/>
                        </a:rPr>
                        <a:t>室</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780661412"/>
                  </a:ext>
                </a:extLst>
              </a:tr>
              <a:tr h="293921">
                <a:tc vMerge="1">
                  <a:txBody>
                    <a:bodyPr/>
                    <a:lstStyle/>
                    <a:p>
                      <a:endParaRPr kumimoji="1" lang="ja-JP" altLang="en-US"/>
                    </a:p>
                  </a:txBody>
                  <a:tcPr/>
                </a:tc>
                <a:tc>
                  <a:txBody>
                    <a:bodyPr/>
                    <a:lstStyle/>
                    <a:p>
                      <a:pPr algn="just">
                        <a:spcAft>
                          <a:spcPts val="0"/>
                        </a:spcAft>
                      </a:pPr>
                      <a:r>
                        <a:rPr lang="ja-JP" sz="1400" kern="100" dirty="0">
                          <a:effectLst/>
                        </a:rPr>
                        <a:t>フェーズ４</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１８０</a:t>
                      </a:r>
                      <a:r>
                        <a:rPr 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１</a:t>
                      </a:r>
                      <a:r>
                        <a:rPr lang="en-US" altLang="ja-JP" sz="1400" kern="100" dirty="0" smtClean="0">
                          <a:effectLst/>
                        </a:rPr>
                        <a:t>,</a:t>
                      </a:r>
                      <a:r>
                        <a:rPr lang="ja-JP" altLang="en-US" sz="1400" kern="100" dirty="0" smtClean="0">
                          <a:effectLst/>
                        </a:rPr>
                        <a:t>５００</a:t>
                      </a:r>
                      <a:r>
                        <a:rPr 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sz="1400" kern="100" dirty="0">
                          <a:effectLst/>
                        </a:rPr>
                        <a:t>―</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653595924"/>
                  </a:ext>
                </a:extLst>
              </a:tr>
              <a:tr h="273734">
                <a:tc vMerge="1">
                  <a:txBody>
                    <a:bodyPr/>
                    <a:lstStyle/>
                    <a:p>
                      <a:endParaRPr kumimoji="1" lang="ja-JP" altLang="en-US"/>
                    </a:p>
                  </a:txBody>
                  <a:tcPr/>
                </a:tc>
                <a:tc>
                  <a:txBody>
                    <a:bodyPr/>
                    <a:lstStyle/>
                    <a:p>
                      <a:pPr algn="just">
                        <a:spcAft>
                          <a:spcPts val="0"/>
                        </a:spcAft>
                      </a:pPr>
                      <a:r>
                        <a:rPr lang="ja-JP" altLang="ja-JP" sz="1400" kern="100" dirty="0" smtClean="0">
                          <a:effectLst/>
                        </a:rPr>
                        <a:t>フェーズ４</a:t>
                      </a:r>
                      <a:r>
                        <a:rPr lang="en-US" altLang="ja-JP" sz="1400" kern="100" dirty="0" smtClean="0">
                          <a:effectLst/>
                        </a:rPr>
                        <a:t>-</a:t>
                      </a:r>
                      <a:r>
                        <a:rPr lang="ja-JP" altLang="en-US" sz="1400" kern="100" dirty="0" smtClean="0">
                          <a:effectLst/>
                        </a:rPr>
                        <a:t>２</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２２１</a:t>
                      </a:r>
                      <a:r>
                        <a:rPr lang="ja-JP" alt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１</a:t>
                      </a:r>
                      <a:r>
                        <a:rPr lang="en-US" altLang="ja-JP" sz="1400" kern="100" dirty="0" smtClean="0">
                          <a:effectLst/>
                        </a:rPr>
                        <a:t>,</a:t>
                      </a:r>
                      <a:r>
                        <a:rPr lang="ja-JP" altLang="en-US" sz="1400" kern="100" dirty="0" smtClean="0">
                          <a:effectLst/>
                        </a:rPr>
                        <a:t>８００</a:t>
                      </a:r>
                      <a:r>
                        <a:rPr lang="ja-JP" altLang="ja-JP" sz="1400" kern="100" dirty="0" smtClean="0">
                          <a:effectLst/>
                        </a:rPr>
                        <a:t>床</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ja-JP" sz="1400" kern="100" dirty="0" smtClean="0">
                          <a:effectLst/>
                        </a:rPr>
                        <a:t>―</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34773646"/>
                  </a:ext>
                </a:extLst>
              </a:tr>
              <a:tr h="630633">
                <a:tc gridSpan="2">
                  <a:txBody>
                    <a:bodyPr/>
                    <a:lstStyle/>
                    <a:p>
                      <a:pPr algn="just">
                        <a:lnSpc>
                          <a:spcPts val="2000"/>
                        </a:lnSpc>
                        <a:spcAft>
                          <a:spcPts val="0"/>
                        </a:spcAft>
                      </a:pPr>
                      <a:r>
                        <a:rPr lang="ja-JP" sz="1400" kern="100" dirty="0">
                          <a:effectLst/>
                          <a:latin typeface="+mn-lt"/>
                        </a:rPr>
                        <a:t>確保</a:t>
                      </a:r>
                      <a:r>
                        <a:rPr lang="ja-JP" sz="1400" kern="100" dirty="0" smtClean="0">
                          <a:effectLst/>
                          <a:latin typeface="+mn-lt"/>
                        </a:rPr>
                        <a:t>数等</a:t>
                      </a:r>
                      <a:endParaRPr lang="ja-JP" sz="1400" kern="100" dirty="0">
                        <a:effectLst/>
                        <a:latin typeface="+mn-lt"/>
                      </a:endParaRPr>
                    </a:p>
                  </a:txBody>
                  <a:tcPr marL="68580" marR="68580" marT="0" marB="0" anchor="ctr"/>
                </a:tc>
                <a:tc hMerge="1">
                  <a:txBody>
                    <a:bodyPr/>
                    <a:lstStyle/>
                    <a:p>
                      <a:endParaRPr kumimoji="1" lang="ja-JP" altLang="en-US"/>
                    </a:p>
                  </a:txBody>
                  <a:tcPr/>
                </a:tc>
                <a:tc>
                  <a:txBody>
                    <a:bodyPr/>
                    <a:lstStyle/>
                    <a:p>
                      <a:pPr algn="ctr">
                        <a:lnSpc>
                          <a:spcPts val="2000"/>
                        </a:lnSpc>
                        <a:spcAft>
                          <a:spcPts val="0"/>
                        </a:spcAft>
                      </a:pPr>
                      <a:r>
                        <a:rPr lang="ja-JP" altLang="en-US" sz="1400" kern="100" dirty="0" smtClean="0">
                          <a:effectLst/>
                          <a:latin typeface="+mn-lt"/>
                        </a:rPr>
                        <a:t>確保数３６１床</a:t>
                      </a:r>
                      <a:r>
                        <a:rPr lang="en-US" altLang="ja-JP" sz="1400" kern="100" baseline="30000" dirty="0" smtClean="0">
                          <a:effectLst/>
                          <a:latin typeface="+mn-lt"/>
                        </a:rPr>
                        <a:t>※</a:t>
                      </a:r>
                    </a:p>
                    <a:p>
                      <a:pPr algn="l">
                        <a:lnSpc>
                          <a:spcPct val="100000"/>
                        </a:lnSpc>
                        <a:spcAft>
                          <a:spcPts val="0"/>
                        </a:spcAft>
                      </a:pPr>
                      <a:r>
                        <a:rPr lang="en-US" altLang="ja-JP" sz="1000" kern="100" dirty="0" smtClean="0">
                          <a:solidFill>
                            <a:schemeClr val="tx1"/>
                          </a:solidFill>
                          <a:effectLst/>
                          <a:latin typeface="Meiryo UI" panose="020B0604030504040204" pitchFamily="50" charset="-128"/>
                          <a:ea typeface="Meiryo UI" panose="020B0604030504040204" pitchFamily="50" charset="-128"/>
                        </a:rPr>
                        <a:t>※</a:t>
                      </a:r>
                      <a:r>
                        <a:rPr lang="ja-JP" altLang="en-US" sz="1000" kern="100" dirty="0" smtClean="0">
                          <a:solidFill>
                            <a:schemeClr val="tx1"/>
                          </a:solidFill>
                          <a:effectLst/>
                          <a:latin typeface="Meiryo UI" panose="020B0604030504040204" pitchFamily="50" charset="-128"/>
                          <a:ea typeface="Meiryo UI" panose="020B0604030504040204" pitchFamily="50" charset="-128"/>
                        </a:rPr>
                        <a:t>病床確保計画の確保病床数（</a:t>
                      </a:r>
                      <a:r>
                        <a:rPr lang="en-US" altLang="ja-JP" sz="1000" kern="100" dirty="0" smtClean="0">
                          <a:solidFill>
                            <a:schemeClr val="tx1"/>
                          </a:solidFill>
                          <a:effectLst/>
                          <a:latin typeface="Meiryo UI" panose="020B0604030504040204" pitchFamily="50" charset="-128"/>
                          <a:ea typeface="Meiryo UI" panose="020B0604030504040204" pitchFamily="50" charset="-128"/>
                        </a:rPr>
                        <a:t>224</a:t>
                      </a:r>
                      <a:r>
                        <a:rPr lang="ja-JP" altLang="en-US" sz="1000" kern="100" dirty="0" smtClean="0">
                          <a:solidFill>
                            <a:schemeClr val="tx1"/>
                          </a:solidFill>
                          <a:effectLst/>
                          <a:latin typeface="Meiryo UI" panose="020B0604030504040204" pitchFamily="50" charset="-128"/>
                          <a:ea typeface="Meiryo UI" panose="020B0604030504040204" pitchFamily="50" charset="-128"/>
                        </a:rPr>
                        <a:t>床）を上回って確保した病床数を含む。</a:t>
                      </a:r>
                    </a:p>
                  </a:txBody>
                  <a:tcPr marL="68580" marR="68580" marT="0" marB="0" anchor="ctr"/>
                </a:tc>
                <a:tc>
                  <a:txBody>
                    <a:bodyPr/>
                    <a:lstStyle/>
                    <a:p>
                      <a:pPr algn="ctr">
                        <a:lnSpc>
                          <a:spcPts val="2000"/>
                        </a:lnSpc>
                        <a:spcAft>
                          <a:spcPts val="0"/>
                        </a:spcAft>
                      </a:pPr>
                      <a:r>
                        <a:rPr lang="ja-JP" altLang="en-US" sz="1400" kern="100" dirty="0" smtClean="0">
                          <a:effectLst/>
                          <a:latin typeface="+mn-lt"/>
                        </a:rPr>
                        <a:t>確保数２，１０５床</a:t>
                      </a:r>
                      <a:endParaRPr lang="en-US" altLang="ja-JP" sz="1400" kern="100" dirty="0" smtClean="0">
                        <a:effectLst/>
                        <a:latin typeface="+mn-lt"/>
                      </a:endParaRPr>
                    </a:p>
                  </a:txBody>
                  <a:tcPr marL="68580" marR="68580" marT="0" marB="0" anchor="ctr"/>
                </a:tc>
                <a:tc>
                  <a:txBody>
                    <a:bodyPr/>
                    <a:lstStyle/>
                    <a:p>
                      <a:pPr algn="ctr">
                        <a:spcAft>
                          <a:spcPts val="0"/>
                        </a:spcAft>
                      </a:pPr>
                      <a:r>
                        <a:rPr lang="ja-JP" altLang="en-US" sz="1400" kern="100" dirty="0" smtClean="0">
                          <a:effectLst/>
                        </a:rPr>
                        <a:t>３</a:t>
                      </a:r>
                      <a:r>
                        <a:rPr lang="ja-JP" sz="1400" kern="100" dirty="0" smtClean="0">
                          <a:effectLst/>
                        </a:rPr>
                        <a:t>，</a:t>
                      </a:r>
                      <a:r>
                        <a:rPr lang="ja-JP" altLang="en-US" sz="1400" kern="100" dirty="0" smtClean="0">
                          <a:effectLst/>
                        </a:rPr>
                        <a:t>４７５</a:t>
                      </a:r>
                      <a:r>
                        <a:rPr lang="ja-JP" sz="1400" kern="100" dirty="0" smtClean="0">
                          <a:effectLst/>
                        </a:rPr>
                        <a:t>室</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546789386"/>
                  </a:ext>
                </a:extLst>
              </a:tr>
              <a:tr h="967156">
                <a:tc gridSpan="2">
                  <a:txBody>
                    <a:bodyPr/>
                    <a:lstStyle/>
                    <a:p>
                      <a:pPr algn="just">
                        <a:spcAft>
                          <a:spcPts val="0"/>
                        </a:spcAft>
                      </a:pPr>
                      <a:r>
                        <a:rPr lang="ja-JP" sz="1400" kern="100" dirty="0">
                          <a:effectLst/>
                          <a:latin typeface="+mn-lt"/>
                        </a:rPr>
                        <a:t>入院・</a:t>
                      </a:r>
                      <a:r>
                        <a:rPr lang="ja-JP" sz="1400" kern="100" dirty="0" smtClean="0">
                          <a:effectLst/>
                          <a:latin typeface="+mn-lt"/>
                        </a:rPr>
                        <a:t>療養者数</a:t>
                      </a:r>
                      <a:endParaRPr lang="en-US" altLang="ja-JP" sz="1400" kern="100" dirty="0" smtClean="0">
                        <a:effectLst/>
                        <a:latin typeface="+mn-lt"/>
                      </a:endParaRPr>
                    </a:p>
                    <a:p>
                      <a:pPr algn="just">
                        <a:spcAft>
                          <a:spcPts val="0"/>
                        </a:spcAft>
                      </a:pPr>
                      <a:r>
                        <a:rPr lang="ja-JP" altLang="en-US" sz="1400" kern="100" dirty="0" smtClean="0">
                          <a:effectLst/>
                          <a:latin typeface="+mn-lt"/>
                          <a:ea typeface="游明朝" panose="02020400000000000000" pitchFamily="18" charset="-128"/>
                          <a:cs typeface="Times New Roman" panose="02020603050405020304" pitchFamily="18" charset="0"/>
                        </a:rPr>
                        <a:t>　</a:t>
                      </a:r>
                      <a:r>
                        <a:rPr lang="ja-JP" altLang="en-US" sz="1400" kern="100" dirty="0" smtClean="0">
                          <a:effectLst/>
                          <a:latin typeface="+mn-ea"/>
                          <a:ea typeface="+mn-ea"/>
                          <a:cs typeface="Times New Roman" panose="02020603050405020304" pitchFamily="18" charset="0"/>
                        </a:rPr>
                        <a:t>（別途、自宅療養　</a:t>
                      </a:r>
                      <a:endParaRPr lang="en-US" altLang="ja-JP" sz="1400" kern="100" dirty="0" smtClean="0">
                        <a:effectLst/>
                        <a:latin typeface="+mn-ea"/>
                        <a:ea typeface="+mn-ea"/>
                        <a:cs typeface="Times New Roman" panose="02020603050405020304" pitchFamily="18" charset="0"/>
                      </a:endParaRPr>
                    </a:p>
                    <a:p>
                      <a:pPr algn="just">
                        <a:spcAft>
                          <a:spcPts val="0"/>
                        </a:spcAft>
                      </a:pPr>
                      <a:r>
                        <a:rPr lang="ja-JP" altLang="en-US" sz="1400" kern="100" dirty="0" smtClean="0">
                          <a:effectLst/>
                          <a:latin typeface="+mn-ea"/>
                          <a:ea typeface="+mn-ea"/>
                          <a:cs typeface="Times New Roman" panose="02020603050405020304" pitchFamily="18" charset="0"/>
                        </a:rPr>
                        <a:t>　　　　１３</a:t>
                      </a:r>
                      <a:r>
                        <a:rPr lang="en-US" altLang="ja-JP" sz="1400" kern="100" dirty="0" smtClean="0">
                          <a:effectLst/>
                          <a:latin typeface="+mn-ea"/>
                          <a:ea typeface="+mn-ea"/>
                          <a:cs typeface="Times New Roman" panose="02020603050405020304" pitchFamily="18" charset="0"/>
                        </a:rPr>
                        <a:t>,</a:t>
                      </a:r>
                      <a:r>
                        <a:rPr lang="ja-JP" altLang="en-US" sz="1400" kern="100" dirty="0" smtClean="0">
                          <a:effectLst/>
                          <a:latin typeface="+mn-ea"/>
                          <a:ea typeface="+mn-ea"/>
                          <a:cs typeface="Times New Roman" panose="02020603050405020304" pitchFamily="18" charset="0"/>
                        </a:rPr>
                        <a:t>３９２人）</a:t>
                      </a:r>
                      <a:endParaRPr lang="ja-JP" sz="1400" kern="100" dirty="0">
                        <a:effectLst/>
                        <a:latin typeface="+mn-ea"/>
                        <a:ea typeface="+mn-ea"/>
                        <a:cs typeface="Times New Roman" panose="02020603050405020304" pitchFamily="18" charset="0"/>
                      </a:endParaRPr>
                    </a:p>
                  </a:txBody>
                  <a:tcPr marL="68580" marR="68580" marT="0" marB="0" anchor="ctr"/>
                </a:tc>
                <a:tc hMerge="1">
                  <a:txBody>
                    <a:bodyPr/>
                    <a:lstStyle/>
                    <a:p>
                      <a:endParaRPr kumimoji="1" lang="ja-JP" altLang="en-US"/>
                    </a:p>
                  </a:txBody>
                  <a:tcPr/>
                </a:tc>
                <a:tc>
                  <a:txBody>
                    <a:bodyPr/>
                    <a:lstStyle/>
                    <a:p>
                      <a:pPr algn="ctr">
                        <a:spcAft>
                          <a:spcPts val="0"/>
                        </a:spcAft>
                      </a:pPr>
                      <a:r>
                        <a:rPr lang="ja-JP" altLang="en-US" sz="1400" kern="100" dirty="0" smtClean="0">
                          <a:effectLst/>
                        </a:rPr>
                        <a:t>３７２</a:t>
                      </a:r>
                      <a:r>
                        <a:rPr lang="ja-JP" sz="1400" kern="100" dirty="0" smtClean="0">
                          <a:effectLst/>
                        </a:rPr>
                        <a:t>人</a:t>
                      </a:r>
                      <a:r>
                        <a:rPr lang="en-US" altLang="ja-JP" sz="1400" kern="100" dirty="0" smtClean="0">
                          <a:effectLst/>
                        </a:rPr>
                        <a:t>※</a:t>
                      </a:r>
                    </a:p>
                    <a:p>
                      <a:pPr algn="l">
                        <a:spcAft>
                          <a:spcPts val="0"/>
                        </a:spcAft>
                      </a:pPr>
                      <a:r>
                        <a:rPr lang="en-US" altLang="ja-JP"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上記の他、対応可能な軽症中等症患者受入医療機関等において、治療継</a:t>
                      </a:r>
                      <a:endParaRPr lang="en-US" altLang="ja-JP" sz="105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l">
                        <a:spcAft>
                          <a:spcPts val="0"/>
                        </a:spcAft>
                      </a:pPr>
                      <a:r>
                        <a:rPr lang="ja-JP" altLang="en-US"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　 続をしている７３人及び他府県の医療機関で受け入れている１人</a:t>
                      </a:r>
                      <a:endParaRPr lang="en-US" altLang="ja-JP" sz="1050" kern="100" dirty="0" smtClean="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400" b="1" kern="100" dirty="0" smtClean="0">
                          <a:effectLst/>
                          <a:latin typeface="Meiryo UI" panose="020B0604030504040204" pitchFamily="50" charset="-128"/>
                          <a:ea typeface="Meiryo UI" panose="020B0604030504040204" pitchFamily="50" charset="-128"/>
                          <a:cs typeface="Times New Roman" panose="02020603050405020304" pitchFamily="18" charset="0"/>
                        </a:rPr>
                        <a:t>（計　重症者数　４４６人）</a:t>
                      </a:r>
                    </a:p>
                  </a:txBody>
                  <a:tcPr marL="68580" marR="68580" marT="0" marB="0" anchor="ctr"/>
                </a:tc>
                <a:tc>
                  <a:txBody>
                    <a:bodyPr/>
                    <a:lstStyle/>
                    <a:p>
                      <a:pPr algn="ctr">
                        <a:lnSpc>
                          <a:spcPts val="2000"/>
                        </a:lnSpc>
                        <a:spcAft>
                          <a:spcPts val="0"/>
                        </a:spcAft>
                      </a:pPr>
                      <a:r>
                        <a:rPr lang="ja-JP" altLang="en-US" sz="1400" kern="100" dirty="0" smtClean="0">
                          <a:effectLst/>
                        </a:rPr>
                        <a:t>１</a:t>
                      </a:r>
                      <a:r>
                        <a:rPr lang="en-US" altLang="ja-JP" sz="1400" kern="100" dirty="0" smtClean="0">
                          <a:effectLst/>
                        </a:rPr>
                        <a:t>,</a:t>
                      </a:r>
                      <a:r>
                        <a:rPr lang="ja-JP" altLang="en-US" sz="1400" kern="100" dirty="0" smtClean="0">
                          <a:effectLst/>
                        </a:rPr>
                        <a:t>７３５</a:t>
                      </a:r>
                      <a:r>
                        <a:rPr lang="ja-JP" sz="1400" kern="100" dirty="0" smtClean="0">
                          <a:effectLst/>
                        </a:rPr>
                        <a:t>人</a:t>
                      </a:r>
                      <a:r>
                        <a:rPr lang="en-US" altLang="ja-JP" sz="1400" kern="100" dirty="0" smtClean="0">
                          <a:effectLst/>
                        </a:rPr>
                        <a:t>※</a:t>
                      </a:r>
                    </a:p>
                    <a:p>
                      <a:pPr algn="l">
                        <a:lnSpc>
                          <a:spcPct val="100000"/>
                        </a:lnSpc>
                        <a:spcAft>
                          <a:spcPts val="0"/>
                        </a:spcAft>
                      </a:pPr>
                      <a:r>
                        <a:rPr lang="ja-JP" altLang="en-US"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kern="100" dirty="0" smtClean="0">
                          <a:effectLst/>
                          <a:latin typeface="Meiryo UI" panose="020B0604030504040204" pitchFamily="50" charset="-128"/>
                          <a:ea typeface="Meiryo UI" panose="020B0604030504040204" pitchFamily="50" charset="-128"/>
                          <a:cs typeface="Times New Roman" panose="02020603050405020304" pitchFamily="18" charset="0"/>
                        </a:rPr>
                        <a:t>左記７３人を含む</a:t>
                      </a:r>
                    </a:p>
                  </a:txBody>
                  <a:tcPr marL="68580" marR="68580" marT="0" marB="0" anchor="ctr"/>
                </a:tc>
                <a:tc>
                  <a:txBody>
                    <a:bodyPr/>
                    <a:lstStyle/>
                    <a:p>
                      <a:pPr algn="ctr">
                        <a:spcAft>
                          <a:spcPts val="0"/>
                        </a:spcAft>
                      </a:pPr>
                      <a:r>
                        <a:rPr lang="ja-JP" altLang="en-US" sz="1400" kern="100" dirty="0" smtClean="0">
                          <a:effectLst/>
                        </a:rPr>
                        <a:t>１</a:t>
                      </a:r>
                      <a:r>
                        <a:rPr lang="en-US" altLang="ja-JP" sz="1400" kern="100" dirty="0" smtClean="0">
                          <a:effectLst/>
                        </a:rPr>
                        <a:t>,</a:t>
                      </a:r>
                      <a:r>
                        <a:rPr lang="ja-JP" altLang="en-US" sz="1400" kern="100" dirty="0" smtClean="0">
                          <a:effectLst/>
                        </a:rPr>
                        <a:t>７５２</a:t>
                      </a:r>
                      <a:r>
                        <a:rPr lang="ja-JP" sz="1400" kern="100" dirty="0" smtClean="0">
                          <a:effectLst/>
                        </a:rPr>
                        <a:t>人</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50586094"/>
                  </a:ext>
                </a:extLst>
              </a:tr>
              <a:tr h="1066648">
                <a:tc gridSpan="2">
                  <a:txBody>
                    <a:bodyPr/>
                    <a:lstStyle/>
                    <a:p>
                      <a:pPr algn="just">
                        <a:spcAft>
                          <a:spcPts val="0"/>
                        </a:spcAft>
                      </a:pPr>
                      <a:r>
                        <a:rPr lang="ja-JP" sz="1400" kern="100" dirty="0" smtClean="0">
                          <a:effectLst/>
                          <a:latin typeface="+mn-lt"/>
                        </a:rPr>
                        <a:t>使用率</a:t>
                      </a:r>
                      <a:endParaRPr lang="en-US" altLang="ja-JP" sz="1400" kern="100" dirty="0" smtClean="0">
                        <a:effectLst/>
                        <a:latin typeface="+mn-lt"/>
                      </a:endParaRPr>
                    </a:p>
                  </a:txBody>
                  <a:tcPr marL="68580" marR="68580" marT="0" marB="0" anchor="ctr"/>
                </a:tc>
                <a:tc hMerge="1">
                  <a:txBody>
                    <a:bodyPr/>
                    <a:lstStyle/>
                    <a:p>
                      <a:endParaRPr kumimoji="1" lang="ja-JP" altLang="en-US"/>
                    </a:p>
                  </a:txBody>
                  <a:tcPr/>
                </a:tc>
                <a:tc>
                  <a:txBody>
                    <a:bodyPr/>
                    <a:lstStyle/>
                    <a:p>
                      <a:pPr algn="ctr">
                        <a:spcAft>
                          <a:spcPts val="0"/>
                        </a:spcAft>
                      </a:pPr>
                      <a:r>
                        <a:rPr lang="ja-JP" altLang="en-US" sz="1400" kern="100" dirty="0" smtClean="0">
                          <a:effectLst/>
                        </a:rPr>
                        <a:t>１０３．０％</a:t>
                      </a:r>
                      <a:endParaRPr lang="en-US" altLang="ja-JP" sz="1400" kern="100" dirty="0" smtClean="0">
                        <a:effectLst/>
                      </a:endParaRPr>
                    </a:p>
                    <a:p>
                      <a:pPr algn="ctr">
                        <a:spcAft>
                          <a:spcPts val="0"/>
                        </a:spcAft>
                      </a:pPr>
                      <a:r>
                        <a:rPr lang="ja-JP" altLang="en-US" sz="1400" kern="100" dirty="0" smtClean="0">
                          <a:effectLst/>
                        </a:rPr>
                        <a:t>（入院者数３７２</a:t>
                      </a:r>
                      <a:r>
                        <a:rPr lang="en-US" altLang="ja-JP" sz="1400" kern="100" dirty="0" smtClean="0">
                          <a:effectLst/>
                        </a:rPr>
                        <a:t>/</a:t>
                      </a:r>
                      <a:r>
                        <a:rPr lang="ja-JP" altLang="en-US" sz="1400" kern="100" dirty="0" smtClean="0">
                          <a:effectLst/>
                        </a:rPr>
                        <a:t>確保数等３６１）</a:t>
                      </a:r>
                      <a:endParaRPr lang="en-US" altLang="ja-JP" sz="1400" kern="100" dirty="0" smtClean="0">
                        <a:effectLst/>
                      </a:endParaRPr>
                    </a:p>
                    <a:p>
                      <a:pPr algn="ctr">
                        <a:spcAft>
                          <a:spcPts val="0"/>
                        </a:spcAft>
                      </a:pPr>
                      <a:endParaRPr lang="en-US" altLang="ja-JP" sz="1200" kern="100" dirty="0" smtClean="0">
                        <a:effectLst/>
                      </a:endParaRPr>
                    </a:p>
                    <a:p>
                      <a:pPr algn="ctr">
                        <a:spcAft>
                          <a:spcPts val="0"/>
                        </a:spcAft>
                      </a:pPr>
                      <a:r>
                        <a:rPr lang="ja-JP" altLang="en-US" sz="1200" kern="100" dirty="0" smtClean="0">
                          <a:effectLst/>
                        </a:rPr>
                        <a:t>大阪モデルに基づく使用率は、１６６．１％</a:t>
                      </a:r>
                      <a:endParaRPr lang="en-US" altLang="ja-JP" sz="1200" kern="100" dirty="0" smtClean="0">
                        <a:effectLst/>
                      </a:endParaRPr>
                    </a:p>
                    <a:p>
                      <a:pPr algn="ctr">
                        <a:spcAft>
                          <a:spcPts val="0"/>
                        </a:spcAft>
                      </a:pPr>
                      <a:r>
                        <a:rPr lang="ja-JP" altLang="en-US" sz="1200" kern="100" dirty="0" smtClean="0">
                          <a:effectLst/>
                        </a:rPr>
                        <a:t>（入院者数３７２／確保病床数２２４）</a:t>
                      </a:r>
                      <a:endParaRPr lang="en-US" altLang="ja-JP" sz="1400" kern="100" dirty="0" smtClean="0">
                        <a:effectLst/>
                      </a:endParaRPr>
                    </a:p>
                  </a:txBody>
                  <a:tcPr marL="68580" marR="68580" marT="0" marB="0" anchor="ctr"/>
                </a:tc>
                <a:tc>
                  <a:txBody>
                    <a:bodyPr/>
                    <a:lstStyle/>
                    <a:p>
                      <a:pPr algn="ctr">
                        <a:lnSpc>
                          <a:spcPts val="1600"/>
                        </a:lnSpc>
                        <a:spcAft>
                          <a:spcPts val="0"/>
                        </a:spcAft>
                      </a:pPr>
                      <a:r>
                        <a:rPr lang="ja-JP" altLang="en-US" sz="1400" kern="100" dirty="0" smtClean="0">
                          <a:effectLst/>
                        </a:rPr>
                        <a:t>８２．４</a:t>
                      </a:r>
                      <a:r>
                        <a:rPr lang="ja-JP" sz="1400" kern="100" dirty="0" smtClean="0">
                          <a:effectLst/>
                        </a:rPr>
                        <a:t>％</a:t>
                      </a:r>
                      <a:endParaRPr lang="en-US" altLang="ja-JP" sz="1400" kern="100" dirty="0" smtClean="0">
                        <a:effectLst/>
                      </a:endParaRPr>
                    </a:p>
                    <a:p>
                      <a:pPr algn="ctr">
                        <a:lnSpc>
                          <a:spcPts val="1600"/>
                        </a:lnSpc>
                        <a:spcAft>
                          <a:spcPts val="0"/>
                        </a:spcAft>
                      </a:pPr>
                      <a:r>
                        <a:rPr lang="ja-JP" sz="1400" kern="100" dirty="0" smtClean="0">
                          <a:effectLst/>
                        </a:rPr>
                        <a:t>（</a:t>
                      </a:r>
                      <a:r>
                        <a:rPr lang="ja-JP" altLang="en-US" sz="1400" kern="100" dirty="0" smtClean="0">
                          <a:effectLst/>
                        </a:rPr>
                        <a:t>１</a:t>
                      </a:r>
                      <a:r>
                        <a:rPr lang="en-US" altLang="ja-JP" sz="1400" kern="100" dirty="0" smtClean="0">
                          <a:effectLst/>
                        </a:rPr>
                        <a:t>,</a:t>
                      </a:r>
                      <a:r>
                        <a:rPr lang="ja-JP" altLang="en-US" sz="1400" kern="100" dirty="0" smtClean="0">
                          <a:effectLst/>
                        </a:rPr>
                        <a:t>７３５</a:t>
                      </a:r>
                      <a:r>
                        <a:rPr lang="ja-JP" sz="1400" kern="100" dirty="0" smtClean="0">
                          <a:effectLst/>
                        </a:rPr>
                        <a:t>／</a:t>
                      </a:r>
                      <a:r>
                        <a:rPr lang="ja-JP" altLang="en-US" sz="1400" kern="100" dirty="0" smtClean="0">
                          <a:effectLst/>
                        </a:rPr>
                        <a:t>２</a:t>
                      </a:r>
                      <a:r>
                        <a:rPr lang="en-US" altLang="ja-JP" sz="1400" kern="100" dirty="0" smtClean="0">
                          <a:effectLst/>
                        </a:rPr>
                        <a:t>,</a:t>
                      </a:r>
                      <a:r>
                        <a:rPr lang="ja-JP" altLang="en-US" sz="1400" kern="100" dirty="0" smtClean="0">
                          <a:effectLst/>
                        </a:rPr>
                        <a:t>１０５）</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tc>
                  <a:txBody>
                    <a:bodyPr/>
                    <a:lstStyle/>
                    <a:p>
                      <a:pPr algn="ctr">
                        <a:spcAft>
                          <a:spcPts val="0"/>
                        </a:spcAft>
                      </a:pPr>
                      <a:r>
                        <a:rPr lang="ja-JP" altLang="en-US" sz="1400" kern="100" dirty="0" smtClean="0">
                          <a:effectLst/>
                        </a:rPr>
                        <a:t>５０．４</a:t>
                      </a:r>
                      <a:r>
                        <a:rPr lang="ja-JP" sz="1400" kern="100" dirty="0" smtClean="0">
                          <a:effectLst/>
                        </a:rPr>
                        <a:t>％</a:t>
                      </a:r>
                      <a:endParaRPr lang="en-US" altLang="ja-JP" sz="1400" kern="100" dirty="0" smtClean="0">
                        <a:effectLst/>
                      </a:endParaRPr>
                    </a:p>
                    <a:p>
                      <a:pPr algn="ctr">
                        <a:spcAft>
                          <a:spcPts val="0"/>
                        </a:spcAft>
                      </a:pPr>
                      <a:r>
                        <a:rPr lang="ja-JP" sz="1400" kern="100" dirty="0" smtClean="0">
                          <a:effectLst/>
                        </a:rPr>
                        <a:t>（</a:t>
                      </a:r>
                      <a:r>
                        <a:rPr lang="ja-JP" altLang="en-US" sz="1400" kern="100" dirty="0" smtClean="0">
                          <a:effectLst/>
                        </a:rPr>
                        <a:t>１</a:t>
                      </a:r>
                      <a:r>
                        <a:rPr lang="en-US" altLang="ja-JP" sz="1400" kern="100" dirty="0" smtClean="0">
                          <a:effectLst/>
                        </a:rPr>
                        <a:t>,</a:t>
                      </a:r>
                      <a:r>
                        <a:rPr lang="ja-JP" altLang="en-US" sz="1400" kern="100" dirty="0" smtClean="0">
                          <a:effectLst/>
                        </a:rPr>
                        <a:t>７５２</a:t>
                      </a:r>
                      <a:r>
                        <a:rPr lang="ja-JP" sz="1400" kern="100" dirty="0" smtClean="0">
                          <a:effectLst/>
                        </a:rPr>
                        <a:t>／</a:t>
                      </a:r>
                      <a:r>
                        <a:rPr lang="ja-JP" altLang="en-US" sz="1400" kern="100" dirty="0" smtClean="0">
                          <a:effectLst/>
                        </a:rPr>
                        <a:t>３</a:t>
                      </a:r>
                      <a:r>
                        <a:rPr lang="en-US" altLang="ja-JP" sz="1400" kern="100" dirty="0" smtClean="0">
                          <a:effectLst/>
                        </a:rPr>
                        <a:t>,</a:t>
                      </a:r>
                      <a:r>
                        <a:rPr lang="ja-JP" altLang="en-US" sz="1400" kern="100" dirty="0" smtClean="0">
                          <a:effectLst/>
                        </a:rPr>
                        <a:t>４７５</a:t>
                      </a:r>
                      <a:r>
                        <a:rPr lang="ja-JP" sz="1400" kern="100" dirty="0" smtClean="0">
                          <a:effectLst/>
                        </a:rPr>
                        <a:t>）</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738953785"/>
                  </a:ext>
                </a:extLst>
              </a:tr>
              <a:tr h="792750">
                <a:tc rowSpan="2" gridSpan="2">
                  <a:txBody>
                    <a:bodyPr/>
                    <a:lstStyle/>
                    <a:p>
                      <a:pPr algn="just">
                        <a:spcAft>
                          <a:spcPts val="0"/>
                        </a:spcAft>
                      </a:pPr>
                      <a:r>
                        <a:rPr lang="ja-JP" altLang="en-US" sz="1400" kern="100" dirty="0" smtClean="0">
                          <a:effectLst/>
                          <a:latin typeface="+mn-lt"/>
                        </a:rPr>
                        <a:t>運用</a:t>
                      </a:r>
                      <a:r>
                        <a:rPr lang="ja-JP" altLang="ja-JP" sz="1400" kern="100" dirty="0" smtClean="0">
                          <a:effectLst/>
                          <a:latin typeface="+mn-lt"/>
                        </a:rPr>
                        <a:t>率</a:t>
                      </a:r>
                      <a:endParaRPr lang="ja-JP" altLang="ja-JP" sz="1400" kern="100" dirty="0" smtClean="0">
                        <a:effectLst/>
                        <a:latin typeface="+mn-lt"/>
                        <a:ea typeface="游明朝" panose="02020400000000000000" pitchFamily="18" charset="-128"/>
                        <a:cs typeface="Times New Roman" panose="02020603050405020304" pitchFamily="18" charset="0"/>
                      </a:endParaRPr>
                    </a:p>
                  </a:txBody>
                  <a:tcPr marL="68580" marR="68580" marT="0" marB="0" anchor="ctr"/>
                </a:tc>
                <a:tc rowSpan="2" hMerge="1">
                  <a:txBody>
                    <a:bodyPr/>
                    <a:lstStyle/>
                    <a:p>
                      <a:endParaRPr kumimoji="1" lang="ja-JP" altLang="en-US"/>
                    </a:p>
                  </a:txBody>
                  <a:tcPr/>
                </a:tc>
                <a:tc>
                  <a:txBody>
                    <a:bodyPr/>
                    <a:lstStyle/>
                    <a:p>
                      <a:pPr algn="ctr">
                        <a:spcAft>
                          <a:spcPts val="0"/>
                        </a:spcAft>
                      </a:pPr>
                      <a:r>
                        <a:rPr lang="ja-JP" altLang="en-US" sz="1600" b="1" kern="100" dirty="0" smtClean="0">
                          <a:effectLst/>
                          <a:latin typeface="+mn-ea"/>
                          <a:ea typeface="+mn-ea"/>
                          <a:cs typeface="Times New Roman" panose="02020603050405020304" pitchFamily="18" charset="0"/>
                        </a:rPr>
                        <a:t>１０３．０％ </a:t>
                      </a:r>
                      <a:r>
                        <a:rPr lang="en-US" altLang="ja-JP" sz="1400" b="0" kern="100" dirty="0" smtClean="0">
                          <a:effectLst/>
                          <a:latin typeface="+mn-ea"/>
                          <a:ea typeface="+mn-ea"/>
                          <a:cs typeface="Times New Roman" panose="02020603050405020304" pitchFamily="18" charset="0"/>
                        </a:rPr>
                        <a:t>※</a:t>
                      </a:r>
                    </a:p>
                    <a:p>
                      <a:pPr algn="ctr">
                        <a:spcAft>
                          <a:spcPts val="0"/>
                        </a:spcAft>
                      </a:pPr>
                      <a:r>
                        <a:rPr lang="ja-JP" altLang="en-US" sz="1600" b="1" kern="100" dirty="0" smtClean="0">
                          <a:effectLst/>
                          <a:latin typeface="+mn-ea"/>
                          <a:ea typeface="+mn-ea"/>
                          <a:cs typeface="Times New Roman" panose="02020603050405020304" pitchFamily="18" charset="0"/>
                        </a:rPr>
                        <a:t>（入院者数３７２／運用数３６１</a:t>
                      </a:r>
                      <a:r>
                        <a:rPr lang="en-US" altLang="ja-JP" sz="1600" b="1" kern="100" dirty="0" smtClean="0">
                          <a:effectLst/>
                          <a:latin typeface="+mn-ea"/>
                          <a:ea typeface="+mn-ea"/>
                          <a:cs typeface="Times New Roman" panose="02020603050405020304" pitchFamily="18" charset="0"/>
                        </a:rPr>
                        <a:t>)</a:t>
                      </a:r>
                    </a:p>
                    <a:p>
                      <a:pPr algn="ctr">
                        <a:spcAft>
                          <a:spcPts val="0"/>
                        </a:spcAft>
                      </a:pPr>
                      <a:endParaRPr lang="en-US" altLang="ja-JP" sz="600" b="0" kern="100" dirty="0" smtClean="0">
                        <a:effectLst/>
                        <a:latin typeface="+mn-ea"/>
                        <a:ea typeface="+mn-ea"/>
                        <a:cs typeface="Times New Roman" panose="02020603050405020304" pitchFamily="18" charset="0"/>
                      </a:endParaRPr>
                    </a:p>
                    <a:p>
                      <a:pPr algn="ctr">
                        <a:spcAft>
                          <a:spcPts val="0"/>
                        </a:spcAft>
                      </a:pPr>
                      <a:r>
                        <a:rPr lang="ja-JP" altLang="en-US" sz="1200" b="0" kern="100" dirty="0" smtClean="0">
                          <a:effectLst/>
                          <a:latin typeface="+mn-ea"/>
                          <a:ea typeface="+mn-ea"/>
                          <a:cs typeface="Times New Roman" panose="02020603050405020304" pitchFamily="18" charset="0"/>
                        </a:rPr>
                        <a:t>うち、大阪コロナ重症センター（２７／３０）</a:t>
                      </a:r>
                      <a:endParaRPr lang="en-US" altLang="ja-JP" sz="1200" b="0" kern="100" dirty="0" smtClean="0">
                        <a:effectLst/>
                        <a:latin typeface="+mn-ea"/>
                        <a:ea typeface="+mn-ea"/>
                        <a:cs typeface="Times New Roman" panose="02020603050405020304" pitchFamily="18" charset="0"/>
                      </a:endParaRPr>
                    </a:p>
                  </a:txBody>
                  <a:tcPr marL="68580" marR="68580" marT="0" marB="0" anchor="ctr"/>
                </a:tc>
                <a:tc rowSpan="2">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600" b="1" kern="100" dirty="0" smtClean="0">
                          <a:effectLst/>
                          <a:latin typeface="+mn-ea"/>
                          <a:ea typeface="+mn-ea"/>
                        </a:rPr>
                        <a:t>８２．４</a:t>
                      </a:r>
                      <a:r>
                        <a:rPr lang="ja-JP" altLang="ja-JP" sz="1600" b="1" kern="100" dirty="0" smtClean="0">
                          <a:effectLst/>
                          <a:latin typeface="+mn-ea"/>
                          <a:ea typeface="+mn-ea"/>
                        </a:rPr>
                        <a:t>％</a:t>
                      </a:r>
                      <a:endParaRPr lang="en-US" altLang="ja-JP" sz="1600" b="1" kern="100" dirty="0" smtClean="0">
                        <a:effectLst/>
                        <a:latin typeface="+mn-ea"/>
                        <a:ea typeface="+mn-ea"/>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600" b="1" kern="100" dirty="0" smtClean="0">
                          <a:effectLst/>
                          <a:latin typeface="+mn-ea"/>
                          <a:ea typeface="+mn-ea"/>
                        </a:rPr>
                        <a:t>（</a:t>
                      </a:r>
                      <a:r>
                        <a:rPr lang="ja-JP" altLang="en-US" sz="1600" b="1" kern="100" dirty="0" smtClean="0">
                          <a:effectLst/>
                          <a:latin typeface="+mn-ea"/>
                          <a:ea typeface="+mn-ea"/>
                        </a:rPr>
                        <a:t>１</a:t>
                      </a:r>
                      <a:r>
                        <a:rPr lang="en-US" altLang="ja-JP" sz="1600" b="1" kern="100" dirty="0" smtClean="0">
                          <a:effectLst/>
                          <a:latin typeface="+mn-ea"/>
                          <a:ea typeface="+mn-ea"/>
                        </a:rPr>
                        <a:t>,</a:t>
                      </a:r>
                      <a:r>
                        <a:rPr lang="ja-JP" altLang="en-US" sz="1600" b="1" kern="100" dirty="0" smtClean="0">
                          <a:effectLst/>
                          <a:latin typeface="+mn-ea"/>
                          <a:ea typeface="+mn-ea"/>
                        </a:rPr>
                        <a:t>７３５</a:t>
                      </a:r>
                      <a:r>
                        <a:rPr lang="ja-JP" altLang="ja-JP" sz="1600" b="1" kern="100" dirty="0" smtClean="0">
                          <a:effectLst/>
                          <a:latin typeface="+mn-ea"/>
                          <a:ea typeface="+mn-ea"/>
                        </a:rPr>
                        <a:t>／</a:t>
                      </a:r>
                      <a:r>
                        <a:rPr lang="ja-JP" altLang="en-US" sz="1600" b="1" kern="100" dirty="0" smtClean="0">
                          <a:effectLst/>
                          <a:latin typeface="+mn-ea"/>
                          <a:ea typeface="+mn-ea"/>
                        </a:rPr>
                        <a:t>２</a:t>
                      </a:r>
                      <a:r>
                        <a:rPr lang="en-US" altLang="ja-JP" sz="1600" b="1" kern="100" dirty="0" smtClean="0">
                          <a:effectLst/>
                          <a:latin typeface="+mn-ea"/>
                          <a:ea typeface="+mn-ea"/>
                        </a:rPr>
                        <a:t>,</a:t>
                      </a:r>
                      <a:r>
                        <a:rPr lang="ja-JP" altLang="en-US" sz="1600" b="1" kern="100" dirty="0" smtClean="0">
                          <a:effectLst/>
                          <a:latin typeface="+mn-ea"/>
                          <a:ea typeface="+mn-ea"/>
                        </a:rPr>
                        <a:t>１０５</a:t>
                      </a:r>
                      <a:r>
                        <a:rPr lang="ja-JP" altLang="ja-JP" sz="1600" b="1" kern="100" dirty="0" smtClean="0">
                          <a:effectLst/>
                          <a:latin typeface="+mn-ea"/>
                          <a:ea typeface="+mn-ea"/>
                        </a:rPr>
                        <a:t>）</a:t>
                      </a:r>
                      <a:endParaRPr lang="ja-JP" altLang="ja-JP" sz="1600" b="1" kern="100" dirty="0" smtClean="0">
                        <a:effectLst/>
                        <a:latin typeface="+mn-ea"/>
                        <a:ea typeface="+mn-ea"/>
                        <a:cs typeface="Times New Roman" panose="02020603050405020304" pitchFamily="18" charset="0"/>
                      </a:endParaRPr>
                    </a:p>
                  </a:txBody>
                  <a:tcPr marL="68580" marR="68580" marT="0" marB="0" anchor="ct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b="1" kern="100" dirty="0" smtClean="0">
                          <a:effectLst/>
                          <a:latin typeface="+mn-ea"/>
                          <a:ea typeface="+mn-ea"/>
                        </a:rPr>
                        <a:t>５０．４</a:t>
                      </a:r>
                      <a:r>
                        <a:rPr lang="ja-JP" altLang="ja-JP" sz="1600" b="1" kern="100" dirty="0" smtClean="0">
                          <a:effectLst/>
                          <a:latin typeface="+mn-ea"/>
                          <a:ea typeface="+mn-ea"/>
                        </a:rPr>
                        <a:t>％</a:t>
                      </a:r>
                      <a:endParaRPr lang="en-US" altLang="ja-JP" sz="1600" b="1" kern="100" dirty="0" smtClean="0">
                        <a:effectLst/>
                        <a:latin typeface="+mn-ea"/>
                        <a:ea typeface="+mn-ea"/>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600" b="1" kern="100" dirty="0" smtClean="0">
                          <a:effectLst/>
                          <a:latin typeface="+mn-ea"/>
                          <a:ea typeface="+mn-ea"/>
                        </a:rPr>
                        <a:t>（</a:t>
                      </a:r>
                      <a:r>
                        <a:rPr lang="ja-JP" altLang="en-US" sz="1600" b="1" kern="100" dirty="0" smtClean="0">
                          <a:effectLst/>
                          <a:latin typeface="+mn-ea"/>
                          <a:ea typeface="+mn-ea"/>
                        </a:rPr>
                        <a:t>１</a:t>
                      </a:r>
                      <a:r>
                        <a:rPr lang="en-US" altLang="ja-JP" sz="1600" b="1" kern="100" dirty="0" smtClean="0">
                          <a:effectLst/>
                          <a:latin typeface="+mn-ea"/>
                          <a:ea typeface="+mn-ea"/>
                        </a:rPr>
                        <a:t>,</a:t>
                      </a:r>
                      <a:r>
                        <a:rPr lang="ja-JP" altLang="en-US" sz="1600" b="1" kern="100" dirty="0" smtClean="0">
                          <a:effectLst/>
                          <a:latin typeface="+mn-ea"/>
                          <a:ea typeface="+mn-ea"/>
                        </a:rPr>
                        <a:t>７５２</a:t>
                      </a:r>
                      <a:r>
                        <a:rPr lang="ja-JP" altLang="ja-JP" sz="1600" b="1" kern="100" dirty="0" smtClean="0">
                          <a:effectLst/>
                          <a:latin typeface="+mn-ea"/>
                          <a:ea typeface="+mn-ea"/>
                        </a:rPr>
                        <a:t>／</a:t>
                      </a:r>
                      <a:r>
                        <a:rPr lang="ja-JP" altLang="en-US" sz="1600" b="1" kern="100" dirty="0" smtClean="0">
                          <a:effectLst/>
                          <a:latin typeface="+mn-ea"/>
                          <a:ea typeface="+mn-ea"/>
                        </a:rPr>
                        <a:t>３</a:t>
                      </a:r>
                      <a:r>
                        <a:rPr lang="en-US" altLang="ja-JP" sz="1600" b="1" kern="100" dirty="0" smtClean="0">
                          <a:effectLst/>
                          <a:latin typeface="+mn-ea"/>
                          <a:ea typeface="+mn-ea"/>
                        </a:rPr>
                        <a:t>,</a:t>
                      </a:r>
                      <a:r>
                        <a:rPr lang="ja-JP" altLang="en-US" sz="1600" b="1" kern="100" dirty="0" smtClean="0">
                          <a:effectLst/>
                          <a:latin typeface="+mn-ea"/>
                          <a:ea typeface="+mn-ea"/>
                        </a:rPr>
                        <a:t>４７５</a:t>
                      </a:r>
                      <a:r>
                        <a:rPr lang="ja-JP" altLang="ja-JP" sz="1600" b="1" kern="100" dirty="0" smtClean="0">
                          <a:effectLst/>
                          <a:latin typeface="+mn-ea"/>
                          <a:ea typeface="+mn-ea"/>
                        </a:rPr>
                        <a:t>）</a:t>
                      </a:r>
                      <a:endParaRPr lang="ja-JP" altLang="ja-JP" sz="1600" b="1" kern="100" dirty="0" smtClean="0">
                        <a:effectLst/>
                        <a:latin typeface="+mn-ea"/>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265573085"/>
                  </a:ext>
                </a:extLst>
              </a:tr>
              <a:tr h="665910">
                <a:tc gridSpan="2" vMerge="1">
                  <a:txBody>
                    <a:bodyPr/>
                    <a:lstStyle/>
                    <a:p>
                      <a:endParaRPr kumimoji="1" lang="ja-JP" altLang="en-US"/>
                    </a:p>
                  </a:txBody>
                  <a:tcPr/>
                </a:tc>
                <a:tc hMerge="1" vMerge="1">
                  <a:txBody>
                    <a:bodyPr/>
                    <a:lstStyle/>
                    <a:p>
                      <a:endParaRPr kumimoji="1" lang="ja-JP" altLang="en-US"/>
                    </a:p>
                  </a:txBody>
                  <a:tcPr/>
                </a:tc>
                <a:tc>
                  <a:txBody>
                    <a:bodyPr/>
                    <a:lstStyle/>
                    <a:p>
                      <a:pPr algn="ctr">
                        <a:spcAft>
                          <a:spcPts val="0"/>
                        </a:spcAft>
                      </a:pPr>
                      <a:r>
                        <a:rPr lang="ja-JP" altLang="en-US" sz="1400" b="0" kern="100" dirty="0" smtClean="0">
                          <a:effectLst/>
                          <a:latin typeface="+mn-ea"/>
                          <a:ea typeface="+mn-ea"/>
                          <a:cs typeface="Times New Roman" panose="02020603050405020304" pitchFamily="18" charset="0"/>
                        </a:rPr>
                        <a:t>（参考）１２３．５％</a:t>
                      </a:r>
                      <a:endParaRPr lang="en-US" altLang="ja-JP" sz="1400" b="0" kern="100" dirty="0" smtClean="0">
                        <a:effectLst/>
                        <a:latin typeface="+mn-ea"/>
                        <a:ea typeface="+mn-ea"/>
                        <a:cs typeface="Times New Roman" panose="02020603050405020304" pitchFamily="18" charset="0"/>
                      </a:endParaRPr>
                    </a:p>
                    <a:p>
                      <a:pPr algn="ctr">
                        <a:spcAft>
                          <a:spcPts val="0"/>
                        </a:spcAft>
                      </a:pPr>
                      <a:r>
                        <a:rPr lang="ja-JP" altLang="en-US" sz="1400" b="0" kern="100" dirty="0" smtClean="0">
                          <a:effectLst/>
                          <a:latin typeface="+mn-ea"/>
                          <a:ea typeface="+mn-ea"/>
                          <a:cs typeface="Times New Roman" panose="02020603050405020304" pitchFamily="18" charset="0"/>
                        </a:rPr>
                        <a:t>運用病床に占める重症者数割合</a:t>
                      </a:r>
                    </a:p>
                    <a:p>
                      <a:pPr algn="ctr">
                        <a:spcAft>
                          <a:spcPts val="0"/>
                        </a:spcAft>
                      </a:pPr>
                      <a:r>
                        <a:rPr lang="ja-JP" altLang="en-US" sz="1400" b="0" kern="100" dirty="0" smtClean="0">
                          <a:effectLst/>
                          <a:latin typeface="+mn-ea"/>
                          <a:ea typeface="+mn-ea"/>
                          <a:cs typeface="Times New Roman" panose="02020603050405020304" pitchFamily="18" charset="0"/>
                        </a:rPr>
                        <a:t>（重症者数４４６</a:t>
                      </a:r>
                      <a:r>
                        <a:rPr lang="en-US" altLang="ja-JP" sz="1400" b="0" kern="100" dirty="0" smtClean="0">
                          <a:effectLst/>
                          <a:latin typeface="+mn-ea"/>
                          <a:ea typeface="+mn-ea"/>
                          <a:cs typeface="Times New Roman" panose="02020603050405020304" pitchFamily="18" charset="0"/>
                        </a:rPr>
                        <a:t>/</a:t>
                      </a:r>
                      <a:r>
                        <a:rPr lang="ja-JP" altLang="en-US" sz="1400" b="0" kern="100" dirty="0" smtClean="0">
                          <a:effectLst/>
                          <a:latin typeface="+mn-ea"/>
                          <a:ea typeface="+mn-ea"/>
                          <a:cs typeface="Times New Roman" panose="02020603050405020304" pitchFamily="18" charset="0"/>
                        </a:rPr>
                        <a:t>運用数３６１）</a:t>
                      </a:r>
                    </a:p>
                  </a:txBody>
                  <a:tcPr marL="68580" marR="68580" marT="0" marB="0" anchor="ct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6963273"/>
                  </a:ext>
                </a:extLst>
              </a:tr>
            </a:tbl>
          </a:graphicData>
        </a:graphic>
      </p:graphicFrame>
      <p:sp>
        <p:nvSpPr>
          <p:cNvPr id="4" name="テキスト ボックス 3"/>
          <p:cNvSpPr txBox="1"/>
          <p:nvPr/>
        </p:nvSpPr>
        <p:spPr>
          <a:xfrm>
            <a:off x="112483" y="6307117"/>
            <a:ext cx="11967029" cy="461665"/>
          </a:xfrm>
          <a:prstGeom prst="rect">
            <a:avLst/>
          </a:prstGeom>
          <a:noFill/>
        </p:spPr>
        <p:txBody>
          <a:bodyPr wrap="square" rtlCol="0">
            <a:spAutoFit/>
          </a:bodyPr>
          <a:lstStyle/>
          <a:p>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　運用率における入院者数に</a:t>
            </a:r>
            <a:r>
              <a:rPr lang="ja-JP" altLang="en-US" sz="1200" dirty="0">
                <a:latin typeface="Meiryo UI" panose="020B0604030504040204" pitchFamily="50" charset="-128"/>
                <a:ea typeface="Meiryo UI" panose="020B0604030504040204" pitchFamily="50" charset="-128"/>
              </a:rPr>
              <a:t>は、対応可能な軽症中等症患者受入医療機関等において治療継続をしている重症者や他府県で受け入れている重症者を</a:t>
            </a:r>
            <a:r>
              <a:rPr lang="ja-JP" altLang="en-US" sz="1200" dirty="0" smtClean="0">
                <a:latin typeface="Meiryo UI" panose="020B0604030504040204" pitchFamily="50" charset="-128"/>
                <a:ea typeface="Meiryo UI" panose="020B0604030504040204" pitchFamily="50" charset="-128"/>
              </a:rPr>
              <a:t>除き、かつ、医療機関が重症病床とし</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r>
              <a:rPr lang="ja-JP" altLang="en-US" sz="1200" dirty="0" err="1" smtClean="0">
                <a:latin typeface="Meiryo UI" panose="020B0604030504040204" pitchFamily="50" charset="-128"/>
                <a:ea typeface="Meiryo UI" panose="020B0604030504040204" pitchFamily="50" charset="-128"/>
              </a:rPr>
              <a:t>て</a:t>
            </a:r>
            <a:r>
              <a:rPr lang="ja-JP" altLang="en-US" sz="1200" dirty="0" smtClean="0">
                <a:latin typeface="Meiryo UI" panose="020B0604030504040204" pitchFamily="50" charset="-128"/>
                <a:ea typeface="Meiryo UI" panose="020B0604030504040204" pitchFamily="50" charset="-128"/>
              </a:rPr>
              <a:t>運用計画を大阪府に提出していない病床に入院している重症者数を含む。</a:t>
            </a:r>
            <a:endParaRPr lang="ja-JP" altLang="en-US"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28976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6164244" y="2542122"/>
            <a:ext cx="5864860" cy="4127350"/>
          </a:xfrm>
          <a:prstGeom prst="rect">
            <a:avLst/>
          </a:prstGeom>
        </p:spPr>
      </p:pic>
      <p:pic>
        <p:nvPicPr>
          <p:cNvPr id="3" name="図 2"/>
          <p:cNvPicPr>
            <a:picLocks noChangeAspect="1"/>
          </p:cNvPicPr>
          <p:nvPr/>
        </p:nvPicPr>
        <p:blipFill>
          <a:blip r:embed="rId3"/>
          <a:stretch>
            <a:fillRect/>
          </a:stretch>
        </p:blipFill>
        <p:spPr>
          <a:xfrm>
            <a:off x="166066" y="2569064"/>
            <a:ext cx="5913633" cy="4304149"/>
          </a:xfrm>
          <a:prstGeom prst="rect">
            <a:avLst/>
          </a:prstGeom>
        </p:spPr>
      </p:pic>
      <p:sp>
        <p:nvSpPr>
          <p:cNvPr id="14" name="正方形/長方形 13">
            <a:extLst>
              <a:ext uri="{FF2B5EF4-FFF2-40B4-BE49-F238E27FC236}">
                <a16:creationId xmlns:a16="http://schemas.microsoft.com/office/drawing/2014/main" id="{BE71F5D7-4F36-4261-943F-CEFD73EF1004}"/>
              </a:ext>
            </a:extLst>
          </p:cNvPr>
          <p:cNvSpPr/>
          <p:nvPr/>
        </p:nvSpPr>
        <p:spPr>
          <a:xfrm>
            <a:off x="186678" y="392397"/>
            <a:ext cx="4514975" cy="359009"/>
          </a:xfrm>
          <a:prstGeom prst="rect">
            <a:avLst/>
          </a:prstGeom>
        </p:spPr>
        <p:txBody>
          <a:bodyPr wrap="square">
            <a:spAutoFit/>
          </a:bodyPr>
          <a:lstStyle/>
          <a:p>
            <a:r>
              <a:rPr lang="ja-JP" altLang="en-US" sz="1733" dirty="0" smtClean="0">
                <a:solidFill>
                  <a:schemeClr val="accent1">
                    <a:lumMod val="75000"/>
                  </a:schemeClr>
                </a:solidFill>
                <a:latin typeface="HGPｺﾞｼｯｸE" panose="020B0900000000000000" pitchFamily="50" charset="-128"/>
                <a:ea typeface="HGPｺﾞｼｯｸE" panose="020B0900000000000000" pitchFamily="50" charset="-128"/>
                <a:cs typeface="Meiryo UI" panose="020B0604030504040204" pitchFamily="50" charset="-128"/>
              </a:rPr>
              <a:t>●　</a:t>
            </a:r>
            <a:r>
              <a:rPr lang="ja-JP" altLang="en-US" sz="1733" dirty="0" smtClean="0">
                <a:latin typeface="HGPｺﾞｼｯｸE" panose="020B0900000000000000" pitchFamily="50" charset="-128"/>
                <a:ea typeface="HGPｺﾞｼｯｸE" panose="020B0900000000000000" pitchFamily="50" charset="-128"/>
                <a:cs typeface="Meiryo UI" panose="020B0604030504040204" pitchFamily="50" charset="-128"/>
              </a:rPr>
              <a:t>重症</a:t>
            </a:r>
            <a:r>
              <a:rPr lang="ja-JP" altLang="en-US" sz="1733" dirty="0">
                <a:latin typeface="HGPｺﾞｼｯｸE" panose="020B0900000000000000" pitchFamily="50" charset="-128"/>
                <a:ea typeface="HGPｺﾞｼｯｸE" panose="020B0900000000000000" pitchFamily="50" charset="-128"/>
                <a:cs typeface="Meiryo UI" panose="020B0604030504040204" pitchFamily="50" charset="-128"/>
              </a:rPr>
              <a:t>病床運用状況</a:t>
            </a:r>
            <a:r>
              <a:rPr lang="ja-JP" altLang="en-US" sz="1300" dirty="0">
                <a:latin typeface="HGPｺﾞｼｯｸE" panose="020B0900000000000000" pitchFamily="50" charset="-128"/>
                <a:ea typeface="HGPｺﾞｼｯｸE" panose="020B0900000000000000" pitchFamily="50" charset="-128"/>
                <a:cs typeface="Meiryo UI" panose="020B0604030504040204" pitchFamily="50" charset="-128"/>
              </a:rPr>
              <a:t>（令和２年</a:t>
            </a:r>
            <a:r>
              <a:rPr lang="en-US" altLang="ja-JP" sz="1300" dirty="0">
                <a:latin typeface="HGPｺﾞｼｯｸE" panose="020B0900000000000000" pitchFamily="50" charset="-128"/>
                <a:ea typeface="HGPｺﾞｼｯｸE" panose="020B0900000000000000" pitchFamily="50" charset="-128"/>
                <a:cs typeface="Meiryo UI" panose="020B0604030504040204" pitchFamily="50" charset="-128"/>
              </a:rPr>
              <a:t>12</a:t>
            </a:r>
            <a:r>
              <a:rPr lang="ja-JP" altLang="en-US" sz="1300" dirty="0">
                <a:latin typeface="HGPｺﾞｼｯｸE" panose="020B0900000000000000" pitchFamily="50" charset="-128"/>
                <a:ea typeface="HGPｺﾞｼｯｸE" panose="020B0900000000000000" pitchFamily="50" charset="-128"/>
                <a:cs typeface="Meiryo UI" panose="020B0604030504040204" pitchFamily="50" charset="-128"/>
              </a:rPr>
              <a:t>月４日以降）</a:t>
            </a:r>
          </a:p>
        </p:txBody>
      </p:sp>
      <p:sp>
        <p:nvSpPr>
          <p:cNvPr id="20" name="正方形/長方形 19">
            <a:extLst>
              <a:ext uri="{FF2B5EF4-FFF2-40B4-BE49-F238E27FC236}">
                <a16:creationId xmlns:a16="http://schemas.microsoft.com/office/drawing/2014/main" id="{BE71F5D7-4F36-4261-943F-CEFD73EF1004}"/>
              </a:ext>
            </a:extLst>
          </p:cNvPr>
          <p:cNvSpPr/>
          <p:nvPr/>
        </p:nvSpPr>
        <p:spPr>
          <a:xfrm>
            <a:off x="5803318" y="406406"/>
            <a:ext cx="5017082" cy="359009"/>
          </a:xfrm>
          <a:prstGeom prst="rect">
            <a:avLst/>
          </a:prstGeom>
        </p:spPr>
        <p:txBody>
          <a:bodyPr wrap="square">
            <a:spAutoFit/>
          </a:bodyPr>
          <a:lstStyle/>
          <a:p>
            <a:r>
              <a:rPr lang="ja-JP" altLang="en-US" sz="1733" dirty="0" smtClean="0">
                <a:solidFill>
                  <a:schemeClr val="accent1">
                    <a:lumMod val="75000"/>
                  </a:schemeClr>
                </a:solidFill>
                <a:latin typeface="HGPｺﾞｼｯｸE" panose="020B0900000000000000" pitchFamily="50" charset="-128"/>
                <a:ea typeface="HGPｺﾞｼｯｸE" panose="020B0900000000000000" pitchFamily="50" charset="-128"/>
                <a:cs typeface="Meiryo UI" panose="020B0604030504040204" pitchFamily="50" charset="-128"/>
              </a:rPr>
              <a:t>●　</a:t>
            </a:r>
            <a:r>
              <a:rPr lang="ja-JP" altLang="en-US" sz="1733" dirty="0" smtClean="0">
                <a:latin typeface="HGPｺﾞｼｯｸE" panose="020B0900000000000000" pitchFamily="50" charset="-128"/>
                <a:ea typeface="HGPｺﾞｼｯｸE" panose="020B0900000000000000" pitchFamily="50" charset="-128"/>
                <a:cs typeface="Meiryo UI" panose="020B0604030504040204" pitchFamily="50" charset="-128"/>
              </a:rPr>
              <a:t>軽症</a:t>
            </a:r>
            <a:r>
              <a:rPr lang="ja-JP" altLang="en-US" sz="1733" dirty="0">
                <a:latin typeface="HGPｺﾞｼｯｸE" panose="020B0900000000000000" pitchFamily="50" charset="-128"/>
                <a:ea typeface="HGPｺﾞｼｯｸE" panose="020B0900000000000000" pitchFamily="50" charset="-128"/>
                <a:cs typeface="Meiryo UI" panose="020B0604030504040204" pitchFamily="50" charset="-128"/>
              </a:rPr>
              <a:t>中等症病床運用状況</a:t>
            </a:r>
            <a:r>
              <a:rPr lang="ja-JP" altLang="en-US" sz="1300" dirty="0">
                <a:latin typeface="HGPｺﾞｼｯｸE" panose="020B0900000000000000" pitchFamily="50" charset="-128"/>
                <a:ea typeface="HGPｺﾞｼｯｸE" panose="020B0900000000000000" pitchFamily="50" charset="-128"/>
                <a:cs typeface="Meiryo UI" panose="020B0604030504040204" pitchFamily="50" charset="-128"/>
              </a:rPr>
              <a:t>（令和２年</a:t>
            </a:r>
            <a:r>
              <a:rPr lang="en-US" altLang="ja-JP" sz="1300" dirty="0">
                <a:latin typeface="HGPｺﾞｼｯｸE" panose="020B0900000000000000" pitchFamily="50" charset="-128"/>
                <a:ea typeface="HGPｺﾞｼｯｸE" panose="020B0900000000000000" pitchFamily="50" charset="-128"/>
                <a:cs typeface="Meiryo UI" panose="020B0604030504040204" pitchFamily="50" charset="-128"/>
              </a:rPr>
              <a:t>12</a:t>
            </a:r>
            <a:r>
              <a:rPr lang="ja-JP" altLang="en-US" sz="1300" dirty="0">
                <a:latin typeface="HGPｺﾞｼｯｸE" panose="020B0900000000000000" pitchFamily="50" charset="-128"/>
                <a:ea typeface="HGPｺﾞｼｯｸE" panose="020B0900000000000000" pitchFamily="50" charset="-128"/>
                <a:cs typeface="Meiryo UI" panose="020B0604030504040204" pitchFamily="50" charset="-128"/>
              </a:rPr>
              <a:t>月４日以降）</a:t>
            </a:r>
          </a:p>
        </p:txBody>
      </p:sp>
      <p:sp>
        <p:nvSpPr>
          <p:cNvPr id="22" name="テキスト ボックス 21"/>
          <p:cNvSpPr txBox="1"/>
          <p:nvPr/>
        </p:nvSpPr>
        <p:spPr>
          <a:xfrm>
            <a:off x="219280" y="732404"/>
            <a:ext cx="6029120" cy="1908215"/>
          </a:xfrm>
          <a:prstGeom prst="rect">
            <a:avLst/>
          </a:prstGeom>
          <a:noFill/>
        </p:spPr>
        <p:txBody>
          <a:bodyPr wrap="square" rtlCol="0">
            <a:spAutoFit/>
          </a:bodyPr>
          <a:lstStyle/>
          <a:p>
            <a:r>
              <a:rPr lang="en-US" altLang="ja-JP" sz="1733" b="1" dirty="0" smtClean="0">
                <a:solidFill>
                  <a:srgbClr val="FF0000"/>
                </a:solidFill>
                <a:latin typeface="Meiryo UI" panose="020B0604030504040204" pitchFamily="50" charset="-128"/>
                <a:ea typeface="Meiryo UI" panose="020B0604030504040204" pitchFamily="50" charset="-128"/>
              </a:rPr>
              <a:t>5</a:t>
            </a:r>
            <a:r>
              <a:rPr lang="ja-JP" altLang="en-US" sz="1733" b="1" dirty="0" smtClean="0">
                <a:solidFill>
                  <a:srgbClr val="FF0000"/>
                </a:solidFill>
                <a:latin typeface="Meiryo UI" panose="020B0604030504040204" pitchFamily="50" charset="-128"/>
                <a:ea typeface="Meiryo UI" panose="020B0604030504040204" pitchFamily="50" charset="-128"/>
              </a:rPr>
              <a:t>月</a:t>
            </a:r>
            <a:r>
              <a:rPr lang="ja-JP" altLang="en-US" sz="1733" b="1" dirty="0">
                <a:solidFill>
                  <a:srgbClr val="FF0000"/>
                </a:solidFill>
                <a:latin typeface="Meiryo UI" panose="020B0604030504040204" pitchFamily="50" charset="-128"/>
                <a:ea typeface="Meiryo UI" panose="020B0604030504040204" pitchFamily="50" charset="-128"/>
              </a:rPr>
              <a:t>５</a:t>
            </a:r>
            <a:r>
              <a:rPr lang="ja-JP" altLang="en-US" sz="1733" b="1" dirty="0" smtClean="0">
                <a:solidFill>
                  <a:srgbClr val="FF0000"/>
                </a:solidFill>
                <a:latin typeface="Meiryo UI" panose="020B0604030504040204" pitchFamily="50" charset="-128"/>
                <a:ea typeface="Meiryo UI" panose="020B0604030504040204" pitchFamily="50" charset="-128"/>
              </a:rPr>
              <a:t>日</a:t>
            </a:r>
            <a:r>
              <a:rPr lang="ja-JP" altLang="en-US" sz="1733" b="1" dirty="0">
                <a:solidFill>
                  <a:srgbClr val="FF0000"/>
                </a:solidFill>
                <a:latin typeface="Meiryo UI" panose="020B0604030504040204" pitchFamily="50" charset="-128"/>
                <a:ea typeface="Meiryo UI" panose="020B0604030504040204" pitchFamily="50" charset="-128"/>
              </a:rPr>
              <a:t>現在　</a:t>
            </a:r>
            <a:r>
              <a:rPr lang="ja-JP" altLang="en-US" sz="2600" b="1" u="sng" dirty="0">
                <a:solidFill>
                  <a:srgbClr val="FF0000"/>
                </a:solidFill>
                <a:latin typeface="Meiryo UI" panose="020B0604030504040204" pitchFamily="50" charset="-128"/>
                <a:ea typeface="Meiryo UI" panose="020B0604030504040204" pitchFamily="50" charset="-128"/>
              </a:rPr>
              <a:t>病床</a:t>
            </a:r>
            <a:r>
              <a:rPr lang="ja-JP" altLang="en-US" sz="2600" b="1" u="sng" dirty="0" smtClean="0">
                <a:solidFill>
                  <a:srgbClr val="FF0000"/>
                </a:solidFill>
                <a:latin typeface="Meiryo UI" panose="020B0604030504040204" pitchFamily="50" charset="-128"/>
                <a:ea typeface="Meiryo UI" panose="020B0604030504040204" pitchFamily="50" charset="-128"/>
              </a:rPr>
              <a:t>運用率</a:t>
            </a:r>
            <a:r>
              <a:rPr lang="en-US" altLang="ja-JP" sz="2600" b="1" u="sng" dirty="0" smtClean="0">
                <a:solidFill>
                  <a:srgbClr val="FF0000"/>
                </a:solidFill>
                <a:latin typeface="Meiryo UI" panose="020B0604030504040204" pitchFamily="50" charset="-128"/>
                <a:ea typeface="Meiryo UI" panose="020B0604030504040204" pitchFamily="50" charset="-128"/>
              </a:rPr>
              <a:t>103.0</a:t>
            </a:r>
            <a:r>
              <a:rPr lang="ja-JP" altLang="en-US" sz="2600" b="1" u="sng" dirty="0" smtClean="0">
                <a:solidFill>
                  <a:srgbClr val="FF0000"/>
                </a:solidFill>
                <a:latin typeface="Meiryo UI" panose="020B0604030504040204" pitchFamily="50" charset="-128"/>
                <a:ea typeface="Meiryo UI" panose="020B0604030504040204" pitchFamily="50" charset="-128"/>
              </a:rPr>
              <a:t>％</a:t>
            </a:r>
            <a:endParaRPr lang="en-US" altLang="ja-JP" sz="2600" b="1" dirty="0">
              <a:solidFill>
                <a:srgbClr val="FF0000"/>
              </a:solidFill>
              <a:latin typeface="Meiryo UI" panose="020B0604030504040204" pitchFamily="50" charset="-128"/>
              <a:ea typeface="Meiryo UI" panose="020B0604030504040204" pitchFamily="50" charset="-128"/>
            </a:endParaRPr>
          </a:p>
          <a:p>
            <a:r>
              <a:rPr lang="ja-JP" altLang="en-US" sz="2000" b="1" dirty="0" smtClean="0">
                <a:solidFill>
                  <a:srgbClr val="FF0000"/>
                </a:solidFill>
                <a:latin typeface="Meiryo UI" panose="020B0604030504040204" pitchFamily="50" charset="-128"/>
                <a:ea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rPr>
              <a:t>運用</a:t>
            </a:r>
            <a:r>
              <a:rPr lang="ja-JP" altLang="en-US" sz="2000" b="1" dirty="0">
                <a:latin typeface="Meiryo UI" panose="020B0604030504040204" pitchFamily="50" charset="-128"/>
                <a:ea typeface="Meiryo UI" panose="020B0604030504040204" pitchFamily="50" charset="-128"/>
              </a:rPr>
              <a:t>病床数 </a:t>
            </a:r>
            <a:r>
              <a:rPr lang="en-US" altLang="ja-JP" sz="2000" b="1" dirty="0" smtClean="0">
                <a:latin typeface="Meiryo UI" panose="020B0604030504040204" pitchFamily="50" charset="-128"/>
                <a:ea typeface="Meiryo UI" panose="020B0604030504040204" pitchFamily="50" charset="-128"/>
              </a:rPr>
              <a:t>361</a:t>
            </a:r>
            <a:r>
              <a:rPr lang="ja-JP" altLang="en-US" sz="2000" b="1" dirty="0" smtClean="0">
                <a:latin typeface="Meiryo UI" panose="020B0604030504040204" pitchFamily="50" charset="-128"/>
                <a:ea typeface="Meiryo UI" panose="020B0604030504040204" pitchFamily="50" charset="-128"/>
              </a:rPr>
              <a:t>床</a:t>
            </a:r>
            <a:r>
              <a:rPr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１</a:t>
            </a:r>
            <a:r>
              <a:rPr lang="ja-JP" altLang="en-US" sz="1400" dirty="0">
                <a:latin typeface="Meiryo UI" panose="020B0604030504040204" pitchFamily="50" charset="-128"/>
                <a:ea typeface="Meiryo UI" panose="020B0604030504040204" pitchFamily="50" charset="-128"/>
              </a:rPr>
              <a:t>　</a:t>
            </a:r>
            <a:r>
              <a:rPr lang="ja-JP" altLang="en-US" sz="2000" b="1" dirty="0" smtClean="0">
                <a:latin typeface="Meiryo UI" panose="020B0604030504040204" pitchFamily="50" charset="-128"/>
                <a:ea typeface="Meiryo UI" panose="020B0604030504040204" pitchFamily="50" charset="-128"/>
              </a:rPr>
              <a:t>入院</a:t>
            </a:r>
            <a:r>
              <a:rPr lang="ja-JP" altLang="en-US" sz="2000" b="1" dirty="0">
                <a:latin typeface="Meiryo UI" panose="020B0604030504040204" pitchFamily="50" charset="-128"/>
                <a:ea typeface="Meiryo UI" panose="020B0604030504040204" pitchFamily="50" charset="-128"/>
              </a:rPr>
              <a:t>患者数　</a:t>
            </a:r>
            <a:r>
              <a:rPr lang="en-US" altLang="ja-JP" sz="2000" b="1" dirty="0">
                <a:latin typeface="Meiryo UI" panose="020B0604030504040204" pitchFamily="50" charset="-128"/>
                <a:ea typeface="Meiryo UI" panose="020B0604030504040204" pitchFamily="50" charset="-128"/>
              </a:rPr>
              <a:t>372</a:t>
            </a:r>
            <a:r>
              <a:rPr lang="ja-JP" altLang="en-US" sz="2000" b="1" dirty="0" smtClean="0">
                <a:latin typeface="Meiryo UI" panose="020B0604030504040204" pitchFamily="50" charset="-128"/>
                <a:ea typeface="Meiryo UI" panose="020B0604030504040204" pitchFamily="50" charset="-128"/>
              </a:rPr>
              <a:t>人</a:t>
            </a:r>
            <a:r>
              <a:rPr lang="en-US" altLang="ja-JP" sz="1517" dirty="0" smtClean="0">
                <a:latin typeface="Meiryo UI" panose="020B0604030504040204" pitchFamily="50" charset="-128"/>
                <a:ea typeface="Meiryo UI" panose="020B0604030504040204" pitchFamily="50" charset="-128"/>
              </a:rPr>
              <a:t>※</a:t>
            </a:r>
            <a:r>
              <a:rPr lang="ja-JP" altLang="en-US" sz="1517" dirty="0" smtClean="0">
                <a:latin typeface="Meiryo UI" panose="020B0604030504040204" pitchFamily="50" charset="-128"/>
                <a:ea typeface="Meiryo UI" panose="020B0604030504040204" pitchFamily="50" charset="-128"/>
              </a:rPr>
              <a:t>２</a:t>
            </a:r>
            <a:endParaRPr lang="en-US" altLang="ja-JP" sz="1517"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１　病床</a:t>
            </a:r>
            <a:r>
              <a:rPr lang="ja-JP" altLang="en-US" sz="1200" dirty="0">
                <a:latin typeface="Meiryo UI" panose="020B0604030504040204" pitchFamily="50" charset="-128"/>
                <a:ea typeface="Meiryo UI" panose="020B0604030504040204" pitchFamily="50" charset="-128"/>
              </a:rPr>
              <a:t>確保計画の確保病床数（</a:t>
            </a:r>
            <a:r>
              <a:rPr lang="en-US" altLang="ja-JP" sz="1200" dirty="0">
                <a:latin typeface="Meiryo UI" panose="020B0604030504040204" pitchFamily="50" charset="-128"/>
                <a:ea typeface="Meiryo UI" panose="020B0604030504040204" pitchFamily="50" charset="-128"/>
              </a:rPr>
              <a:t>224</a:t>
            </a:r>
            <a:r>
              <a:rPr lang="ja-JP" altLang="en-US" sz="1200" dirty="0">
                <a:latin typeface="Meiryo UI" panose="020B0604030504040204" pitchFamily="50" charset="-128"/>
                <a:ea typeface="Meiryo UI" panose="020B0604030504040204" pitchFamily="50" charset="-128"/>
              </a:rPr>
              <a:t>床）</a:t>
            </a:r>
            <a:r>
              <a:rPr lang="ja-JP" altLang="en-US" sz="1200" dirty="0" smtClean="0">
                <a:latin typeface="Meiryo UI" panose="020B0604030504040204" pitchFamily="50" charset="-128"/>
                <a:ea typeface="Meiryo UI" panose="020B0604030504040204" pitchFamily="50" charset="-128"/>
              </a:rPr>
              <a:t>を上回って</a:t>
            </a:r>
            <a:r>
              <a:rPr lang="ja-JP" altLang="en-US" sz="1200" dirty="0">
                <a:latin typeface="Meiryo UI" panose="020B0604030504040204" pitchFamily="50" charset="-128"/>
                <a:ea typeface="Meiryo UI" panose="020B0604030504040204" pitchFamily="50" charset="-128"/>
              </a:rPr>
              <a:t>確保した</a:t>
            </a:r>
            <a:r>
              <a:rPr lang="ja-JP" altLang="en-US" sz="1200" dirty="0" smtClean="0">
                <a:latin typeface="Meiryo UI" panose="020B0604030504040204" pitchFamily="50" charset="-128"/>
                <a:ea typeface="Meiryo UI" panose="020B0604030504040204" pitchFamily="50" charset="-128"/>
              </a:rPr>
              <a:t>病床数を含む</a:t>
            </a:r>
            <a:r>
              <a:rPr lang="ja-JP" altLang="en-US" sz="1200" dirty="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２　上記</a:t>
            </a:r>
            <a:r>
              <a:rPr lang="ja-JP" altLang="en-US" sz="1200" dirty="0">
                <a:latin typeface="Meiryo UI" panose="020B0604030504040204" pitchFamily="50" charset="-128"/>
                <a:ea typeface="Meiryo UI" panose="020B0604030504040204" pitchFamily="50" charset="-128"/>
              </a:rPr>
              <a:t>の他、</a:t>
            </a:r>
            <a:r>
              <a:rPr lang="ja-JP" altLang="en-US" sz="1200" dirty="0" smtClean="0">
                <a:latin typeface="Meiryo UI" panose="020B0604030504040204" pitchFamily="50" charset="-128"/>
                <a:ea typeface="Meiryo UI" panose="020B0604030504040204" pitchFamily="50" charset="-128"/>
              </a:rPr>
              <a:t>対応可能な軽症</a:t>
            </a:r>
            <a:r>
              <a:rPr lang="ja-JP" altLang="en-US" sz="1200" dirty="0">
                <a:latin typeface="Meiryo UI" panose="020B0604030504040204" pitchFamily="50" charset="-128"/>
                <a:ea typeface="Meiryo UI" panose="020B0604030504040204" pitchFamily="50" charset="-128"/>
              </a:rPr>
              <a:t>中等症患者受入医療機関等</a:t>
            </a:r>
            <a:r>
              <a:rPr lang="ja-JP" altLang="en-US" sz="1200" dirty="0" smtClean="0">
                <a:latin typeface="Meiryo UI" panose="020B0604030504040204" pitchFamily="50" charset="-128"/>
                <a:ea typeface="Meiryo UI" panose="020B0604030504040204" pitchFamily="50" charset="-128"/>
              </a:rPr>
              <a:t>において、</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治療</a:t>
            </a:r>
            <a:r>
              <a:rPr lang="ja-JP" altLang="en-US" sz="1200" dirty="0">
                <a:latin typeface="Meiryo UI" panose="020B0604030504040204" pitchFamily="50" charset="-128"/>
                <a:ea typeface="Meiryo UI" panose="020B0604030504040204" pitchFamily="50" charset="-128"/>
              </a:rPr>
              <a:t>継続をしている重症者</a:t>
            </a:r>
            <a:r>
              <a:rPr lang="ja-JP" altLang="en-US" sz="1200" dirty="0" smtClean="0">
                <a:latin typeface="Meiryo UI" panose="020B0604030504040204" pitchFamily="50" charset="-128"/>
                <a:ea typeface="Meiryo UI" panose="020B0604030504040204" pitchFamily="50" charset="-128"/>
              </a:rPr>
              <a:t>数</a:t>
            </a:r>
            <a:r>
              <a:rPr lang="en-US" altLang="ja-JP" sz="1200" dirty="0">
                <a:latin typeface="Meiryo UI" panose="020B0604030504040204" pitchFamily="50" charset="-128"/>
                <a:ea typeface="Meiryo UI" panose="020B0604030504040204" pitchFamily="50" charset="-128"/>
              </a:rPr>
              <a:t>73</a:t>
            </a:r>
            <a:r>
              <a:rPr lang="ja-JP" altLang="en-US" sz="1200" dirty="0" smtClean="0">
                <a:latin typeface="Meiryo UI" panose="020B0604030504040204" pitchFamily="50" charset="-128"/>
                <a:ea typeface="Meiryo UI" panose="020B0604030504040204" pitchFamily="50" charset="-128"/>
              </a:rPr>
              <a:t>人</a:t>
            </a:r>
            <a:endParaRPr lang="en-US" altLang="ja-JP" sz="1200" dirty="0" smtClean="0">
              <a:latin typeface="Meiryo UI" panose="020B0604030504040204" pitchFamily="50" charset="-128"/>
              <a:ea typeface="Meiryo UI" panose="020B0604030504040204" pitchFamily="50" charset="-128"/>
            </a:endParaRPr>
          </a:p>
          <a:p>
            <a:r>
              <a:rPr lang="en-US" altLang="ja-JP"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r>
              <a:rPr lang="en-US" altLang="ja-JP" sz="1200" dirty="0" smtClean="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他府県の医療機関にて受け入れしている重症者数１人（</a:t>
            </a:r>
            <a:r>
              <a:rPr lang="ja-JP" altLang="en-US" sz="1200" dirty="0">
                <a:latin typeface="Meiryo UI" panose="020B0604030504040204" pitchFamily="50" charset="-128"/>
                <a:ea typeface="Meiryo UI" panose="020B0604030504040204" pitchFamily="50" charset="-128"/>
              </a:rPr>
              <a:t>計　重症者</a:t>
            </a:r>
            <a:r>
              <a:rPr lang="ja-JP" altLang="en-US" sz="1200" dirty="0" smtClean="0">
                <a:latin typeface="Meiryo UI" panose="020B0604030504040204" pitchFamily="50" charset="-128"/>
                <a:ea typeface="Meiryo UI" panose="020B0604030504040204" pitchFamily="50" charset="-128"/>
              </a:rPr>
              <a:t>数</a:t>
            </a:r>
            <a:r>
              <a:rPr lang="en-US" altLang="ja-JP" sz="1200" dirty="0" smtClean="0">
                <a:latin typeface="Meiryo UI" panose="020B0604030504040204" pitchFamily="50" charset="-128"/>
                <a:ea typeface="Meiryo UI" panose="020B0604030504040204" pitchFamily="50" charset="-128"/>
              </a:rPr>
              <a:t>446</a:t>
            </a:r>
            <a:r>
              <a:rPr lang="ja-JP" altLang="en-US" sz="1200" dirty="0" smtClean="0">
                <a:latin typeface="Meiryo UI" panose="020B0604030504040204" pitchFamily="50" charset="-128"/>
                <a:ea typeface="Meiryo UI" panose="020B0604030504040204" pitchFamily="50" charset="-128"/>
              </a:rPr>
              <a:t>人）</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また、医療</a:t>
            </a:r>
            <a:r>
              <a:rPr lang="ja-JP" altLang="en-US" sz="1200" dirty="0">
                <a:latin typeface="Meiryo UI" panose="020B0604030504040204" pitchFamily="50" charset="-128"/>
                <a:ea typeface="Meiryo UI" panose="020B0604030504040204" pitchFamily="50" charset="-128"/>
              </a:rPr>
              <a:t>機関が重症病床と</a:t>
            </a:r>
            <a:r>
              <a:rPr lang="ja-JP" altLang="en-US" sz="1200" dirty="0" smtClean="0">
                <a:latin typeface="Meiryo UI" panose="020B0604030504040204" pitchFamily="50" charset="-128"/>
                <a:ea typeface="Meiryo UI" panose="020B0604030504040204" pitchFamily="50" charset="-128"/>
              </a:rPr>
              <a:t>して</a:t>
            </a:r>
            <a:r>
              <a:rPr lang="ja-JP" altLang="en-US" sz="1200" dirty="0">
                <a:latin typeface="Meiryo UI" panose="020B0604030504040204" pitchFamily="50" charset="-128"/>
                <a:ea typeface="Meiryo UI" panose="020B0604030504040204" pitchFamily="50" charset="-128"/>
              </a:rPr>
              <a:t>運用計画を大阪府に提出していない病床</a:t>
            </a:r>
            <a:r>
              <a:rPr lang="ja-JP" altLang="en-US" sz="1200" dirty="0" smtClean="0">
                <a:latin typeface="Meiryo UI" panose="020B0604030504040204" pitchFamily="50" charset="-128"/>
                <a:ea typeface="Meiryo UI" panose="020B0604030504040204" pitchFamily="50" charset="-128"/>
              </a:rPr>
              <a:t>に</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入院している</a:t>
            </a:r>
            <a:r>
              <a:rPr lang="ja-JP" altLang="en-US" sz="1200" dirty="0">
                <a:latin typeface="Meiryo UI" panose="020B0604030504040204" pitchFamily="50" charset="-128"/>
                <a:ea typeface="Meiryo UI" panose="020B0604030504040204" pitchFamily="50" charset="-128"/>
              </a:rPr>
              <a:t>重症者数を含む</a:t>
            </a:r>
            <a:r>
              <a:rPr lang="ja-JP" altLang="en-US" sz="1200" dirty="0" smtClean="0">
                <a:latin typeface="Meiryo UI" panose="020B0604030504040204" pitchFamily="50" charset="-128"/>
                <a:ea typeface="Meiryo UI" panose="020B0604030504040204" pitchFamily="50" charset="-128"/>
              </a:rPr>
              <a:t>。</a:t>
            </a:r>
            <a:endParaRPr lang="ja-JP" altLang="en-US" sz="12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9448800" y="6508088"/>
            <a:ext cx="2743200" cy="365125"/>
          </a:xfrm>
        </p:spPr>
        <p:txBody>
          <a:bodyPr/>
          <a:lstStyle/>
          <a:p>
            <a:fld id="{F451F7C5-434F-488D-9CC2-63C640BFA45C}" type="slidenum">
              <a:rPr kumimoji="1" lang="ja-JP" altLang="en-US" smtClean="0"/>
              <a:t>3</a:t>
            </a:fld>
            <a:endParaRPr kumimoji="1" lang="ja-JP" altLang="en-US"/>
          </a:p>
        </p:txBody>
      </p:sp>
      <p:sp>
        <p:nvSpPr>
          <p:cNvPr id="44" name="正方形/長方形 43"/>
          <p:cNvSpPr/>
          <p:nvPr/>
        </p:nvSpPr>
        <p:spPr>
          <a:xfrm>
            <a:off x="0" y="2603"/>
            <a:ext cx="12192000" cy="43681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b="1" dirty="0">
                <a:latin typeface="UD デジタル 教科書体 NP-B" panose="02020700000000000000" pitchFamily="18" charset="-128"/>
                <a:ea typeface="UD デジタル 教科書体 NP-B" panose="02020700000000000000" pitchFamily="18" charset="-128"/>
              </a:rPr>
              <a:t>新型コロナウイルス感染症患者受入病床の確保・運用状況</a:t>
            </a:r>
          </a:p>
        </p:txBody>
      </p:sp>
      <p:sp>
        <p:nvSpPr>
          <p:cNvPr id="18" name="テキスト ボックス 17"/>
          <p:cNvSpPr txBox="1"/>
          <p:nvPr/>
        </p:nvSpPr>
        <p:spPr>
          <a:xfrm>
            <a:off x="5895833" y="641403"/>
            <a:ext cx="6296167" cy="2062103"/>
          </a:xfrm>
          <a:prstGeom prst="rect">
            <a:avLst/>
          </a:prstGeom>
          <a:noFill/>
        </p:spPr>
        <p:txBody>
          <a:bodyPr wrap="square" rtlCol="0">
            <a:spAutoFit/>
          </a:bodyPr>
          <a:lstStyle/>
          <a:p>
            <a:r>
              <a:rPr lang="en-US" altLang="ja-JP" sz="1730" b="1" dirty="0" smtClean="0">
                <a:solidFill>
                  <a:srgbClr val="FF0000"/>
                </a:solidFill>
                <a:latin typeface="Meiryo UI" panose="020B0604030504040204" pitchFamily="50" charset="-128"/>
                <a:ea typeface="Meiryo UI" panose="020B0604030504040204" pitchFamily="50" charset="-128"/>
              </a:rPr>
              <a:t>5</a:t>
            </a:r>
            <a:r>
              <a:rPr lang="ja-JP" altLang="en-US" sz="1730" b="1" dirty="0" smtClean="0">
                <a:solidFill>
                  <a:srgbClr val="FF0000"/>
                </a:solidFill>
                <a:latin typeface="Meiryo UI" panose="020B0604030504040204" pitchFamily="50" charset="-128"/>
                <a:ea typeface="Meiryo UI" panose="020B0604030504040204" pitchFamily="50" charset="-128"/>
              </a:rPr>
              <a:t>月</a:t>
            </a:r>
            <a:r>
              <a:rPr lang="ja-JP" altLang="en-US" sz="1730" b="1" dirty="0">
                <a:solidFill>
                  <a:srgbClr val="FF0000"/>
                </a:solidFill>
                <a:latin typeface="Meiryo UI" panose="020B0604030504040204" pitchFamily="50" charset="-128"/>
                <a:ea typeface="Meiryo UI" panose="020B0604030504040204" pitchFamily="50" charset="-128"/>
              </a:rPr>
              <a:t>５</a:t>
            </a:r>
            <a:r>
              <a:rPr lang="ja-JP" altLang="en-US" sz="1730" b="1" dirty="0" smtClean="0">
                <a:solidFill>
                  <a:srgbClr val="FF0000"/>
                </a:solidFill>
                <a:latin typeface="Meiryo UI" panose="020B0604030504040204" pitchFamily="50" charset="-128"/>
                <a:ea typeface="Meiryo UI" panose="020B0604030504040204" pitchFamily="50" charset="-128"/>
              </a:rPr>
              <a:t>日現在</a:t>
            </a:r>
            <a:r>
              <a:rPr lang="ja-JP" altLang="en-US" sz="1730" b="1" dirty="0">
                <a:solidFill>
                  <a:srgbClr val="FF0000"/>
                </a:solidFill>
                <a:latin typeface="Meiryo UI" panose="020B0604030504040204" pitchFamily="50" charset="-128"/>
                <a:ea typeface="Meiryo UI" panose="020B0604030504040204" pitchFamily="50" charset="-128"/>
              </a:rPr>
              <a:t>　</a:t>
            </a:r>
            <a:r>
              <a:rPr lang="ja-JP" altLang="en-US" sz="2600" b="1" u="sng" dirty="0">
                <a:solidFill>
                  <a:srgbClr val="FF0000"/>
                </a:solidFill>
                <a:latin typeface="Meiryo UI" panose="020B0604030504040204" pitchFamily="50" charset="-128"/>
                <a:ea typeface="Meiryo UI" panose="020B0604030504040204" pitchFamily="50" charset="-128"/>
              </a:rPr>
              <a:t>病床</a:t>
            </a:r>
            <a:r>
              <a:rPr lang="ja-JP" altLang="en-US" sz="2600" b="1" u="sng" dirty="0" smtClean="0">
                <a:solidFill>
                  <a:srgbClr val="FF0000"/>
                </a:solidFill>
                <a:latin typeface="Meiryo UI" panose="020B0604030504040204" pitchFamily="50" charset="-128"/>
                <a:ea typeface="Meiryo UI" panose="020B0604030504040204" pitchFamily="50" charset="-128"/>
              </a:rPr>
              <a:t>運用率</a:t>
            </a:r>
            <a:r>
              <a:rPr lang="en-US" altLang="ja-JP" sz="2600" b="1" u="sng" dirty="0" smtClean="0">
                <a:solidFill>
                  <a:srgbClr val="FF0000"/>
                </a:solidFill>
                <a:latin typeface="Meiryo UI" panose="020B0604030504040204" pitchFamily="50" charset="-128"/>
                <a:ea typeface="Meiryo UI" panose="020B0604030504040204" pitchFamily="50" charset="-128"/>
              </a:rPr>
              <a:t>82.4</a:t>
            </a:r>
            <a:r>
              <a:rPr lang="ja-JP" altLang="en-US" sz="2600" b="1" u="sng" dirty="0" smtClean="0">
                <a:solidFill>
                  <a:srgbClr val="FF0000"/>
                </a:solidFill>
                <a:latin typeface="Meiryo UI" panose="020B0604030504040204" pitchFamily="50" charset="-128"/>
                <a:ea typeface="Meiryo UI" panose="020B0604030504040204" pitchFamily="50" charset="-128"/>
              </a:rPr>
              <a:t>％</a:t>
            </a:r>
            <a:endParaRPr lang="en-US" altLang="ja-JP" sz="2600" b="1" u="sng" dirty="0">
              <a:solidFill>
                <a:srgbClr val="FF0000"/>
              </a:solidFill>
              <a:latin typeface="Meiryo UI" panose="020B0604030504040204" pitchFamily="50" charset="-128"/>
              <a:ea typeface="Meiryo UI" panose="020B0604030504040204" pitchFamily="50" charset="-128"/>
            </a:endParaRPr>
          </a:p>
          <a:p>
            <a:r>
              <a:rPr lang="ja-JP" altLang="en-US" sz="2000" b="1" dirty="0" smtClean="0">
                <a:latin typeface="Meiryo UI" panose="020B0604030504040204" pitchFamily="50" charset="-128"/>
                <a:ea typeface="Meiryo UI" panose="020B0604030504040204" pitchFamily="50" charset="-128"/>
              </a:rPr>
              <a:t>　運用</a:t>
            </a:r>
            <a:r>
              <a:rPr lang="ja-JP" altLang="en-US" sz="2000" b="1" dirty="0">
                <a:latin typeface="Meiryo UI" panose="020B0604030504040204" pitchFamily="50" charset="-128"/>
                <a:ea typeface="Meiryo UI" panose="020B0604030504040204" pitchFamily="50" charset="-128"/>
              </a:rPr>
              <a:t>病床数 </a:t>
            </a:r>
            <a:r>
              <a:rPr lang="en-US" altLang="ja-JP" sz="2000" b="1" dirty="0" smtClean="0">
                <a:latin typeface="Meiryo UI" panose="020B0604030504040204" pitchFamily="50" charset="-128"/>
                <a:ea typeface="Meiryo UI" panose="020B0604030504040204" pitchFamily="50" charset="-128"/>
              </a:rPr>
              <a:t>2,105</a:t>
            </a:r>
            <a:r>
              <a:rPr lang="ja-JP" altLang="en-US" sz="2000" b="1" dirty="0" smtClean="0">
                <a:latin typeface="Meiryo UI" panose="020B0604030504040204" pitchFamily="50" charset="-128"/>
                <a:ea typeface="Meiryo UI" panose="020B0604030504040204" pitchFamily="50" charset="-128"/>
              </a:rPr>
              <a:t>床　入院</a:t>
            </a:r>
            <a:r>
              <a:rPr lang="ja-JP" altLang="en-US" sz="2000" b="1" dirty="0">
                <a:latin typeface="Meiryo UI" panose="020B0604030504040204" pitchFamily="50" charset="-128"/>
                <a:ea typeface="Meiryo UI" panose="020B0604030504040204" pitchFamily="50" charset="-128"/>
              </a:rPr>
              <a:t>患者数　</a:t>
            </a:r>
            <a:r>
              <a:rPr lang="en-US" altLang="ja-JP" sz="2000" b="1" dirty="0" smtClean="0">
                <a:latin typeface="Meiryo UI" panose="020B0604030504040204" pitchFamily="50" charset="-128"/>
                <a:ea typeface="Meiryo UI" panose="020B0604030504040204" pitchFamily="50" charset="-128"/>
              </a:rPr>
              <a:t>1,735</a:t>
            </a:r>
            <a:r>
              <a:rPr lang="ja-JP" altLang="en-US" sz="2000" b="1" dirty="0" smtClean="0">
                <a:latin typeface="Meiryo UI" panose="020B0604030504040204" pitchFamily="50" charset="-128"/>
                <a:ea typeface="Meiryo UI" panose="020B0604030504040204" pitchFamily="50" charset="-128"/>
              </a:rPr>
              <a:t>人</a:t>
            </a:r>
            <a:r>
              <a:rPr lang="en-US" altLang="ja-JP" sz="1600" dirty="0" smtClean="0">
                <a:latin typeface="Meiryo UI" panose="020B0604030504040204" pitchFamily="50" charset="-128"/>
                <a:ea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　（</a:t>
            </a:r>
            <a:r>
              <a:rPr lang="en-US" altLang="ja-JP" sz="1400" dirty="0" smtClean="0">
                <a:latin typeface="Meiryo UI" panose="020B0604030504040204" pitchFamily="50" charset="-128"/>
                <a:ea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rPr>
              <a:t>左記</a:t>
            </a:r>
            <a:r>
              <a:rPr lang="en-US" altLang="ja-JP" sz="1400" dirty="0" smtClean="0">
                <a:latin typeface="Meiryo UI" panose="020B0604030504040204" pitchFamily="50" charset="-128"/>
                <a:ea typeface="Meiryo UI" panose="020B0604030504040204" pitchFamily="50" charset="-128"/>
              </a:rPr>
              <a:t>73</a:t>
            </a:r>
            <a:r>
              <a:rPr lang="ja-JP" altLang="en-US" sz="1400" dirty="0" smtClean="0">
                <a:latin typeface="Meiryo UI" panose="020B0604030504040204" pitchFamily="50" charset="-128"/>
                <a:ea typeface="Meiryo UI" panose="020B0604030504040204" pitchFamily="50" charset="-128"/>
              </a:rPr>
              <a:t>人を含む）</a:t>
            </a:r>
            <a:endParaRPr lang="en-US" altLang="ja-JP" sz="1137" dirty="0">
              <a:latin typeface="Meiryo UI" panose="020B0604030504040204" pitchFamily="50" charset="-128"/>
              <a:ea typeface="Meiryo UI" panose="020B0604030504040204" pitchFamily="50" charset="-128"/>
            </a:endParaRPr>
          </a:p>
          <a:p>
            <a:r>
              <a:rPr lang="ja-JP" altLang="en-US" sz="1400" dirty="0" smtClean="0">
                <a:latin typeface="Meiryo UI" panose="020B0604030504040204" pitchFamily="50" charset="-128"/>
                <a:ea typeface="Meiryo UI" panose="020B0604030504040204" pitchFamily="50" charset="-128"/>
              </a:rPr>
              <a:t>・</a:t>
            </a:r>
            <a:r>
              <a:rPr lang="ja-JP" altLang="en-US" sz="1600" b="1" u="sng" dirty="0" smtClean="0">
                <a:solidFill>
                  <a:srgbClr val="FF0000"/>
                </a:solidFill>
                <a:latin typeface="Meiryo UI" panose="020B0604030504040204" pitchFamily="50" charset="-128"/>
                <a:ea typeface="Meiryo UI" panose="020B0604030504040204" pitchFamily="50" charset="-128"/>
              </a:rPr>
              <a:t>小児・精神患者用病床等約</a:t>
            </a:r>
            <a:r>
              <a:rPr lang="en-US" altLang="ja-JP" sz="1600" b="1" u="sng" dirty="0" smtClean="0">
                <a:solidFill>
                  <a:srgbClr val="FF0000"/>
                </a:solidFill>
                <a:latin typeface="Meiryo UI" panose="020B0604030504040204" pitchFamily="50" charset="-128"/>
                <a:ea typeface="Meiryo UI" panose="020B0604030504040204" pitchFamily="50" charset="-128"/>
              </a:rPr>
              <a:t>80</a:t>
            </a:r>
            <a:r>
              <a:rPr lang="ja-JP" altLang="en-US" sz="1600" b="1" u="sng" dirty="0" smtClean="0">
                <a:solidFill>
                  <a:srgbClr val="FF0000"/>
                </a:solidFill>
                <a:latin typeface="Meiryo UI" panose="020B0604030504040204" pitchFamily="50" charset="-128"/>
                <a:ea typeface="Meiryo UI" panose="020B0604030504040204" pitchFamily="50" charset="-128"/>
              </a:rPr>
              <a:t>床を除いた運用率　約</a:t>
            </a:r>
            <a:r>
              <a:rPr lang="en-US" altLang="ja-JP" b="1" u="sng" dirty="0" smtClean="0">
                <a:solidFill>
                  <a:srgbClr val="FF0000"/>
                </a:solidFill>
                <a:latin typeface="Meiryo UI" panose="020B0604030504040204" pitchFamily="50" charset="-128"/>
                <a:ea typeface="Meiryo UI" panose="020B0604030504040204" pitchFamily="50" charset="-128"/>
              </a:rPr>
              <a:t>86</a:t>
            </a:r>
            <a:r>
              <a:rPr lang="ja-JP" altLang="en-US" sz="2000" b="1" u="sng" dirty="0" smtClean="0">
                <a:solidFill>
                  <a:srgbClr val="FF0000"/>
                </a:solidFill>
                <a:latin typeface="Meiryo UI" panose="020B0604030504040204" pitchFamily="50" charset="-128"/>
                <a:ea typeface="Meiryo UI" panose="020B0604030504040204" pitchFamily="50" charset="-128"/>
              </a:rPr>
              <a:t>％</a:t>
            </a:r>
            <a:endParaRPr lang="en-US" altLang="ja-JP" sz="2000" b="1" u="sng" dirty="0" smtClean="0">
              <a:solidFill>
                <a:srgbClr val="FF0000"/>
              </a:solidFill>
              <a:latin typeface="Meiryo UI" panose="020B0604030504040204" pitchFamily="50" charset="-128"/>
              <a:ea typeface="Meiryo UI" panose="020B0604030504040204" pitchFamily="50" charset="-128"/>
            </a:endParaRPr>
          </a:p>
          <a:p>
            <a:pPr lvl="0" defTabSz="457200"/>
            <a:r>
              <a:rPr kumimoji="0" lang="ja-JP" altLang="en-US" sz="1600" dirty="0" smtClean="0">
                <a:solidFill>
                  <a:prstClr val="black"/>
                </a:solidFill>
                <a:latin typeface="Meiryo UI" panose="020B0604030504040204" pitchFamily="50" charset="-128"/>
                <a:ea typeface="Meiryo UI" panose="020B0604030504040204" pitchFamily="50" charset="-128"/>
              </a:rPr>
              <a:t>・</a:t>
            </a:r>
            <a:r>
              <a:rPr kumimoji="0" lang="ja-JP" altLang="en-US" sz="1600" b="1" dirty="0" smtClean="0">
                <a:solidFill>
                  <a:prstClr val="black"/>
                </a:solidFill>
                <a:latin typeface="Meiryo UI" panose="020B0604030504040204" pitchFamily="50" charset="-128"/>
                <a:ea typeface="Meiryo UI" panose="020B0604030504040204" pitchFamily="50" charset="-128"/>
              </a:rPr>
              <a:t>重症者を治療継続をすることで、</a:t>
            </a:r>
            <a:r>
              <a:rPr kumimoji="0" lang="ja-JP" altLang="en-US" sz="1600" b="1" u="sng" dirty="0" smtClean="0">
                <a:solidFill>
                  <a:srgbClr val="FF0000"/>
                </a:solidFill>
                <a:latin typeface="Meiryo UI" panose="020B0604030504040204" pitchFamily="50" charset="-128"/>
                <a:ea typeface="Meiryo UI" panose="020B0604030504040204" pitchFamily="50" charset="-128"/>
              </a:rPr>
              <a:t>軽症中等症患者受入可能な病床数は</a:t>
            </a:r>
            <a:endParaRPr kumimoji="0" lang="en-US" altLang="ja-JP" sz="1600" b="1" u="sng" dirty="0" smtClean="0">
              <a:solidFill>
                <a:srgbClr val="FF0000"/>
              </a:solidFill>
              <a:latin typeface="Meiryo UI" panose="020B0604030504040204" pitchFamily="50" charset="-128"/>
              <a:ea typeface="Meiryo UI" panose="020B0604030504040204" pitchFamily="50" charset="-128"/>
            </a:endParaRPr>
          </a:p>
          <a:p>
            <a:pPr lvl="0" defTabSz="457200"/>
            <a:r>
              <a:rPr kumimoji="0" lang="ja-JP" altLang="en-US" sz="1600" b="1" dirty="0">
                <a:solidFill>
                  <a:srgbClr val="FF0000"/>
                </a:solidFill>
                <a:latin typeface="Meiryo UI" panose="020B0604030504040204" pitchFamily="50" charset="-128"/>
                <a:ea typeface="Meiryo UI" panose="020B0604030504040204" pitchFamily="50" charset="-128"/>
              </a:rPr>
              <a:t>　</a:t>
            </a:r>
            <a:r>
              <a:rPr kumimoji="0" lang="ja-JP" altLang="en-US" sz="1600" b="1" u="sng" dirty="0" smtClean="0">
                <a:solidFill>
                  <a:srgbClr val="FF0000"/>
                </a:solidFill>
                <a:latin typeface="Meiryo UI" panose="020B0604030504040204" pitchFamily="50" charset="-128"/>
                <a:ea typeface="Meiryo UI" panose="020B0604030504040204" pitchFamily="50" charset="-128"/>
              </a:rPr>
              <a:t>実際より少なく、極めてひっ迫</a:t>
            </a:r>
            <a:endParaRPr kumimoji="0" lang="en-US" altLang="ja-JP" sz="1600" b="1" u="sng" dirty="0" smtClean="0">
              <a:solidFill>
                <a:srgbClr val="FF0000"/>
              </a:solidFill>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370168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9448800" y="6412493"/>
            <a:ext cx="2743200" cy="365125"/>
          </a:xfrm>
        </p:spPr>
        <p:txBody>
          <a:bodyPr/>
          <a:lstStyle/>
          <a:p>
            <a:fld id="{77DCD627-EEAA-4F34-BED0-FC7872475823}" type="slidenum">
              <a:rPr kumimoji="1" lang="ja-JP" altLang="en-US" smtClean="0"/>
              <a:t>4</a:t>
            </a:fld>
            <a:endParaRPr kumimoji="1" lang="ja-JP" altLang="en-US"/>
          </a:p>
        </p:txBody>
      </p:sp>
      <p:sp>
        <p:nvSpPr>
          <p:cNvPr id="2" name="テキスト ボックス 1"/>
          <p:cNvSpPr txBox="1"/>
          <p:nvPr/>
        </p:nvSpPr>
        <p:spPr>
          <a:xfrm>
            <a:off x="0" y="864023"/>
            <a:ext cx="380104" cy="2750240"/>
          </a:xfrm>
          <a:prstGeom prst="rect">
            <a:avLst/>
          </a:prstGeom>
          <a:noFill/>
        </p:spPr>
        <p:txBody>
          <a:bodyPr vert="eaVert" wrap="none" rtlCol="0">
            <a:spAutoFit/>
          </a:bodyPr>
          <a:lstStyle/>
          <a:p>
            <a:r>
              <a:rPr kumimoji="1" lang="en-US" altLang="ja-JP" sz="1200" dirty="0" smtClean="0">
                <a:latin typeface="Meiryo UI" panose="020B0604030504040204" pitchFamily="50" charset="-128"/>
                <a:ea typeface="Meiryo UI" panose="020B0604030504040204" pitchFamily="50" charset="-128"/>
              </a:rPr>
              <a:t>60</a:t>
            </a:r>
            <a:r>
              <a:rPr kumimoji="1" lang="ja-JP" altLang="en-US" sz="1200" dirty="0" smtClean="0">
                <a:latin typeface="Meiryo UI" panose="020B0604030504040204" pitchFamily="50" charset="-128"/>
                <a:ea typeface="Meiryo UI" panose="020B0604030504040204" pitchFamily="50" charset="-128"/>
              </a:rPr>
              <a:t>代以上の新規陽性者数と重症患者数</a:t>
            </a:r>
            <a:endParaRPr kumimoji="1" lang="ja-JP" altLang="en-US" sz="12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11849562" y="864023"/>
            <a:ext cx="369332" cy="2092881"/>
          </a:xfrm>
          <a:prstGeom prst="rect">
            <a:avLst/>
          </a:prstGeom>
          <a:noFill/>
        </p:spPr>
        <p:txBody>
          <a:bodyPr vert="eaVert" wrap="none" rtlCol="0">
            <a:spAutoFit/>
          </a:bodyPr>
          <a:lstStyle/>
          <a:p>
            <a:r>
              <a:rPr lang="ja-JP" altLang="en-US" sz="1200" dirty="0" smtClean="0">
                <a:latin typeface="Meiryo UI" panose="020B0604030504040204" pitchFamily="50" charset="-128"/>
                <a:ea typeface="Meiryo UI" panose="020B0604030504040204" pitchFamily="50" charset="-128"/>
              </a:rPr>
              <a:t>重症化・軽症化・死亡の人数</a:t>
            </a:r>
            <a:endParaRPr kumimoji="1" lang="ja-JP" altLang="en-US" sz="1200" dirty="0">
              <a:latin typeface="Meiryo UI" panose="020B0604030504040204" pitchFamily="50" charset="-128"/>
              <a:ea typeface="Meiryo UI" panose="020B0604030504040204" pitchFamily="50" charset="-128"/>
            </a:endParaRPr>
          </a:p>
        </p:txBody>
      </p:sp>
      <p:sp>
        <p:nvSpPr>
          <p:cNvPr id="3" name="正方形/長方形 2"/>
          <p:cNvSpPr/>
          <p:nvPr/>
        </p:nvSpPr>
        <p:spPr>
          <a:xfrm>
            <a:off x="271887" y="5246107"/>
            <a:ext cx="360637" cy="16118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 y="0"/>
            <a:ext cx="12192001" cy="47078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latin typeface="UD デジタル 教科書体 NP-B" panose="02020700000000000000" pitchFamily="18" charset="-128"/>
                <a:ea typeface="UD デジタル 教科書体 NP-B" panose="02020700000000000000" pitchFamily="18" charset="-128"/>
              </a:rPr>
              <a:t>新規陽性者数と重症者数の推移</a:t>
            </a:r>
            <a:endParaRPr kumimoji="1" lang="ja-JP" altLang="en-US" sz="2400" dirty="0">
              <a:latin typeface="UD デジタル 教科書体 NP-B" panose="02020700000000000000" pitchFamily="18" charset="-128"/>
              <a:ea typeface="UD デジタル 教科書体 NP-B" panose="02020700000000000000" pitchFamily="18" charset="-128"/>
            </a:endParaRPr>
          </a:p>
        </p:txBody>
      </p:sp>
      <p:sp>
        <p:nvSpPr>
          <p:cNvPr id="5" name="テキスト ボックス 4"/>
          <p:cNvSpPr txBox="1"/>
          <p:nvPr/>
        </p:nvSpPr>
        <p:spPr>
          <a:xfrm>
            <a:off x="740741" y="1137998"/>
            <a:ext cx="3053292" cy="553998"/>
          </a:xfrm>
          <a:prstGeom prst="rect">
            <a:avLst/>
          </a:prstGeom>
          <a:noFill/>
        </p:spPr>
        <p:txBody>
          <a:bodyPr wrap="square" rtlCol="0">
            <a:spAutoFit/>
          </a:bodyPr>
          <a:lstStyle/>
          <a:p>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重症者数は、対応可能な軽症中等症</a:t>
            </a:r>
            <a:r>
              <a:rPr lang="ja-JP" altLang="en-US" sz="1000" dirty="0">
                <a:latin typeface="Meiryo UI" panose="020B0604030504040204" pitchFamily="50" charset="-128"/>
                <a:ea typeface="Meiryo UI" panose="020B0604030504040204" pitchFamily="50" charset="-128"/>
              </a:rPr>
              <a:t>患者受入</a:t>
            </a:r>
            <a:r>
              <a:rPr lang="ja-JP" altLang="en-US" sz="1000" dirty="0" smtClean="0">
                <a:latin typeface="Meiryo UI" panose="020B0604030504040204" pitchFamily="50" charset="-128"/>
                <a:ea typeface="Meiryo UI" panose="020B0604030504040204" pitchFamily="50" charset="-128"/>
              </a:rPr>
              <a:t>医療</a:t>
            </a:r>
            <a:endParaRPr lang="en-US" altLang="ja-JP" sz="1000" dirty="0" smtClean="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 機関</a:t>
            </a:r>
            <a:r>
              <a:rPr lang="ja-JP" altLang="en-US" sz="1000" dirty="0">
                <a:latin typeface="Meiryo UI" panose="020B0604030504040204" pitchFamily="50" charset="-128"/>
                <a:ea typeface="Meiryo UI" panose="020B0604030504040204" pitchFamily="50" charset="-128"/>
              </a:rPr>
              <a:t>等に</a:t>
            </a:r>
            <a:r>
              <a:rPr lang="ja-JP" altLang="en-US" sz="1000" dirty="0" smtClean="0">
                <a:latin typeface="Meiryo UI" panose="020B0604030504040204" pitchFamily="50" charset="-128"/>
                <a:ea typeface="Meiryo UI" panose="020B0604030504040204" pitchFamily="50" charset="-128"/>
              </a:rPr>
              <a:t>おいて治療継続</a:t>
            </a:r>
            <a:r>
              <a:rPr lang="ja-JP" altLang="en-US" sz="1000" dirty="0">
                <a:latin typeface="Meiryo UI" panose="020B0604030504040204" pitchFamily="50" charset="-128"/>
                <a:ea typeface="Meiryo UI" panose="020B0604030504040204" pitchFamily="50" charset="-128"/>
              </a:rPr>
              <a:t>を</a:t>
            </a:r>
            <a:r>
              <a:rPr lang="ja-JP" altLang="en-US" sz="1000" dirty="0" smtClean="0">
                <a:latin typeface="Meiryo UI" panose="020B0604030504040204" pitchFamily="50" charset="-128"/>
                <a:ea typeface="Meiryo UI" panose="020B0604030504040204" pitchFamily="50" charset="-128"/>
              </a:rPr>
              <a:t>している重症</a:t>
            </a:r>
            <a:r>
              <a:rPr lang="ja-JP" altLang="en-US" sz="1000" dirty="0">
                <a:latin typeface="Meiryo UI" panose="020B0604030504040204" pitchFamily="50" charset="-128"/>
                <a:ea typeface="Meiryo UI" panose="020B0604030504040204" pitchFamily="50" charset="-128"/>
              </a:rPr>
              <a:t>者</a:t>
            </a:r>
            <a:r>
              <a:rPr lang="ja-JP" altLang="en-US" sz="1000" dirty="0" smtClean="0">
                <a:latin typeface="Meiryo UI" panose="020B0604030504040204" pitchFamily="50" charset="-128"/>
                <a:ea typeface="Meiryo UI" panose="020B0604030504040204" pitchFamily="50" charset="-128"/>
              </a:rPr>
              <a:t>や他府県</a:t>
            </a:r>
            <a:endParaRPr lang="en-US" altLang="ja-JP" sz="1000" dirty="0" smtClean="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で受け入れている重症者を含む</a:t>
            </a:r>
            <a:r>
              <a:rPr lang="ja-JP" altLang="en-US" sz="1000" dirty="0">
                <a:latin typeface="Meiryo UI" panose="020B0604030504040204" pitchFamily="50" charset="-128"/>
                <a:ea typeface="Meiryo UI" panose="020B0604030504040204" pitchFamily="50" charset="-128"/>
              </a:rPr>
              <a:t>。</a:t>
            </a:r>
          </a:p>
        </p:txBody>
      </p:sp>
      <p:pic>
        <p:nvPicPr>
          <p:cNvPr id="6" name="図 5"/>
          <p:cNvPicPr>
            <a:picLocks noChangeAspect="1"/>
          </p:cNvPicPr>
          <p:nvPr/>
        </p:nvPicPr>
        <p:blipFill>
          <a:blip r:embed="rId2"/>
          <a:stretch>
            <a:fillRect/>
          </a:stretch>
        </p:blipFill>
        <p:spPr>
          <a:xfrm>
            <a:off x="323131" y="470789"/>
            <a:ext cx="11583404" cy="6309907"/>
          </a:xfrm>
          <a:prstGeom prst="rect">
            <a:avLst/>
          </a:prstGeom>
        </p:spPr>
      </p:pic>
    </p:spTree>
    <p:extLst>
      <p:ext uri="{BB962C8B-B14F-4D97-AF65-F5344CB8AC3E}">
        <p14:creationId xmlns:p14="http://schemas.microsoft.com/office/powerpoint/2010/main" val="3714289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98806" y="605231"/>
            <a:ext cx="11930906" cy="6212362"/>
          </a:xfrm>
          <a:prstGeom prst="rect">
            <a:avLst/>
          </a:prstGeom>
        </p:spPr>
      </p:pic>
      <p:sp>
        <p:nvSpPr>
          <p:cNvPr id="35" name="テキスト ボックス 34"/>
          <p:cNvSpPr txBox="1"/>
          <p:nvPr/>
        </p:nvSpPr>
        <p:spPr>
          <a:xfrm>
            <a:off x="703712" y="4162240"/>
            <a:ext cx="673423" cy="230832"/>
          </a:xfrm>
          <a:prstGeom prst="rect">
            <a:avLst/>
          </a:prstGeom>
          <a:noFill/>
        </p:spPr>
        <p:txBody>
          <a:bodyPr wrap="square" rtlCol="0">
            <a:spAutoFit/>
          </a:bodyPr>
          <a:lstStyle/>
          <a:p>
            <a:r>
              <a:rPr kumimoji="1" lang="en-US" altLang="ja-JP" sz="900" dirty="0" smtClean="0">
                <a:latin typeface="Meiryo UI" panose="020B0604030504040204" pitchFamily="50" charset="-128"/>
                <a:ea typeface="Meiryo UI" panose="020B0604030504040204" pitchFamily="50" charset="-128"/>
              </a:rPr>
              <a:t>10/19</a:t>
            </a:r>
            <a:endParaRPr kumimoji="1" lang="ja-JP" altLang="en-US" sz="900" dirty="0">
              <a:latin typeface="Meiryo UI" panose="020B0604030504040204" pitchFamily="50" charset="-128"/>
              <a:ea typeface="Meiryo UI" panose="020B0604030504040204" pitchFamily="50" charset="-128"/>
            </a:endParaRPr>
          </a:p>
        </p:txBody>
      </p:sp>
      <p:cxnSp>
        <p:nvCxnSpPr>
          <p:cNvPr id="43" name="直線コネクタ 42"/>
          <p:cNvCxnSpPr/>
          <p:nvPr/>
        </p:nvCxnSpPr>
        <p:spPr>
          <a:xfrm>
            <a:off x="3435754" y="4163097"/>
            <a:ext cx="5731" cy="699233"/>
          </a:xfrm>
          <a:prstGeom prst="line">
            <a:avLst/>
          </a:prstGeom>
          <a:ln>
            <a:solidFill>
              <a:srgbClr val="00B050"/>
            </a:solidFill>
            <a:prstDash val="dash"/>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3201200" y="3971903"/>
            <a:ext cx="482824" cy="246221"/>
          </a:xfrm>
          <a:prstGeom prst="rect">
            <a:avLst/>
          </a:prstGeom>
          <a:noFill/>
        </p:spPr>
        <p:txBody>
          <a:bodyPr wrap="none" rtlCol="0">
            <a:spAutoFit/>
          </a:bodyPr>
          <a:lstStyle/>
          <a:p>
            <a:r>
              <a:rPr kumimoji="1" lang="en-US" altLang="ja-JP" sz="1000" dirty="0" smtClean="0">
                <a:latin typeface="Meiryo UI" panose="020B0604030504040204" pitchFamily="50" charset="-128"/>
                <a:ea typeface="Meiryo UI" panose="020B0604030504040204" pitchFamily="50" charset="-128"/>
              </a:rPr>
              <a:t>12/3</a:t>
            </a:r>
            <a:endParaRPr kumimoji="1" lang="ja-JP" altLang="en-US" sz="1000" dirty="0">
              <a:latin typeface="Meiryo UI" panose="020B0604030504040204" pitchFamily="50" charset="-128"/>
              <a:ea typeface="Meiryo UI" panose="020B0604030504040204" pitchFamily="50" charset="-128"/>
            </a:endParaRPr>
          </a:p>
        </p:txBody>
      </p:sp>
      <p:sp>
        <p:nvSpPr>
          <p:cNvPr id="79" name="テキスト ボックス 78"/>
          <p:cNvSpPr txBox="1"/>
          <p:nvPr/>
        </p:nvSpPr>
        <p:spPr>
          <a:xfrm>
            <a:off x="11926143" y="737694"/>
            <a:ext cx="307777" cy="501042"/>
          </a:xfrm>
          <a:prstGeom prst="rect">
            <a:avLst/>
          </a:prstGeom>
          <a:noFill/>
        </p:spPr>
        <p:txBody>
          <a:bodyPr vert="eaVert" wrap="square" rtlCol="0">
            <a:spAutoFit/>
          </a:bodyPr>
          <a:lstStyle/>
          <a:p>
            <a:r>
              <a:rPr kumimoji="1" lang="ja-JP" altLang="en-US" sz="800" dirty="0" smtClean="0">
                <a:latin typeface="Meiryo UI" panose="020B0604030504040204" pitchFamily="50" charset="-128"/>
                <a:ea typeface="Meiryo UI" panose="020B0604030504040204" pitchFamily="50" charset="-128"/>
              </a:rPr>
              <a:t>重症者数</a:t>
            </a:r>
            <a:endParaRPr kumimoji="1" lang="ja-JP" altLang="en-US" sz="800" dirty="0">
              <a:latin typeface="Meiryo UI" panose="020B0604030504040204" pitchFamily="50" charset="-128"/>
              <a:ea typeface="Meiryo UI" panose="020B0604030504040204" pitchFamily="50" charset="-128"/>
            </a:endParaRPr>
          </a:p>
        </p:txBody>
      </p:sp>
      <p:sp>
        <p:nvSpPr>
          <p:cNvPr id="80" name="テキスト ボックス 79"/>
          <p:cNvSpPr txBox="1"/>
          <p:nvPr/>
        </p:nvSpPr>
        <p:spPr>
          <a:xfrm>
            <a:off x="-41014" y="772709"/>
            <a:ext cx="307777" cy="501042"/>
          </a:xfrm>
          <a:prstGeom prst="rect">
            <a:avLst/>
          </a:prstGeom>
          <a:noFill/>
        </p:spPr>
        <p:txBody>
          <a:bodyPr vert="eaVert" wrap="square" rtlCol="0">
            <a:spAutoFit/>
          </a:bodyPr>
          <a:lstStyle/>
          <a:p>
            <a:r>
              <a:rPr lang="ja-JP" altLang="en-US" sz="800" dirty="0" smtClean="0">
                <a:latin typeface="Meiryo UI" panose="020B0604030504040204" pitchFamily="50" charset="-128"/>
                <a:ea typeface="Meiryo UI" panose="020B0604030504040204" pitchFamily="50" charset="-128"/>
              </a:rPr>
              <a:t>陽性者数</a:t>
            </a:r>
            <a:endParaRPr kumimoji="1" lang="ja-JP" altLang="en-US" sz="800" dirty="0">
              <a:latin typeface="Meiryo UI" panose="020B0604030504040204" pitchFamily="50" charset="-128"/>
              <a:ea typeface="Meiryo UI" panose="020B0604030504040204" pitchFamily="50" charset="-128"/>
            </a:endParaRPr>
          </a:p>
        </p:txBody>
      </p:sp>
      <p:sp>
        <p:nvSpPr>
          <p:cNvPr id="39" name="正方形/長方形 38"/>
          <p:cNvSpPr/>
          <p:nvPr/>
        </p:nvSpPr>
        <p:spPr>
          <a:xfrm>
            <a:off x="1" y="1"/>
            <a:ext cx="12192000" cy="558433"/>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latin typeface="UD デジタル 教科書体 NP-B" panose="02020700000000000000" pitchFamily="18" charset="-128"/>
                <a:ea typeface="UD デジタル 教科書体 NP-B" panose="02020700000000000000" pitchFamily="18" charset="-128"/>
              </a:rPr>
              <a:t>重症者数と</a:t>
            </a:r>
            <a:r>
              <a:rPr lang="en-US" altLang="ja-JP" sz="2400" b="1" dirty="0" smtClean="0">
                <a:latin typeface="UD デジタル 教科書体 NP-B" panose="02020700000000000000" pitchFamily="18" charset="-128"/>
                <a:ea typeface="UD デジタル 教科書体 NP-B" panose="02020700000000000000" pitchFamily="18" charset="-128"/>
              </a:rPr>
              <a:t>60</a:t>
            </a:r>
            <a:r>
              <a:rPr lang="ja-JP" altLang="en-US" sz="2400" b="1" dirty="0" smtClean="0">
                <a:latin typeface="UD デジタル 教科書体 NP-B" panose="02020700000000000000" pitchFamily="18" charset="-128"/>
                <a:ea typeface="UD デジタル 教科書体 NP-B" panose="02020700000000000000" pitchFamily="18" charset="-128"/>
              </a:rPr>
              <a:t>歳以上の陽性者数の推移</a:t>
            </a:r>
            <a:r>
              <a:rPr kumimoji="1" lang="ja-JP" altLang="en-US" sz="2400" b="1" dirty="0" smtClean="0">
                <a:latin typeface="UD デジタル 教科書体 NP-B" panose="02020700000000000000" pitchFamily="18" charset="-128"/>
                <a:ea typeface="UD デジタル 教科書体 NP-B" panose="02020700000000000000" pitchFamily="18" charset="-128"/>
              </a:rPr>
              <a:t>　</a:t>
            </a:r>
            <a:endParaRPr kumimoji="1" lang="ja-JP" altLang="en-US" sz="2400" b="1" dirty="0">
              <a:latin typeface="UD デジタル 教科書体 NP-B" panose="02020700000000000000" pitchFamily="18" charset="-128"/>
              <a:ea typeface="UD デジタル 教科書体 NP-B" panose="02020700000000000000" pitchFamily="18" charset="-128"/>
            </a:endParaRPr>
          </a:p>
        </p:txBody>
      </p:sp>
      <p:sp>
        <p:nvSpPr>
          <p:cNvPr id="40" name="スライド番号プレースホルダー 1"/>
          <p:cNvSpPr>
            <a:spLocks noGrp="1"/>
          </p:cNvSpPr>
          <p:nvPr>
            <p:ph type="sldNum" sz="quarter" idx="12"/>
          </p:nvPr>
        </p:nvSpPr>
        <p:spPr>
          <a:xfrm>
            <a:off x="9461357" y="6407135"/>
            <a:ext cx="2743200" cy="365125"/>
          </a:xfrm>
        </p:spPr>
        <p:txBody>
          <a:bodyPr/>
          <a:lstStyle/>
          <a:p>
            <a:fld id="{77DCD627-EEAA-4F34-BED0-FC7872475823}" type="slidenum">
              <a:rPr kumimoji="1" lang="ja-JP" altLang="en-US" smtClean="0"/>
              <a:t>5</a:t>
            </a:fld>
            <a:endParaRPr kumimoji="1" lang="ja-JP" altLang="en-US"/>
          </a:p>
        </p:txBody>
      </p:sp>
      <p:sp>
        <p:nvSpPr>
          <p:cNvPr id="31" name="角丸四角形吹き出し 30"/>
          <p:cNvSpPr/>
          <p:nvPr/>
        </p:nvSpPr>
        <p:spPr>
          <a:xfrm>
            <a:off x="6518755" y="5045023"/>
            <a:ext cx="1587359" cy="502339"/>
          </a:xfrm>
          <a:prstGeom prst="wedgeRoundRectCallout">
            <a:avLst>
              <a:gd name="adj1" fmla="val 56675"/>
              <a:gd name="adj2" fmla="val -33578"/>
              <a:gd name="adj3" fmla="val 16667"/>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000" dirty="0" smtClean="0">
                <a:latin typeface="Meiryo UI" panose="020B0604030504040204" pitchFamily="50" charset="-128"/>
                <a:ea typeface="Meiryo UI" panose="020B0604030504040204" pitchFamily="50" charset="-128"/>
              </a:rPr>
              <a:t>見張り番指標探知</a:t>
            </a:r>
            <a:endParaRPr kumimoji="1" lang="en-US" altLang="ja-JP" sz="1000" dirty="0" smtClean="0">
              <a:latin typeface="Meiryo UI" panose="020B0604030504040204" pitchFamily="50" charset="-128"/>
              <a:ea typeface="Meiryo UI" panose="020B0604030504040204" pitchFamily="50" charset="-128"/>
            </a:endParaRPr>
          </a:p>
          <a:p>
            <a:pPr algn="ctr"/>
            <a:r>
              <a:rPr lang="ja-JP" altLang="en-US" sz="800" dirty="0" smtClean="0">
                <a:latin typeface="Meiryo UI" panose="020B0604030504040204" pitchFamily="50" charset="-128"/>
                <a:ea typeface="Meiryo UI" panose="020B0604030504040204" pitchFamily="50" charset="-128"/>
              </a:rPr>
              <a:t>（</a:t>
            </a:r>
            <a:r>
              <a:rPr lang="en-US" altLang="ja-JP" sz="800" dirty="0" smtClean="0">
                <a:latin typeface="Meiryo UI" panose="020B0604030504040204" pitchFamily="50" charset="-128"/>
                <a:ea typeface="Meiryo UI" panose="020B0604030504040204" pitchFamily="50" charset="-128"/>
              </a:rPr>
              <a:t>20</a:t>
            </a:r>
            <a:r>
              <a:rPr lang="ja-JP" altLang="en-US" sz="800" dirty="0" smtClean="0">
                <a:latin typeface="Meiryo UI" panose="020B0604030504040204" pitchFamily="50" charset="-128"/>
                <a:ea typeface="Meiryo UI" panose="020B0604030504040204" pitchFamily="50" charset="-128"/>
              </a:rPr>
              <a:t>・</a:t>
            </a:r>
            <a:r>
              <a:rPr lang="en-US" altLang="ja-JP" sz="800" dirty="0" smtClean="0">
                <a:latin typeface="Meiryo UI" panose="020B0604030504040204" pitchFamily="50" charset="-128"/>
                <a:ea typeface="Meiryo UI" panose="020B0604030504040204" pitchFamily="50" charset="-128"/>
              </a:rPr>
              <a:t>30</a:t>
            </a:r>
            <a:r>
              <a:rPr lang="ja-JP" altLang="en-US" sz="800" dirty="0" smtClean="0">
                <a:latin typeface="Meiryo UI" panose="020B0604030504040204" pitchFamily="50" charset="-128"/>
                <a:ea typeface="Meiryo UI" panose="020B0604030504040204" pitchFamily="50" charset="-128"/>
              </a:rPr>
              <a:t>代新規陽性者数</a:t>
            </a:r>
            <a:endParaRPr lang="en-US" altLang="ja-JP" sz="800" dirty="0" smtClean="0">
              <a:latin typeface="Meiryo UI" panose="020B0604030504040204" pitchFamily="50" charset="-128"/>
              <a:ea typeface="Meiryo UI" panose="020B0604030504040204" pitchFamily="50" charset="-128"/>
            </a:endParaRPr>
          </a:p>
          <a:p>
            <a:pPr algn="ctr"/>
            <a:r>
              <a:rPr lang="en-US" altLang="ja-JP" sz="800" dirty="0" smtClean="0">
                <a:latin typeface="Meiryo UI" panose="020B0604030504040204" pitchFamily="50" charset="-128"/>
                <a:ea typeface="Meiryo UI" panose="020B0604030504040204" pitchFamily="50" charset="-128"/>
              </a:rPr>
              <a:t>7</a:t>
            </a:r>
            <a:r>
              <a:rPr lang="ja-JP" altLang="en-US" sz="800" dirty="0" smtClean="0">
                <a:latin typeface="Meiryo UI" panose="020B0604030504040204" pitchFamily="50" charset="-128"/>
                <a:ea typeface="Meiryo UI" panose="020B0604030504040204" pitchFamily="50" charset="-128"/>
              </a:rPr>
              <a:t>日間移動平均及び前日比）</a:t>
            </a:r>
            <a:endParaRPr kumimoji="1" lang="ja-JP" altLang="en-US" sz="800" dirty="0">
              <a:latin typeface="Meiryo UI" panose="020B0604030504040204" pitchFamily="50" charset="-128"/>
              <a:ea typeface="Meiryo UI" panose="020B0604030504040204" pitchFamily="50" charset="-128"/>
            </a:endParaRPr>
          </a:p>
        </p:txBody>
      </p:sp>
      <p:sp>
        <p:nvSpPr>
          <p:cNvPr id="52" name="角丸四角形 51"/>
          <p:cNvSpPr/>
          <p:nvPr/>
        </p:nvSpPr>
        <p:spPr>
          <a:xfrm>
            <a:off x="4336064" y="2044808"/>
            <a:ext cx="3124622" cy="6607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重症者の増加速度が</a:t>
            </a:r>
            <a:endParaRPr kumimoji="1" lang="en-US" altLang="ja-JP" b="1" dirty="0" smtClean="0"/>
          </a:p>
          <a:p>
            <a:pPr algn="ctr"/>
            <a:r>
              <a:rPr kumimoji="1" lang="ja-JP" altLang="en-US" b="1" dirty="0" smtClean="0"/>
              <a:t>第三波に比べ約３倍</a:t>
            </a:r>
            <a:endParaRPr kumimoji="1" lang="ja-JP" altLang="en-US" b="1" dirty="0"/>
          </a:p>
        </p:txBody>
      </p:sp>
      <p:cxnSp>
        <p:nvCxnSpPr>
          <p:cNvPr id="53" name="直線コネクタ 52"/>
          <p:cNvCxnSpPr>
            <a:stCxn id="50" idx="0"/>
            <a:endCxn id="52" idx="1"/>
          </p:cNvCxnSpPr>
          <p:nvPr/>
        </p:nvCxnSpPr>
        <p:spPr>
          <a:xfrm flipV="1">
            <a:off x="1935003" y="2375202"/>
            <a:ext cx="2401061" cy="1874942"/>
          </a:xfrm>
          <a:prstGeom prst="line">
            <a:avLst/>
          </a:prstGeom>
          <a:ln>
            <a:solidFill>
              <a:schemeClr val="tx1"/>
            </a:solidFill>
            <a:head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a:off x="7480043" y="2386093"/>
            <a:ext cx="941024" cy="125388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7" name="角丸四角形吹き出し 46"/>
          <p:cNvSpPr/>
          <p:nvPr/>
        </p:nvSpPr>
        <p:spPr>
          <a:xfrm>
            <a:off x="3673075" y="3696734"/>
            <a:ext cx="1325979" cy="364979"/>
          </a:xfrm>
          <a:prstGeom prst="wedgeRoundRectCallout">
            <a:avLst>
              <a:gd name="adj1" fmla="val -52054"/>
              <a:gd name="adj2" fmla="val 69817"/>
              <a:gd name="adj3" fmla="val 16667"/>
            </a:avLst>
          </a:prstGeom>
          <a:ln w="19050">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000" dirty="0" smtClean="0">
                <a:latin typeface="Meiryo UI" panose="020B0604030504040204" pitchFamily="50" charset="-128"/>
                <a:ea typeface="Meiryo UI" panose="020B0604030504040204" pitchFamily="50" charset="-128"/>
              </a:rPr>
              <a:t>レッドステージ</a:t>
            </a:r>
            <a:r>
              <a:rPr kumimoji="1" lang="en-US" altLang="ja-JP" sz="1000" dirty="0" smtClean="0">
                <a:latin typeface="Meiryo UI" panose="020B0604030504040204" pitchFamily="50" charset="-128"/>
                <a:ea typeface="Meiryo UI" panose="020B0604030504040204" pitchFamily="50" charset="-128"/>
              </a:rPr>
              <a:t>1</a:t>
            </a:r>
            <a:r>
              <a:rPr kumimoji="1" lang="ja-JP" altLang="en-US" sz="1000" dirty="0" smtClean="0">
                <a:latin typeface="Meiryo UI" panose="020B0604030504040204" pitchFamily="50" charset="-128"/>
                <a:ea typeface="Meiryo UI" panose="020B0604030504040204" pitchFamily="50" charset="-128"/>
              </a:rPr>
              <a:t>移行</a:t>
            </a:r>
            <a:endParaRPr kumimoji="1" lang="en-US" altLang="ja-JP" sz="1000" dirty="0" smtClean="0">
              <a:latin typeface="Meiryo UI" panose="020B0604030504040204" pitchFamily="50" charset="-128"/>
              <a:ea typeface="Meiryo UI" panose="020B0604030504040204" pitchFamily="50" charset="-128"/>
            </a:endParaRPr>
          </a:p>
          <a:p>
            <a:pPr algn="ctr"/>
            <a:r>
              <a:rPr lang="ja-JP" altLang="en-US" sz="1000" dirty="0" smtClean="0">
                <a:latin typeface="Meiryo UI" panose="020B0604030504040204" pitchFamily="50" charset="-128"/>
                <a:ea typeface="Meiryo UI" panose="020B0604030504040204" pitchFamily="50" charset="-128"/>
              </a:rPr>
              <a:t>（赤信号点灯）</a:t>
            </a:r>
            <a:endParaRPr kumimoji="1" lang="ja-JP" altLang="en-US" sz="1000" dirty="0">
              <a:latin typeface="Meiryo UI" panose="020B0604030504040204" pitchFamily="50" charset="-128"/>
              <a:ea typeface="Meiryo UI" panose="020B0604030504040204" pitchFamily="50" charset="-128"/>
            </a:endParaRPr>
          </a:p>
        </p:txBody>
      </p:sp>
      <p:cxnSp>
        <p:nvCxnSpPr>
          <p:cNvPr id="5" name="カギ線コネクタ 4"/>
          <p:cNvCxnSpPr/>
          <p:nvPr/>
        </p:nvCxnSpPr>
        <p:spPr>
          <a:xfrm flipV="1">
            <a:off x="1034399" y="5002265"/>
            <a:ext cx="2166801" cy="954782"/>
          </a:xfrm>
          <a:prstGeom prst="bentConnector3">
            <a:avLst>
              <a:gd name="adj1" fmla="val 1594"/>
            </a:avLst>
          </a:prstGeom>
          <a:ln w="28575">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1203622" y="4824187"/>
            <a:ext cx="1380194" cy="313027"/>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p>
        </p:txBody>
      </p:sp>
      <p:sp>
        <p:nvSpPr>
          <p:cNvPr id="22" name="テキスト ボックス 21"/>
          <p:cNvSpPr txBox="1"/>
          <p:nvPr/>
        </p:nvSpPr>
        <p:spPr>
          <a:xfrm>
            <a:off x="1164192" y="4879154"/>
            <a:ext cx="1459054" cy="246221"/>
          </a:xfrm>
          <a:prstGeom prst="rect">
            <a:avLst/>
          </a:prstGeom>
          <a:noFill/>
        </p:spPr>
        <p:txBody>
          <a:bodyPr wrap="none" rtlCol="0">
            <a:spAutoFit/>
          </a:bodyPr>
          <a:lstStyle/>
          <a:p>
            <a:r>
              <a:rPr lang="ja-JP" altLang="en-US" sz="1000" dirty="0" smtClean="0">
                <a:latin typeface="Meiryo UI" panose="020B0604030504040204" pitchFamily="50" charset="-128"/>
                <a:ea typeface="Meiryo UI" panose="020B0604030504040204" pitchFamily="50" charset="-128"/>
              </a:rPr>
              <a:t>約</a:t>
            </a:r>
            <a:r>
              <a:rPr lang="en-US" altLang="ja-JP" sz="1000" dirty="0" smtClean="0">
                <a:latin typeface="Meiryo UI" panose="020B0604030504040204" pitchFamily="50" charset="-128"/>
                <a:ea typeface="Meiryo UI" panose="020B0604030504040204" pitchFamily="50" charset="-128"/>
              </a:rPr>
              <a:t>40</a:t>
            </a:r>
            <a:r>
              <a:rPr lang="ja-JP" altLang="en-US" sz="1000" dirty="0" smtClean="0">
                <a:latin typeface="Meiryo UI" panose="020B0604030504040204" pitchFamily="50" charset="-128"/>
                <a:ea typeface="Meiryo UI" panose="020B0604030504040204" pitchFamily="50" charset="-128"/>
              </a:rPr>
              <a:t>日</a:t>
            </a:r>
            <a:r>
              <a:rPr kumimoji="1" lang="ja-JP" altLang="en-US" sz="1000" dirty="0" smtClean="0">
                <a:latin typeface="Meiryo UI" panose="020B0604030504040204" pitchFamily="50" charset="-128"/>
                <a:ea typeface="Meiryo UI" panose="020B0604030504040204" pitchFamily="50" charset="-128"/>
              </a:rPr>
              <a:t>間で</a:t>
            </a:r>
            <a:r>
              <a:rPr lang="en-US" altLang="ja-JP" sz="1000" dirty="0" smtClean="0">
                <a:latin typeface="Meiryo UI" panose="020B0604030504040204" pitchFamily="50" charset="-128"/>
                <a:ea typeface="Meiryo UI" panose="020B0604030504040204" pitchFamily="50" charset="-128"/>
              </a:rPr>
              <a:t>100</a:t>
            </a:r>
            <a:r>
              <a:rPr kumimoji="1" lang="ja-JP" altLang="en-US" sz="1000" dirty="0" smtClean="0">
                <a:latin typeface="Meiryo UI" panose="020B0604030504040204" pitchFamily="50" charset="-128"/>
                <a:ea typeface="Meiryo UI" panose="020B0604030504040204" pitchFamily="50" charset="-128"/>
              </a:rPr>
              <a:t>名増加</a:t>
            </a:r>
            <a:endParaRPr kumimoji="1" lang="ja-JP" altLang="en-US" sz="1000" dirty="0">
              <a:latin typeface="Meiryo UI" panose="020B0604030504040204" pitchFamily="50" charset="-128"/>
              <a:ea typeface="Meiryo UI" panose="020B0604030504040204" pitchFamily="50" charset="-128"/>
            </a:endParaRPr>
          </a:p>
        </p:txBody>
      </p:sp>
      <p:cxnSp>
        <p:nvCxnSpPr>
          <p:cNvPr id="12" name="カギ線コネクタ 11"/>
          <p:cNvCxnSpPr/>
          <p:nvPr/>
        </p:nvCxnSpPr>
        <p:spPr>
          <a:xfrm rot="5400000" flipH="1" flipV="1">
            <a:off x="9174274" y="4714564"/>
            <a:ext cx="925109" cy="860612"/>
          </a:xfrm>
          <a:prstGeom prst="bentConnector3">
            <a:avLst>
              <a:gd name="adj1" fmla="val 100875"/>
            </a:avLst>
          </a:prstGeom>
          <a:ln w="28575">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3" name="カギ線コネクタ 2"/>
          <p:cNvCxnSpPr/>
          <p:nvPr/>
        </p:nvCxnSpPr>
        <p:spPr>
          <a:xfrm rot="5400000" flipH="1" flipV="1">
            <a:off x="8940316" y="4147461"/>
            <a:ext cx="1717436" cy="1202491"/>
          </a:xfrm>
          <a:prstGeom prst="bentConnector3">
            <a:avLst>
              <a:gd name="adj1" fmla="val 100243"/>
            </a:avLst>
          </a:prstGeom>
          <a:ln w="28575">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71" name="テキスト ボックス 70"/>
          <p:cNvSpPr txBox="1"/>
          <p:nvPr/>
        </p:nvSpPr>
        <p:spPr>
          <a:xfrm>
            <a:off x="8421067" y="3740481"/>
            <a:ext cx="1399555" cy="253916"/>
          </a:xfrm>
          <a:prstGeom prst="rect">
            <a:avLst/>
          </a:prstGeom>
          <a:solidFill>
            <a:srgbClr val="92D050"/>
          </a:solidFill>
        </p:spPr>
        <p:txBody>
          <a:bodyPr wrap="square" rtlCol="0">
            <a:spAutoFit/>
          </a:bodyPr>
          <a:lstStyle/>
          <a:p>
            <a:pPr algn="ctr"/>
            <a:r>
              <a:rPr lang="en-US" altLang="ja-JP" sz="1050" dirty="0">
                <a:latin typeface="Meiryo UI" panose="020B0604030504040204" pitchFamily="50" charset="-128"/>
                <a:ea typeface="Meiryo UI" panose="020B0604030504040204" pitchFamily="50" charset="-128"/>
              </a:rPr>
              <a:t>24</a:t>
            </a:r>
            <a:r>
              <a:rPr lang="ja-JP" altLang="en-US" sz="1050" dirty="0" smtClean="0">
                <a:latin typeface="Meiryo UI" panose="020B0604030504040204" pitchFamily="50" charset="-128"/>
                <a:ea typeface="Meiryo UI" panose="020B0604030504040204" pitchFamily="50" charset="-128"/>
              </a:rPr>
              <a:t>日間</a:t>
            </a:r>
            <a:r>
              <a:rPr kumimoji="1" lang="ja-JP" altLang="en-US" sz="1050" dirty="0" smtClean="0">
                <a:latin typeface="Meiryo UI" panose="020B0604030504040204" pitchFamily="50" charset="-128"/>
                <a:ea typeface="Meiryo UI" panose="020B0604030504040204" pitchFamily="50" charset="-128"/>
              </a:rPr>
              <a:t>で</a:t>
            </a:r>
            <a:r>
              <a:rPr lang="en-US" altLang="ja-JP" sz="1050" dirty="0">
                <a:latin typeface="Meiryo UI" panose="020B0604030504040204" pitchFamily="50" charset="-128"/>
                <a:ea typeface="Meiryo UI" panose="020B0604030504040204" pitchFamily="50" charset="-128"/>
              </a:rPr>
              <a:t>178</a:t>
            </a:r>
            <a:r>
              <a:rPr kumimoji="1" lang="ja-JP" altLang="en-US" sz="1050" dirty="0" smtClean="0">
                <a:latin typeface="Meiryo UI" panose="020B0604030504040204" pitchFamily="50" charset="-128"/>
                <a:ea typeface="Meiryo UI" panose="020B0604030504040204" pitchFamily="50" charset="-128"/>
              </a:rPr>
              <a:t>名増加</a:t>
            </a:r>
            <a:endParaRPr kumimoji="1" lang="ja-JP" altLang="en-US" sz="1050"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9120844" y="11160"/>
            <a:ext cx="3053292" cy="553998"/>
          </a:xfrm>
          <a:prstGeom prst="rect">
            <a:avLst/>
          </a:prstGeom>
          <a:noFill/>
        </p:spPr>
        <p:txBody>
          <a:bodyPr wrap="square" rtlCol="0">
            <a:spAutoFit/>
          </a:bodyPr>
          <a:lstStyle/>
          <a:p>
            <a:r>
              <a:rPr lang="en-US" altLang="ja-JP" sz="1000" dirty="0" smtClean="0">
                <a:solidFill>
                  <a:schemeClr val="bg1"/>
                </a:solidFill>
                <a:latin typeface="Meiryo UI" panose="020B0604030504040204" pitchFamily="50" charset="-128"/>
                <a:ea typeface="Meiryo UI" panose="020B0604030504040204" pitchFamily="50" charset="-128"/>
              </a:rPr>
              <a:t>※</a:t>
            </a:r>
            <a:r>
              <a:rPr lang="ja-JP" altLang="en-US" sz="1000" dirty="0" smtClean="0">
                <a:solidFill>
                  <a:schemeClr val="bg1"/>
                </a:solidFill>
                <a:latin typeface="Meiryo UI" panose="020B0604030504040204" pitchFamily="50" charset="-128"/>
                <a:ea typeface="Meiryo UI" panose="020B0604030504040204" pitchFamily="50" charset="-128"/>
              </a:rPr>
              <a:t>重症者数は、対応可能な軽症中等症</a:t>
            </a:r>
            <a:r>
              <a:rPr lang="ja-JP" altLang="en-US" sz="1000" dirty="0">
                <a:solidFill>
                  <a:schemeClr val="bg1"/>
                </a:solidFill>
                <a:latin typeface="Meiryo UI" panose="020B0604030504040204" pitchFamily="50" charset="-128"/>
                <a:ea typeface="Meiryo UI" panose="020B0604030504040204" pitchFamily="50" charset="-128"/>
              </a:rPr>
              <a:t>患者受入</a:t>
            </a:r>
            <a:r>
              <a:rPr lang="ja-JP" altLang="en-US" sz="1000" dirty="0" smtClean="0">
                <a:solidFill>
                  <a:schemeClr val="bg1"/>
                </a:solidFill>
                <a:latin typeface="Meiryo UI" panose="020B0604030504040204" pitchFamily="50" charset="-128"/>
                <a:ea typeface="Meiryo UI" panose="020B0604030504040204" pitchFamily="50" charset="-128"/>
              </a:rPr>
              <a:t>医療</a:t>
            </a:r>
            <a:endParaRPr lang="en-US" altLang="ja-JP" sz="1000" dirty="0" smtClean="0">
              <a:solidFill>
                <a:schemeClr val="bg1"/>
              </a:solidFill>
              <a:latin typeface="Meiryo UI" panose="020B0604030504040204" pitchFamily="50" charset="-128"/>
              <a:ea typeface="Meiryo UI" panose="020B0604030504040204" pitchFamily="50" charset="-128"/>
            </a:endParaRPr>
          </a:p>
          <a:p>
            <a:r>
              <a:rPr lang="ja-JP" altLang="en-US" sz="1000" dirty="0">
                <a:solidFill>
                  <a:schemeClr val="bg1"/>
                </a:solidFill>
                <a:latin typeface="Meiryo UI" panose="020B0604030504040204" pitchFamily="50" charset="-128"/>
                <a:ea typeface="Meiryo UI" panose="020B0604030504040204" pitchFamily="50" charset="-128"/>
              </a:rPr>
              <a:t>　</a:t>
            </a:r>
            <a:r>
              <a:rPr lang="ja-JP" altLang="en-US" sz="1000" dirty="0" smtClean="0">
                <a:solidFill>
                  <a:schemeClr val="bg1"/>
                </a:solidFill>
                <a:latin typeface="Meiryo UI" panose="020B0604030504040204" pitchFamily="50" charset="-128"/>
                <a:ea typeface="Meiryo UI" panose="020B0604030504040204" pitchFamily="50" charset="-128"/>
              </a:rPr>
              <a:t> 機関</a:t>
            </a:r>
            <a:r>
              <a:rPr lang="ja-JP" altLang="en-US" sz="1000" dirty="0">
                <a:solidFill>
                  <a:schemeClr val="bg1"/>
                </a:solidFill>
                <a:latin typeface="Meiryo UI" panose="020B0604030504040204" pitchFamily="50" charset="-128"/>
                <a:ea typeface="Meiryo UI" panose="020B0604030504040204" pitchFamily="50" charset="-128"/>
              </a:rPr>
              <a:t>等に</a:t>
            </a:r>
            <a:r>
              <a:rPr lang="ja-JP" altLang="en-US" sz="1000" dirty="0" smtClean="0">
                <a:solidFill>
                  <a:schemeClr val="bg1"/>
                </a:solidFill>
                <a:latin typeface="Meiryo UI" panose="020B0604030504040204" pitchFamily="50" charset="-128"/>
                <a:ea typeface="Meiryo UI" panose="020B0604030504040204" pitchFamily="50" charset="-128"/>
              </a:rPr>
              <a:t>おいて治療継続</a:t>
            </a:r>
            <a:r>
              <a:rPr lang="ja-JP" altLang="en-US" sz="1000" dirty="0">
                <a:solidFill>
                  <a:schemeClr val="bg1"/>
                </a:solidFill>
                <a:latin typeface="Meiryo UI" panose="020B0604030504040204" pitchFamily="50" charset="-128"/>
                <a:ea typeface="Meiryo UI" panose="020B0604030504040204" pitchFamily="50" charset="-128"/>
              </a:rPr>
              <a:t>を</a:t>
            </a:r>
            <a:r>
              <a:rPr lang="ja-JP" altLang="en-US" sz="1000" dirty="0" smtClean="0">
                <a:solidFill>
                  <a:schemeClr val="bg1"/>
                </a:solidFill>
                <a:latin typeface="Meiryo UI" panose="020B0604030504040204" pitchFamily="50" charset="-128"/>
                <a:ea typeface="Meiryo UI" panose="020B0604030504040204" pitchFamily="50" charset="-128"/>
              </a:rPr>
              <a:t>している重症</a:t>
            </a:r>
            <a:r>
              <a:rPr lang="ja-JP" altLang="en-US" sz="1000" dirty="0">
                <a:solidFill>
                  <a:schemeClr val="bg1"/>
                </a:solidFill>
                <a:latin typeface="Meiryo UI" panose="020B0604030504040204" pitchFamily="50" charset="-128"/>
                <a:ea typeface="Meiryo UI" panose="020B0604030504040204" pitchFamily="50" charset="-128"/>
              </a:rPr>
              <a:t>者</a:t>
            </a:r>
            <a:r>
              <a:rPr lang="ja-JP" altLang="en-US" sz="1000" dirty="0" smtClean="0">
                <a:solidFill>
                  <a:schemeClr val="bg1"/>
                </a:solidFill>
                <a:latin typeface="Meiryo UI" panose="020B0604030504040204" pitchFamily="50" charset="-128"/>
                <a:ea typeface="Meiryo UI" panose="020B0604030504040204" pitchFamily="50" charset="-128"/>
              </a:rPr>
              <a:t>や他府県</a:t>
            </a:r>
            <a:endParaRPr lang="en-US" altLang="ja-JP" sz="1000" dirty="0" smtClean="0">
              <a:solidFill>
                <a:schemeClr val="bg1"/>
              </a:solidFill>
              <a:latin typeface="Meiryo UI" panose="020B0604030504040204" pitchFamily="50" charset="-128"/>
              <a:ea typeface="Meiryo UI" panose="020B0604030504040204" pitchFamily="50" charset="-128"/>
            </a:endParaRPr>
          </a:p>
          <a:p>
            <a:r>
              <a:rPr lang="ja-JP" altLang="en-US" sz="1000" dirty="0">
                <a:solidFill>
                  <a:schemeClr val="bg1"/>
                </a:solidFill>
                <a:latin typeface="Meiryo UI" panose="020B0604030504040204" pitchFamily="50" charset="-128"/>
                <a:ea typeface="Meiryo UI" panose="020B0604030504040204" pitchFamily="50" charset="-128"/>
              </a:rPr>
              <a:t>　 </a:t>
            </a:r>
            <a:r>
              <a:rPr lang="ja-JP" altLang="en-US" sz="1000" dirty="0" smtClean="0">
                <a:solidFill>
                  <a:schemeClr val="bg1"/>
                </a:solidFill>
                <a:latin typeface="Meiryo UI" panose="020B0604030504040204" pitchFamily="50" charset="-128"/>
                <a:ea typeface="Meiryo UI" panose="020B0604030504040204" pitchFamily="50" charset="-128"/>
              </a:rPr>
              <a:t>で受け入れている重症者を含む</a:t>
            </a:r>
            <a:r>
              <a:rPr lang="ja-JP" altLang="en-US" sz="1000" dirty="0">
                <a:solidFill>
                  <a:schemeClr val="bg1"/>
                </a:solidFill>
                <a:latin typeface="Meiryo UI" panose="020B0604030504040204" pitchFamily="50" charset="-128"/>
                <a:ea typeface="Meiryo UI" panose="020B0604030504040204" pitchFamily="50" charset="-128"/>
              </a:rPr>
              <a:t>。</a:t>
            </a:r>
          </a:p>
        </p:txBody>
      </p:sp>
      <p:sp>
        <p:nvSpPr>
          <p:cNvPr id="69" name="テキスト ボックス 68"/>
          <p:cNvSpPr txBox="1"/>
          <p:nvPr/>
        </p:nvSpPr>
        <p:spPr>
          <a:xfrm>
            <a:off x="8345954" y="4546995"/>
            <a:ext cx="1509003" cy="253916"/>
          </a:xfrm>
          <a:prstGeom prst="rect">
            <a:avLst/>
          </a:prstGeom>
          <a:solidFill>
            <a:srgbClr val="92D050"/>
          </a:solidFill>
        </p:spPr>
        <p:txBody>
          <a:bodyPr wrap="square" rtlCol="0">
            <a:spAutoFit/>
          </a:bodyPr>
          <a:lstStyle/>
          <a:p>
            <a:pPr algn="ctr"/>
            <a:r>
              <a:rPr lang="en-US" altLang="ja-JP" sz="1050" dirty="0" smtClean="0">
                <a:latin typeface="Meiryo UI" panose="020B0604030504040204" pitchFamily="50" charset="-128"/>
                <a:ea typeface="Meiryo UI" panose="020B0604030504040204" pitchFamily="50" charset="-128"/>
              </a:rPr>
              <a:t>18</a:t>
            </a:r>
            <a:r>
              <a:rPr lang="ja-JP" altLang="en-US" sz="1050" dirty="0" smtClean="0">
                <a:latin typeface="Meiryo UI" panose="020B0604030504040204" pitchFamily="50" charset="-128"/>
                <a:ea typeface="Meiryo UI" panose="020B0604030504040204" pitchFamily="50" charset="-128"/>
              </a:rPr>
              <a:t>日間</a:t>
            </a:r>
            <a:r>
              <a:rPr kumimoji="1" lang="ja-JP" altLang="en-US" sz="1050" dirty="0" smtClean="0">
                <a:latin typeface="Meiryo UI" panose="020B0604030504040204" pitchFamily="50" charset="-128"/>
                <a:ea typeface="Meiryo UI" panose="020B0604030504040204" pitchFamily="50" charset="-128"/>
              </a:rPr>
              <a:t>で約</a:t>
            </a:r>
            <a:r>
              <a:rPr lang="en-US" altLang="ja-JP" sz="1050" dirty="0" smtClean="0">
                <a:latin typeface="Meiryo UI" panose="020B0604030504040204" pitchFamily="50" charset="-128"/>
                <a:ea typeface="Meiryo UI" panose="020B0604030504040204" pitchFamily="50" charset="-128"/>
              </a:rPr>
              <a:t>100</a:t>
            </a:r>
            <a:r>
              <a:rPr kumimoji="1" lang="ja-JP" altLang="en-US" sz="1050" dirty="0" smtClean="0">
                <a:latin typeface="Meiryo UI" panose="020B0604030504040204" pitchFamily="50" charset="-128"/>
                <a:ea typeface="Meiryo UI" panose="020B0604030504040204" pitchFamily="50" charset="-128"/>
              </a:rPr>
              <a:t>名増加</a:t>
            </a:r>
            <a:endParaRPr kumimoji="1" lang="ja-JP" altLang="en-US" sz="1050" dirty="0">
              <a:latin typeface="Meiryo UI" panose="020B0604030504040204" pitchFamily="50" charset="-128"/>
              <a:ea typeface="Meiryo UI" panose="020B0604030504040204" pitchFamily="50" charset="-128"/>
            </a:endParaRPr>
          </a:p>
        </p:txBody>
      </p:sp>
      <p:cxnSp>
        <p:nvCxnSpPr>
          <p:cNvPr id="4" name="カギ線コネクタ 3"/>
          <p:cNvCxnSpPr/>
          <p:nvPr/>
        </p:nvCxnSpPr>
        <p:spPr>
          <a:xfrm flipV="1">
            <a:off x="1057952" y="4405511"/>
            <a:ext cx="4619641" cy="1567927"/>
          </a:xfrm>
          <a:prstGeom prst="bentConnector3">
            <a:avLst>
              <a:gd name="adj1" fmla="val 186"/>
            </a:avLst>
          </a:prstGeom>
          <a:ln w="254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
        <p:nvSpPr>
          <p:cNvPr id="50" name="正方形/長方形 49"/>
          <p:cNvSpPr/>
          <p:nvPr/>
        </p:nvSpPr>
        <p:spPr>
          <a:xfrm>
            <a:off x="1167240" y="4250144"/>
            <a:ext cx="1535526" cy="309727"/>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p>
        </p:txBody>
      </p:sp>
      <p:sp>
        <p:nvSpPr>
          <p:cNvPr id="16" name="テキスト ボックス 15"/>
          <p:cNvSpPr txBox="1"/>
          <p:nvPr/>
        </p:nvSpPr>
        <p:spPr>
          <a:xfrm>
            <a:off x="1155548" y="4268680"/>
            <a:ext cx="1547218" cy="253916"/>
          </a:xfrm>
          <a:prstGeom prst="rect">
            <a:avLst/>
          </a:prstGeom>
          <a:noFill/>
        </p:spPr>
        <p:txBody>
          <a:bodyPr wrap="none" rtlCol="0">
            <a:spAutoFit/>
          </a:bodyPr>
          <a:lstStyle/>
          <a:p>
            <a:r>
              <a:rPr kumimoji="1" lang="ja-JP" altLang="en-US" sz="1050" dirty="0" smtClean="0">
                <a:latin typeface="Meiryo UI" panose="020B0604030504040204" pitchFamily="50" charset="-128"/>
                <a:ea typeface="Meiryo UI" panose="020B0604030504040204" pitchFamily="50" charset="-128"/>
              </a:rPr>
              <a:t>約</a:t>
            </a:r>
            <a:r>
              <a:rPr kumimoji="1" lang="en-US" altLang="ja-JP" sz="1050" dirty="0" smtClean="0">
                <a:latin typeface="Meiryo UI" panose="020B0604030504040204" pitchFamily="50" charset="-128"/>
                <a:ea typeface="Meiryo UI" panose="020B0604030504040204" pitchFamily="50" charset="-128"/>
              </a:rPr>
              <a:t>3</a:t>
            </a:r>
            <a:r>
              <a:rPr kumimoji="1" lang="ja-JP" altLang="en-US" sz="1050" dirty="0" smtClean="0">
                <a:latin typeface="Meiryo UI" panose="020B0604030504040204" pitchFamily="50" charset="-128"/>
                <a:ea typeface="Meiryo UI" panose="020B0604030504040204" pitchFamily="50" charset="-128"/>
              </a:rPr>
              <a:t>か月間で</a:t>
            </a:r>
            <a:r>
              <a:rPr kumimoji="1" lang="en-US" altLang="ja-JP" sz="1050" dirty="0" smtClean="0">
                <a:latin typeface="Meiryo UI" panose="020B0604030504040204" pitchFamily="50" charset="-128"/>
                <a:ea typeface="Meiryo UI" panose="020B0604030504040204" pitchFamily="50" charset="-128"/>
              </a:rPr>
              <a:t>171</a:t>
            </a:r>
            <a:r>
              <a:rPr kumimoji="1" lang="ja-JP" altLang="en-US" sz="1050" dirty="0" smtClean="0">
                <a:latin typeface="Meiryo UI" panose="020B0604030504040204" pitchFamily="50" charset="-128"/>
                <a:ea typeface="Meiryo UI" panose="020B0604030504040204" pitchFamily="50" charset="-128"/>
              </a:rPr>
              <a:t>名増加</a:t>
            </a:r>
            <a:endParaRPr kumimoji="1"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982017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角丸四角形 212"/>
          <p:cNvSpPr/>
          <p:nvPr/>
        </p:nvSpPr>
        <p:spPr>
          <a:xfrm>
            <a:off x="10437278" y="2094804"/>
            <a:ext cx="1464091" cy="606081"/>
          </a:xfrm>
          <a:prstGeom prst="roundRect">
            <a:avLst/>
          </a:prstGeom>
          <a:solidFill>
            <a:srgbClr val="FFE07D"/>
          </a:solidFill>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22" name="角丸四角形 221"/>
          <p:cNvSpPr/>
          <p:nvPr/>
        </p:nvSpPr>
        <p:spPr>
          <a:xfrm>
            <a:off x="10502557" y="4517424"/>
            <a:ext cx="1425102" cy="616769"/>
          </a:xfrm>
          <a:prstGeom prst="roundRect">
            <a:avLst/>
          </a:prstGeom>
          <a:solidFill>
            <a:srgbClr val="FFE07D"/>
          </a:solidFill>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96" name="角丸四角形 95"/>
          <p:cNvSpPr/>
          <p:nvPr/>
        </p:nvSpPr>
        <p:spPr>
          <a:xfrm>
            <a:off x="7442388" y="3412647"/>
            <a:ext cx="1831442" cy="773998"/>
          </a:xfrm>
          <a:prstGeom prst="roundRect">
            <a:avLst/>
          </a:prstGeom>
          <a:solidFill>
            <a:srgbClr val="FF9999"/>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162774" y="2538262"/>
            <a:ext cx="1283586" cy="78739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陽性患者</a:t>
            </a:r>
            <a:r>
              <a:rPr lang="en-US" altLang="ja-JP" noProof="0" dirty="0">
                <a:solidFill>
                  <a:prstClr val="black"/>
                </a:solidFill>
                <a:latin typeface="Meiryo UI" panose="020B0604030504040204" pitchFamily="50" charset="-128"/>
                <a:ea typeface="Meiryo UI" panose="020B0604030504040204" pitchFamily="50" charset="-128"/>
              </a:rPr>
              <a:t>36,065</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endParaRPr lang="en-US" altLang="ja-JP" sz="1400" dirty="0" smtClean="0">
              <a:solidFill>
                <a:prstClr val="black"/>
              </a:solidFill>
              <a:latin typeface="Meiryo UI" panose="020B0604030504040204" pitchFamily="50" charset="-128"/>
              <a:ea typeface="Meiryo UI" panose="020B0604030504040204" pitchFamily="50" charset="-128"/>
            </a:endParaRPr>
          </a:p>
        </p:txBody>
      </p:sp>
      <p:cxnSp>
        <p:nvCxnSpPr>
          <p:cNvPr id="9" name="直線コネクタ 8"/>
          <p:cNvCxnSpPr/>
          <p:nvPr/>
        </p:nvCxnSpPr>
        <p:spPr>
          <a:xfrm flipV="1">
            <a:off x="1420183" y="2244307"/>
            <a:ext cx="703270" cy="72852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1405874" y="2984458"/>
            <a:ext cx="642635" cy="798115"/>
          </a:xfrm>
          <a:prstGeom prst="line">
            <a:avLst/>
          </a:prstGeom>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3857789" y="1540125"/>
            <a:ext cx="1724329"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自宅・宿泊療養</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4" name="テキスト ボックス 43"/>
          <p:cNvSpPr txBox="1"/>
          <p:nvPr/>
        </p:nvSpPr>
        <p:spPr>
          <a:xfrm>
            <a:off x="5459324" y="1951059"/>
            <a:ext cx="167955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入院療養　</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8" name="テキスト ボックス 47"/>
          <p:cNvSpPr txBox="1"/>
          <p:nvPr/>
        </p:nvSpPr>
        <p:spPr>
          <a:xfrm>
            <a:off x="6303181" y="1052069"/>
            <a:ext cx="1130125"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療養解除</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p:cNvCxnSpPr/>
          <p:nvPr/>
        </p:nvCxnSpPr>
        <p:spPr>
          <a:xfrm flipV="1">
            <a:off x="5410790" y="1264467"/>
            <a:ext cx="1035236" cy="358527"/>
          </a:xfrm>
          <a:prstGeom prst="line">
            <a:avLst/>
          </a:prstGeom>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2004730" y="2179344"/>
            <a:ext cx="170672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軽症・調査中</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8" name="テキスト ボックス 57"/>
          <p:cNvSpPr txBox="1"/>
          <p:nvPr/>
        </p:nvSpPr>
        <p:spPr>
          <a:xfrm>
            <a:off x="1996619" y="1910229"/>
            <a:ext cx="170672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無症状</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2" name="テキスト ボックス 61"/>
          <p:cNvSpPr txBox="1"/>
          <p:nvPr/>
        </p:nvSpPr>
        <p:spPr>
          <a:xfrm>
            <a:off x="2117457" y="3368486"/>
            <a:ext cx="1446542" cy="7489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dirty="0">
                <a:solidFill>
                  <a:prstClr val="black"/>
                </a:solidFill>
                <a:latin typeface="Meiryo UI" panose="020B0604030504040204" pitchFamily="50" charset="-128"/>
                <a:ea typeface="Meiryo UI" panose="020B0604030504040204" pitchFamily="50" charset="-128"/>
              </a:rPr>
              <a:t>297</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800"/>
              </a:lnSpc>
              <a:spcBef>
                <a:spcPts val="0"/>
              </a:spcBef>
              <a:spcAft>
                <a:spcPts val="0"/>
              </a:spcAft>
              <a:buClrTx/>
              <a:buSzTx/>
              <a:buFontTx/>
              <a:buNone/>
              <a:tabLst/>
              <a:defRPr/>
            </a:pPr>
            <a:endParaRPr lang="en-US" altLang="ja-JP" dirty="0">
              <a:solidFill>
                <a:prstClr val="black"/>
              </a:solidFill>
              <a:latin typeface="Meiryo UI" panose="020B0604030504040204" pitchFamily="50" charset="-128"/>
              <a:ea typeface="Meiryo UI" panose="020B0604030504040204" pitchFamily="50" charset="-128"/>
            </a:endParaRPr>
          </a:p>
        </p:txBody>
      </p:sp>
      <p:cxnSp>
        <p:nvCxnSpPr>
          <p:cNvPr id="63" name="直線コネクタ 62"/>
          <p:cNvCxnSpPr/>
          <p:nvPr/>
        </p:nvCxnSpPr>
        <p:spPr>
          <a:xfrm flipH="1" flipV="1">
            <a:off x="6368912" y="2282108"/>
            <a:ext cx="241458" cy="216720"/>
          </a:xfrm>
          <a:prstGeom prst="line">
            <a:avLst/>
          </a:prstGeom>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5787283" y="2655398"/>
            <a:ext cx="1758290" cy="47192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重症化　</a:t>
            </a:r>
            <a:r>
              <a:rPr lang="en-US" altLang="ja-JP" noProof="0" dirty="0">
                <a:solidFill>
                  <a:prstClr val="black"/>
                </a:solidFill>
                <a:latin typeface="Meiryo UI" panose="020B0604030504040204" pitchFamily="50" charset="-128"/>
                <a:ea typeface="Meiryo UI" panose="020B0604030504040204" pitchFamily="50" charset="-128"/>
              </a:rPr>
              <a:t>851</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800"/>
              </a:lnSpc>
              <a:spcBef>
                <a:spcPts val="0"/>
              </a:spcBef>
              <a:spcAft>
                <a:spcPts val="0"/>
              </a:spcAft>
              <a:buClrTx/>
              <a:buSzTx/>
              <a:buFontTx/>
              <a:buNone/>
              <a:tabLst/>
              <a:defRPr/>
            </a:pPr>
            <a:endParaRPr lang="en-US" altLang="ja-JP" dirty="0">
              <a:solidFill>
                <a:prstClr val="black"/>
              </a:solidFill>
              <a:latin typeface="Meiryo UI" panose="020B0604030504040204" pitchFamily="50" charset="-128"/>
              <a:ea typeface="Meiryo UI" panose="020B0604030504040204" pitchFamily="50" charset="-128"/>
            </a:endParaRPr>
          </a:p>
        </p:txBody>
      </p:sp>
      <p:cxnSp>
        <p:nvCxnSpPr>
          <p:cNvPr id="69" name="直線コネクタ 68"/>
          <p:cNvCxnSpPr/>
          <p:nvPr/>
        </p:nvCxnSpPr>
        <p:spPr>
          <a:xfrm>
            <a:off x="3596726" y="3810401"/>
            <a:ext cx="3822977" cy="3953"/>
          </a:xfrm>
          <a:prstGeom prst="line">
            <a:avLst/>
          </a:prstGeom>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p:nvPr/>
        </p:nvSpPr>
        <p:spPr>
          <a:xfrm>
            <a:off x="7419703" y="3447200"/>
            <a:ext cx="1933765" cy="7489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入院療養</a:t>
            </a:r>
            <a:r>
              <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a:t>
            </a:r>
            <a:r>
              <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noProof="0" dirty="0">
                <a:solidFill>
                  <a:prstClr val="black"/>
                </a:solidFill>
                <a:latin typeface="Meiryo UI" panose="020B0604030504040204" pitchFamily="50" charset="-128"/>
                <a:ea typeface="Meiryo UI" panose="020B0604030504040204" pitchFamily="50" charset="-128"/>
              </a:rPr>
              <a:t>1,148</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800"/>
              </a:lnSpc>
              <a:spcBef>
                <a:spcPts val="0"/>
              </a:spcBef>
              <a:spcAft>
                <a:spcPts val="0"/>
              </a:spcAft>
              <a:buClrTx/>
              <a:buSzTx/>
              <a:buFontTx/>
              <a:buNone/>
              <a:tabLst/>
              <a:defRPr/>
            </a:pPr>
            <a:endParaRPr lang="en-US" altLang="ja-JP" sz="1400" dirty="0" smtClean="0">
              <a:solidFill>
                <a:prstClr val="black"/>
              </a:solidFill>
              <a:latin typeface="Meiryo UI" panose="020B0604030504040204" pitchFamily="50" charset="-128"/>
              <a:ea typeface="Meiryo UI" panose="020B0604030504040204" pitchFamily="50" charset="-128"/>
            </a:endParaRPr>
          </a:p>
        </p:txBody>
      </p:sp>
      <p:cxnSp>
        <p:nvCxnSpPr>
          <p:cNvPr id="100" name="直線コネクタ 99"/>
          <p:cNvCxnSpPr/>
          <p:nvPr/>
        </p:nvCxnSpPr>
        <p:spPr>
          <a:xfrm flipH="1">
            <a:off x="3592118" y="2123561"/>
            <a:ext cx="2156753" cy="121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直線コネクタ 101"/>
          <p:cNvCxnSpPr>
            <a:endCxn id="222" idx="1"/>
          </p:cNvCxnSpPr>
          <p:nvPr/>
        </p:nvCxnSpPr>
        <p:spPr>
          <a:xfrm>
            <a:off x="9270821" y="3834301"/>
            <a:ext cx="1231736" cy="991508"/>
          </a:xfrm>
          <a:prstGeom prst="line">
            <a:avLst/>
          </a:prstGeom>
        </p:spPr>
        <p:style>
          <a:lnRef idx="1">
            <a:schemeClr val="accent1"/>
          </a:lnRef>
          <a:fillRef idx="0">
            <a:schemeClr val="accent1"/>
          </a:fillRef>
          <a:effectRef idx="0">
            <a:schemeClr val="accent1"/>
          </a:effectRef>
          <a:fontRef idx="minor">
            <a:schemeClr val="tx1"/>
          </a:fontRef>
        </p:style>
      </p:cxnSp>
      <p:sp>
        <p:nvSpPr>
          <p:cNvPr id="103" name="テキスト ボックス 102"/>
          <p:cNvSpPr txBox="1"/>
          <p:nvPr/>
        </p:nvSpPr>
        <p:spPr>
          <a:xfrm>
            <a:off x="10460893" y="3827962"/>
            <a:ext cx="147744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退院・解除</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dirty="0" smtClean="0">
                <a:latin typeface="Meiryo UI" panose="020B0604030504040204" pitchFamily="50" charset="-128"/>
                <a:ea typeface="Meiryo UI" panose="020B0604030504040204" pitchFamily="50" charset="-128"/>
              </a:rPr>
              <a:t>907</a:t>
            </a:r>
            <a:r>
              <a:rPr kumimoji="1" lang="ja-JP" altLang="en-US" sz="18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名</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04" name="直線コネクタ 103"/>
          <p:cNvCxnSpPr>
            <a:stCxn id="72" idx="3"/>
            <a:endCxn id="217" idx="1"/>
          </p:cNvCxnSpPr>
          <p:nvPr/>
        </p:nvCxnSpPr>
        <p:spPr>
          <a:xfrm>
            <a:off x="9270821" y="3818497"/>
            <a:ext cx="1173365" cy="308781"/>
          </a:xfrm>
          <a:prstGeom prst="line">
            <a:avLst/>
          </a:prstGeom>
        </p:spPr>
        <p:style>
          <a:lnRef idx="1">
            <a:schemeClr val="accent1"/>
          </a:lnRef>
          <a:fillRef idx="0">
            <a:schemeClr val="accent1"/>
          </a:fillRef>
          <a:effectRef idx="0">
            <a:schemeClr val="accent1"/>
          </a:effectRef>
          <a:fontRef idx="minor">
            <a:schemeClr val="tx1"/>
          </a:fontRef>
        </p:style>
      </p:cxnSp>
      <p:sp>
        <p:nvSpPr>
          <p:cNvPr id="111" name="テキスト ボックス 110"/>
          <p:cNvSpPr txBox="1"/>
          <p:nvPr/>
        </p:nvSpPr>
        <p:spPr>
          <a:xfrm>
            <a:off x="10502557" y="4620443"/>
            <a:ext cx="156827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死亡</a:t>
            </a: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en-US" altLang="ja-JP" noProof="0" dirty="0" smtClean="0">
                <a:solidFill>
                  <a:prstClr val="black"/>
                </a:solidFill>
                <a:latin typeface="Meiryo UI" panose="020B0604030504040204" pitchFamily="50" charset="-128"/>
                <a:ea typeface="Meiryo UI" panose="020B0604030504040204" pitchFamily="50" charset="-128"/>
              </a:rPr>
              <a:t>231</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12" name="直線コネクタ 111"/>
          <p:cNvCxnSpPr>
            <a:stCxn id="82" idx="1"/>
            <a:endCxn id="72" idx="3"/>
          </p:cNvCxnSpPr>
          <p:nvPr/>
        </p:nvCxnSpPr>
        <p:spPr>
          <a:xfrm flipH="1">
            <a:off x="9270821" y="3390129"/>
            <a:ext cx="1168931" cy="428368"/>
          </a:xfrm>
          <a:prstGeom prst="line">
            <a:avLst/>
          </a:prstGeom>
        </p:spPr>
        <p:style>
          <a:lnRef idx="1">
            <a:schemeClr val="accent1"/>
          </a:lnRef>
          <a:fillRef idx="0">
            <a:schemeClr val="accent1"/>
          </a:fillRef>
          <a:effectRef idx="0">
            <a:schemeClr val="accent1"/>
          </a:effectRef>
          <a:fontRef idx="minor">
            <a:schemeClr val="tx1"/>
          </a:fontRef>
        </p:style>
      </p:cxnSp>
      <p:sp>
        <p:nvSpPr>
          <p:cNvPr id="114" name="テキスト ボックス 113"/>
          <p:cNvSpPr txBox="1"/>
          <p:nvPr/>
        </p:nvSpPr>
        <p:spPr>
          <a:xfrm>
            <a:off x="10422874" y="3038864"/>
            <a:ext cx="1555306"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入院中</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軽症中等症：</a:t>
            </a:r>
            <a:r>
              <a:rPr lang="en-US" altLang="ja-JP" sz="1100" dirty="0">
                <a:latin typeface="Meiryo UI" panose="020B0604030504040204" pitchFamily="50" charset="-128"/>
                <a:ea typeface="Meiryo UI" panose="020B0604030504040204" pitchFamily="50" charset="-128"/>
              </a:rPr>
              <a:t>7</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名</a:t>
            </a:r>
            <a:endPar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重症：</a:t>
            </a:r>
            <a:r>
              <a:rPr lang="en-US" altLang="ja-JP" sz="1100" noProof="0" dirty="0">
                <a:latin typeface="Meiryo UI" panose="020B0604030504040204" pitchFamily="50" charset="-128"/>
                <a:ea typeface="Meiryo UI" panose="020B0604030504040204" pitchFamily="50" charset="-128"/>
              </a:rPr>
              <a:t>3</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名</a:t>
            </a:r>
            <a:endPar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cxnSp>
        <p:nvCxnSpPr>
          <p:cNvPr id="127" name="直線コネクタ 126"/>
          <p:cNvCxnSpPr>
            <a:stCxn id="213" idx="1"/>
            <a:endCxn id="42" idx="3"/>
          </p:cNvCxnSpPr>
          <p:nvPr/>
        </p:nvCxnSpPr>
        <p:spPr>
          <a:xfrm flipH="1" flipV="1">
            <a:off x="9195098" y="2096954"/>
            <a:ext cx="1242180" cy="3008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a:xfrm flipH="1" flipV="1">
            <a:off x="9195098" y="2105567"/>
            <a:ext cx="334579" cy="516336"/>
          </a:xfrm>
          <a:prstGeom prst="line">
            <a:avLst/>
          </a:prstGeom>
        </p:spPr>
        <p:style>
          <a:lnRef idx="1">
            <a:schemeClr val="accent1"/>
          </a:lnRef>
          <a:fillRef idx="0">
            <a:schemeClr val="accent1"/>
          </a:fillRef>
          <a:effectRef idx="0">
            <a:schemeClr val="accent1"/>
          </a:effectRef>
          <a:fontRef idx="minor">
            <a:schemeClr val="tx1"/>
          </a:fontRef>
        </p:style>
      </p:cxnSp>
      <p:sp>
        <p:nvSpPr>
          <p:cNvPr id="132" name="テキスト ボックス 131"/>
          <p:cNvSpPr txBox="1"/>
          <p:nvPr/>
        </p:nvSpPr>
        <p:spPr>
          <a:xfrm>
            <a:off x="10458868" y="1590903"/>
            <a:ext cx="143660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退院・解除</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3" name="テキスト ボックス 132"/>
          <p:cNvSpPr txBox="1"/>
          <p:nvPr/>
        </p:nvSpPr>
        <p:spPr>
          <a:xfrm>
            <a:off x="10460893" y="2202273"/>
            <a:ext cx="178206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死亡　</a:t>
            </a:r>
            <a:r>
              <a:rPr lang="en-US" altLang="ja-JP" dirty="0" smtClean="0">
                <a:solidFill>
                  <a:prstClr val="black"/>
                </a:solidFill>
                <a:latin typeface="Meiryo UI" panose="020B0604030504040204" pitchFamily="50" charset="-128"/>
                <a:ea typeface="Meiryo UI" panose="020B0604030504040204" pitchFamily="50" charset="-128"/>
              </a:rPr>
              <a:t>704</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5000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4" name="テキスト ボックス 133"/>
          <p:cNvSpPr txBox="1"/>
          <p:nvPr/>
        </p:nvSpPr>
        <p:spPr>
          <a:xfrm>
            <a:off x="9079243" y="2592374"/>
            <a:ext cx="117609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入院中</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7" name="直線コネクタ 156"/>
          <p:cNvCxnSpPr>
            <a:stCxn id="42" idx="3"/>
            <a:endCxn id="212" idx="1"/>
          </p:cNvCxnSpPr>
          <p:nvPr/>
        </p:nvCxnSpPr>
        <p:spPr>
          <a:xfrm flipV="1">
            <a:off x="9195098" y="1778341"/>
            <a:ext cx="1243608" cy="318613"/>
          </a:xfrm>
          <a:prstGeom prst="line">
            <a:avLst/>
          </a:prstGeom>
        </p:spPr>
        <p:style>
          <a:lnRef idx="1">
            <a:schemeClr val="accent1"/>
          </a:lnRef>
          <a:fillRef idx="0">
            <a:schemeClr val="accent1"/>
          </a:fillRef>
          <a:effectRef idx="0">
            <a:schemeClr val="accent1"/>
          </a:effectRef>
          <a:fontRef idx="minor">
            <a:schemeClr val="tx1"/>
          </a:fontRef>
        </p:style>
      </p:cxnSp>
      <p:cxnSp>
        <p:nvCxnSpPr>
          <p:cNvPr id="171" name="直線コネクタ 170"/>
          <p:cNvCxnSpPr/>
          <p:nvPr/>
        </p:nvCxnSpPr>
        <p:spPr>
          <a:xfrm flipH="1" flipV="1">
            <a:off x="7138881" y="3216428"/>
            <a:ext cx="280823" cy="323608"/>
          </a:xfrm>
          <a:prstGeom prst="line">
            <a:avLst/>
          </a:prstGeom>
        </p:spPr>
        <p:style>
          <a:lnRef idx="1">
            <a:schemeClr val="accent1"/>
          </a:lnRef>
          <a:fillRef idx="0">
            <a:schemeClr val="accent1"/>
          </a:fillRef>
          <a:effectRef idx="0">
            <a:schemeClr val="accent1"/>
          </a:effectRef>
          <a:fontRef idx="minor">
            <a:schemeClr val="tx1"/>
          </a:fontRef>
        </p:style>
      </p:cxnSp>
      <p:sp>
        <p:nvSpPr>
          <p:cNvPr id="212" name="角丸四角形 211"/>
          <p:cNvSpPr/>
          <p:nvPr/>
        </p:nvSpPr>
        <p:spPr>
          <a:xfrm>
            <a:off x="10438706" y="1493220"/>
            <a:ext cx="1461236" cy="570242"/>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17" name="角丸四角形 216"/>
          <p:cNvSpPr/>
          <p:nvPr/>
        </p:nvSpPr>
        <p:spPr>
          <a:xfrm>
            <a:off x="10444186" y="3758663"/>
            <a:ext cx="1479269" cy="737229"/>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cxnSp>
        <p:nvCxnSpPr>
          <p:cNvPr id="227" name="直線コネクタ 226"/>
          <p:cNvCxnSpPr/>
          <p:nvPr/>
        </p:nvCxnSpPr>
        <p:spPr>
          <a:xfrm flipH="1" flipV="1">
            <a:off x="5430952" y="1661765"/>
            <a:ext cx="351212" cy="301516"/>
          </a:xfrm>
          <a:prstGeom prst="line">
            <a:avLst/>
          </a:prstGeom>
        </p:spPr>
        <p:style>
          <a:lnRef idx="1">
            <a:schemeClr val="accent1"/>
          </a:lnRef>
          <a:fillRef idx="0">
            <a:schemeClr val="accent1"/>
          </a:fillRef>
          <a:effectRef idx="0">
            <a:schemeClr val="accent1"/>
          </a:effectRef>
          <a:fontRef idx="minor">
            <a:schemeClr val="tx1"/>
          </a:fontRef>
        </p:style>
      </p:cxnSp>
      <p:sp>
        <p:nvSpPr>
          <p:cNvPr id="208" name="角丸四角形 207"/>
          <p:cNvSpPr/>
          <p:nvPr/>
        </p:nvSpPr>
        <p:spPr>
          <a:xfrm>
            <a:off x="5764219" y="2515214"/>
            <a:ext cx="1845105" cy="68201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cxnSp>
        <p:nvCxnSpPr>
          <p:cNvPr id="241" name="直線コネクタ 240"/>
          <p:cNvCxnSpPr/>
          <p:nvPr/>
        </p:nvCxnSpPr>
        <p:spPr>
          <a:xfrm flipV="1">
            <a:off x="3584304" y="1876874"/>
            <a:ext cx="884661" cy="247117"/>
          </a:xfrm>
          <a:prstGeom prst="line">
            <a:avLst/>
          </a:prstGeom>
        </p:spPr>
        <p:style>
          <a:lnRef idx="1">
            <a:schemeClr val="accent1"/>
          </a:lnRef>
          <a:fillRef idx="0">
            <a:schemeClr val="accent1"/>
          </a:fillRef>
          <a:effectRef idx="0">
            <a:schemeClr val="accent1"/>
          </a:effectRef>
          <a:fontRef idx="minor">
            <a:schemeClr val="tx1"/>
          </a:fontRef>
        </p:style>
      </p:cxnSp>
      <p:sp>
        <p:nvSpPr>
          <p:cNvPr id="246" name="角丸四角形 245"/>
          <p:cNvSpPr/>
          <p:nvPr/>
        </p:nvSpPr>
        <p:spPr>
          <a:xfrm>
            <a:off x="2117457" y="1801817"/>
            <a:ext cx="1449231" cy="95548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45" name="テキスト ボックス 244"/>
          <p:cNvSpPr txBox="1"/>
          <p:nvPr/>
        </p:nvSpPr>
        <p:spPr>
          <a:xfrm>
            <a:off x="2318522" y="1626182"/>
            <a:ext cx="1079142" cy="276999"/>
          </a:xfrm>
          <a:prstGeom prst="rect">
            <a:avLst/>
          </a:prstGeom>
          <a:solidFill>
            <a:schemeClr val="lt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診断時の症状</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7" name="角丸四角形 246"/>
          <p:cNvSpPr/>
          <p:nvPr/>
        </p:nvSpPr>
        <p:spPr>
          <a:xfrm>
            <a:off x="2062818" y="3358414"/>
            <a:ext cx="1533908" cy="741265"/>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35" name="テキスト ボックス 234"/>
          <p:cNvSpPr txBox="1"/>
          <p:nvPr/>
        </p:nvSpPr>
        <p:spPr>
          <a:xfrm>
            <a:off x="2311804" y="3172803"/>
            <a:ext cx="1079142" cy="276999"/>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診断時の症状</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4" name="直線コネクタ 63"/>
          <p:cNvCxnSpPr>
            <a:stCxn id="42" idx="1"/>
          </p:cNvCxnSpPr>
          <p:nvPr/>
        </p:nvCxnSpPr>
        <p:spPr>
          <a:xfrm flipH="1" flipV="1">
            <a:off x="6896854" y="2095822"/>
            <a:ext cx="1072905" cy="1132"/>
          </a:xfrm>
          <a:prstGeom prst="line">
            <a:avLst/>
          </a:prstGeom>
        </p:spPr>
        <p:style>
          <a:lnRef idx="1">
            <a:schemeClr val="accent1"/>
          </a:lnRef>
          <a:fillRef idx="0">
            <a:schemeClr val="accent1"/>
          </a:fillRef>
          <a:effectRef idx="0">
            <a:schemeClr val="accent1"/>
          </a:effectRef>
          <a:fontRef idx="minor">
            <a:schemeClr val="tx1"/>
          </a:fontRef>
        </p:style>
      </p:cxnSp>
      <p:sp>
        <p:nvSpPr>
          <p:cNvPr id="71" name="テキスト ボックス 70"/>
          <p:cNvSpPr txBox="1"/>
          <p:nvPr/>
        </p:nvSpPr>
        <p:spPr>
          <a:xfrm>
            <a:off x="7941387" y="1913276"/>
            <a:ext cx="1300746"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入院療養等　</a:t>
            </a:r>
            <a:endParaRPr kumimoji="1" lang="en-US" altLang="ja-JP" sz="16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角丸四角形 41"/>
          <p:cNvSpPr/>
          <p:nvPr/>
        </p:nvSpPr>
        <p:spPr>
          <a:xfrm>
            <a:off x="7969759" y="1743095"/>
            <a:ext cx="1225339" cy="70771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1" name="角丸四角形 10"/>
          <p:cNvSpPr/>
          <p:nvPr/>
        </p:nvSpPr>
        <p:spPr>
          <a:xfrm>
            <a:off x="199525" y="2480590"/>
            <a:ext cx="1207615" cy="840335"/>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5" name="テキスト ボックス 64"/>
          <p:cNvSpPr txBox="1"/>
          <p:nvPr/>
        </p:nvSpPr>
        <p:spPr>
          <a:xfrm>
            <a:off x="7576570" y="4172412"/>
            <a:ext cx="162002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重症率：</a:t>
            </a:r>
            <a:r>
              <a:rPr kumimoji="1" lang="en-US" altLang="ja-JP"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3.2</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1" name="正方形/長方形 80"/>
          <p:cNvSpPr/>
          <p:nvPr/>
        </p:nvSpPr>
        <p:spPr>
          <a:xfrm>
            <a:off x="3690060" y="3236003"/>
            <a:ext cx="2895577" cy="57708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重症の定義</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重症病床における</a:t>
            </a: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ICU</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入室、</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人工呼吸器装着</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ECMO</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使用</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のいずれかとした</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8" name="テキスト ボックス 87"/>
          <p:cNvSpPr txBox="1"/>
          <p:nvPr/>
        </p:nvSpPr>
        <p:spPr>
          <a:xfrm>
            <a:off x="26629" y="540092"/>
            <a:ext cx="246093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重症及び死亡例の経過</a:t>
            </a:r>
            <a:endParaRPr kumimoji="1" lang="en-US" altLang="ja-JP"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2" name="角丸四角形 81"/>
          <p:cNvSpPr/>
          <p:nvPr/>
        </p:nvSpPr>
        <p:spPr>
          <a:xfrm>
            <a:off x="10439752" y="3033508"/>
            <a:ext cx="1459141" cy="713242"/>
          </a:xfrm>
          <a:prstGeom prst="roundRect">
            <a:avLst/>
          </a:prstGeom>
          <a:no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4" name="テキスト ボックス 73"/>
          <p:cNvSpPr txBox="1"/>
          <p:nvPr/>
        </p:nvSpPr>
        <p:spPr>
          <a:xfrm>
            <a:off x="10198895" y="5298159"/>
            <a:ext cx="195655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死亡</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935</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6" name="正方形/長方形 75"/>
          <p:cNvSpPr/>
          <p:nvPr/>
        </p:nvSpPr>
        <p:spPr>
          <a:xfrm>
            <a:off x="10368461" y="5621636"/>
            <a:ext cx="1624163" cy="369332"/>
          </a:xfrm>
          <a:prstGeom prst="rect">
            <a:avLst/>
          </a:prstGeom>
          <a:ln w="41275" cmpd="sng">
            <a:solidFill>
              <a:srgbClr val="FF00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死亡</a:t>
            </a:r>
            <a:r>
              <a:rPr kumimoji="1" lang="ja-JP" altLang="en-US"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率</a:t>
            </a:r>
            <a:r>
              <a:rPr kumimoji="1" lang="en-US" altLang="ja-JP"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:2.6%</a:t>
            </a: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0" name="正方形/長方形 69"/>
          <p:cNvSpPr/>
          <p:nvPr/>
        </p:nvSpPr>
        <p:spPr>
          <a:xfrm>
            <a:off x="-14948" y="2086"/>
            <a:ext cx="12192000" cy="43681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（参考）</a:t>
            </a:r>
            <a:r>
              <a:rPr kumimoji="1" lang="en-US" altLang="ja-JP"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a:t>
            </a:r>
            <a:r>
              <a:rPr lang="ja-JP" altLang="en-US" sz="2400" b="1" dirty="0" smtClean="0">
                <a:solidFill>
                  <a:prstClr val="white"/>
                </a:solidFill>
                <a:latin typeface="UD デジタル 教科書体 NP-B" panose="02020700000000000000" pitchFamily="18" charset="-128"/>
                <a:ea typeface="UD デジタル 教科書体 NP-B" panose="02020700000000000000" pitchFamily="18" charset="-128"/>
              </a:rPr>
              <a:t>第三</a:t>
            </a:r>
            <a:r>
              <a:rPr lang="ja-JP" altLang="en-US" sz="2400" b="1" dirty="0">
                <a:solidFill>
                  <a:prstClr val="white"/>
                </a:solidFill>
                <a:latin typeface="UD デジタル 教科書体 NP-B" panose="02020700000000000000" pitchFamily="18" charset="-128"/>
                <a:ea typeface="UD デジタル 教科書体 NP-B" panose="02020700000000000000" pitchFamily="18" charset="-128"/>
              </a:rPr>
              <a:t>波</a:t>
            </a:r>
            <a:r>
              <a:rPr kumimoji="1" lang="en-US" altLang="ja-JP"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a:t>
            </a: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重症及び死亡事例のまとめ（令和</a:t>
            </a:r>
            <a:r>
              <a:rPr kumimoji="1" lang="en-US" altLang="ja-JP"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3</a:t>
            </a: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年</a:t>
            </a:r>
            <a:r>
              <a:rPr lang="en-US" altLang="ja-JP" sz="2400" b="1" dirty="0">
                <a:solidFill>
                  <a:prstClr val="white"/>
                </a:solidFill>
                <a:latin typeface="UD デジタル 教科書体 NP-B" panose="02020700000000000000" pitchFamily="18" charset="-128"/>
                <a:ea typeface="UD デジタル 教科書体 NP-B" panose="02020700000000000000" pitchFamily="18" charset="-128"/>
              </a:rPr>
              <a:t>5</a:t>
            </a: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月</a:t>
            </a:r>
            <a:r>
              <a:rPr kumimoji="1" lang="en-US" altLang="ja-JP"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2</a:t>
            </a: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日時点）</a:t>
            </a:r>
            <a:endParaRPr kumimoji="1" lang="ja-JP" altLang="en-US" sz="14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2" name="スライド番号プレースホルダー 1"/>
          <p:cNvSpPr>
            <a:spLocks noGrp="1"/>
          </p:cNvSpPr>
          <p:nvPr>
            <p:ph type="sldNum" sz="quarter" idx="12"/>
          </p:nvPr>
        </p:nvSpPr>
        <p:spPr>
          <a:xfrm>
            <a:off x="9156742" y="644861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62D5CB-8769-475A-9BC8-A2F17E2F558B}"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5" name="角丸四角形吹き出し 4"/>
          <p:cNvSpPr/>
          <p:nvPr/>
        </p:nvSpPr>
        <p:spPr>
          <a:xfrm>
            <a:off x="8030141" y="4782602"/>
            <a:ext cx="2094627" cy="614984"/>
          </a:xfrm>
          <a:prstGeom prst="wedgeRoundRectCallout">
            <a:avLst>
              <a:gd name="adj1" fmla="val 44881"/>
              <a:gd name="adj2" fmla="val -88592"/>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 name="テキスト ボックス 3"/>
          <p:cNvSpPr txBox="1"/>
          <p:nvPr/>
        </p:nvSpPr>
        <p:spPr>
          <a:xfrm>
            <a:off x="7927119" y="4819350"/>
            <a:ext cx="2271776" cy="52322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重症から死亡：</a:t>
            </a:r>
            <a:r>
              <a:rPr lang="en-US" altLang="ja-JP" sz="1400" b="1" noProof="0" dirty="0" smtClean="0">
                <a:solidFill>
                  <a:prstClr val="black"/>
                </a:solidFill>
                <a:latin typeface="Meiryo UI" panose="020B0604030504040204" pitchFamily="50" charset="-128"/>
                <a:ea typeface="Meiryo UI" panose="020B0604030504040204" pitchFamily="50" charset="-128"/>
              </a:rPr>
              <a:t>231</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（死亡の割合：</a:t>
            </a:r>
            <a:r>
              <a:rPr lang="en-US" altLang="ja-JP" sz="1400" b="1" noProof="0" dirty="0" smtClean="0">
                <a:solidFill>
                  <a:prstClr val="black"/>
                </a:solidFill>
                <a:latin typeface="Meiryo UI" panose="020B0604030504040204" pitchFamily="50" charset="-128"/>
                <a:ea typeface="Meiryo UI" panose="020B0604030504040204" pitchFamily="50" charset="-128"/>
              </a:rPr>
              <a:t>20</a:t>
            </a:r>
            <a:r>
              <a:rPr lang="en-US" altLang="ja-JP" sz="1400" b="1" dirty="0" smtClean="0">
                <a:solidFill>
                  <a:prstClr val="black"/>
                </a:solidFill>
                <a:latin typeface="Meiryo UI" panose="020B0604030504040204" pitchFamily="50" charset="-128"/>
                <a:ea typeface="Meiryo UI" panose="020B0604030504040204" pitchFamily="50" charset="-128"/>
              </a:rPr>
              <a:t>.1</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p:cNvSpPr txBox="1"/>
          <p:nvPr/>
        </p:nvSpPr>
        <p:spPr>
          <a:xfrm>
            <a:off x="8961246" y="462174"/>
            <a:ext cx="3134191"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死亡率：新規陽性者に占める死亡者の割合</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 name="テキスト ボックス 5"/>
          <p:cNvSpPr txBox="1"/>
          <p:nvPr/>
        </p:nvSpPr>
        <p:spPr>
          <a:xfrm>
            <a:off x="55540" y="3306913"/>
            <a:ext cx="1494320" cy="261610"/>
          </a:xfrm>
          <a:prstGeom prst="rect">
            <a:avLst/>
          </a:prstGeom>
          <a:noFill/>
        </p:spPr>
        <p:txBody>
          <a:bodyPr wrap="none" rtlCol="0">
            <a:spAutoFit/>
          </a:bodyPr>
          <a:lstStyle/>
          <a:p>
            <a:r>
              <a:rPr kumimoji="1" lang="en-US" altLang="ja-JP" sz="1100" dirty="0" smtClean="0">
                <a:latin typeface="Meiryo UI" panose="020B0604030504040204" pitchFamily="50" charset="-128"/>
                <a:ea typeface="Meiryo UI" panose="020B0604030504040204" pitchFamily="50" charset="-128"/>
              </a:rPr>
              <a:t>10/10</a:t>
            </a:r>
            <a:r>
              <a:rPr kumimoji="1" lang="ja-JP" altLang="en-US" sz="1100" dirty="0" smtClean="0">
                <a:latin typeface="Meiryo UI" panose="020B0604030504040204" pitchFamily="50" charset="-128"/>
                <a:ea typeface="Meiryo UI" panose="020B0604030504040204" pitchFamily="50" charset="-128"/>
              </a:rPr>
              <a:t>～</a:t>
            </a:r>
            <a:r>
              <a:rPr kumimoji="1" lang="en-US" altLang="ja-JP" sz="1100" dirty="0" smtClean="0">
                <a:latin typeface="Meiryo UI" panose="020B0604030504040204" pitchFamily="50" charset="-128"/>
                <a:ea typeface="Meiryo UI" panose="020B0604030504040204" pitchFamily="50" charset="-128"/>
              </a:rPr>
              <a:t>2/28</a:t>
            </a:r>
            <a:r>
              <a:rPr kumimoji="1" lang="ja-JP" altLang="en-US" sz="1100" dirty="0" smtClean="0">
                <a:latin typeface="Meiryo UI" panose="020B0604030504040204" pitchFamily="50" charset="-128"/>
                <a:ea typeface="Meiryo UI" panose="020B0604030504040204" pitchFamily="50" charset="-128"/>
              </a:rPr>
              <a:t>判明分</a:t>
            </a:r>
            <a:endParaRPr kumimoji="1" lang="ja-JP" altLang="en-US" sz="1100" dirty="0">
              <a:latin typeface="Meiryo UI" panose="020B0604030504040204" pitchFamily="50" charset="-128"/>
              <a:ea typeface="Meiryo UI" panose="020B0604030504040204" pitchFamily="50" charset="-128"/>
            </a:endParaRPr>
          </a:p>
        </p:txBody>
      </p:sp>
      <p:cxnSp>
        <p:nvCxnSpPr>
          <p:cNvPr id="59" name="直線コネクタ 58"/>
          <p:cNvCxnSpPr>
            <a:stCxn id="71" idx="1"/>
          </p:cNvCxnSpPr>
          <p:nvPr/>
        </p:nvCxnSpPr>
        <p:spPr>
          <a:xfrm flipH="1" flipV="1">
            <a:off x="5410790" y="1647874"/>
            <a:ext cx="2530597" cy="43467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1775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角丸四角形 212"/>
          <p:cNvSpPr/>
          <p:nvPr/>
        </p:nvSpPr>
        <p:spPr>
          <a:xfrm>
            <a:off x="10437278" y="2094804"/>
            <a:ext cx="1464091" cy="606081"/>
          </a:xfrm>
          <a:prstGeom prst="roundRect">
            <a:avLst/>
          </a:prstGeom>
          <a:solidFill>
            <a:srgbClr val="FFE07D"/>
          </a:solidFill>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22" name="角丸四角形 221"/>
          <p:cNvSpPr/>
          <p:nvPr/>
        </p:nvSpPr>
        <p:spPr>
          <a:xfrm>
            <a:off x="10502557" y="4517424"/>
            <a:ext cx="1425102" cy="616769"/>
          </a:xfrm>
          <a:prstGeom prst="roundRect">
            <a:avLst/>
          </a:prstGeom>
          <a:solidFill>
            <a:srgbClr val="FFE07D"/>
          </a:solidFill>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96" name="角丸四角形 95"/>
          <p:cNvSpPr/>
          <p:nvPr/>
        </p:nvSpPr>
        <p:spPr>
          <a:xfrm>
            <a:off x="7442388" y="3412647"/>
            <a:ext cx="1831442" cy="773998"/>
          </a:xfrm>
          <a:prstGeom prst="roundRect">
            <a:avLst/>
          </a:prstGeom>
          <a:solidFill>
            <a:srgbClr val="FF9999"/>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3" name="テキスト ボックス 2"/>
          <p:cNvSpPr txBox="1"/>
          <p:nvPr/>
        </p:nvSpPr>
        <p:spPr>
          <a:xfrm>
            <a:off x="162774" y="2538262"/>
            <a:ext cx="1283586" cy="78739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陽性患者</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noProof="0" dirty="0">
                <a:solidFill>
                  <a:prstClr val="black"/>
                </a:solidFill>
                <a:latin typeface="Meiryo UI" panose="020B0604030504040204" pitchFamily="50" charset="-128"/>
                <a:ea typeface="Meiryo UI" panose="020B0604030504040204" pitchFamily="50" charset="-128"/>
              </a:rPr>
              <a:t>36,382</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1100"/>
              </a:lnSpc>
              <a:spcBef>
                <a:spcPts val="0"/>
              </a:spcBef>
              <a:spcAft>
                <a:spcPts val="0"/>
              </a:spcAft>
              <a:buClrTx/>
              <a:buSzTx/>
              <a:buFontTx/>
              <a:buNone/>
              <a:tabLst/>
              <a:defRPr/>
            </a:pPr>
            <a:endParaRPr lang="en-US" altLang="ja-JP" sz="1400" dirty="0" smtClean="0">
              <a:solidFill>
                <a:prstClr val="black"/>
              </a:solidFill>
              <a:latin typeface="Meiryo UI" panose="020B0604030504040204" pitchFamily="50" charset="-128"/>
              <a:ea typeface="Meiryo UI" panose="020B0604030504040204" pitchFamily="50" charset="-128"/>
            </a:endParaRPr>
          </a:p>
        </p:txBody>
      </p:sp>
      <p:cxnSp>
        <p:nvCxnSpPr>
          <p:cNvPr id="9" name="直線コネクタ 8"/>
          <p:cNvCxnSpPr/>
          <p:nvPr/>
        </p:nvCxnSpPr>
        <p:spPr>
          <a:xfrm flipV="1">
            <a:off x="1420183" y="2244307"/>
            <a:ext cx="703270" cy="72852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1405874" y="2984458"/>
            <a:ext cx="642635" cy="798115"/>
          </a:xfrm>
          <a:prstGeom prst="line">
            <a:avLst/>
          </a:prstGeom>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3857789" y="1540125"/>
            <a:ext cx="1724329"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自宅・宿泊療養</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4" name="テキスト ボックス 43"/>
          <p:cNvSpPr txBox="1"/>
          <p:nvPr/>
        </p:nvSpPr>
        <p:spPr>
          <a:xfrm>
            <a:off x="5459324" y="1951059"/>
            <a:ext cx="167955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入院療養　</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8" name="テキスト ボックス 47"/>
          <p:cNvSpPr txBox="1"/>
          <p:nvPr/>
        </p:nvSpPr>
        <p:spPr>
          <a:xfrm>
            <a:off x="6555182" y="924759"/>
            <a:ext cx="1130125"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療養解除</a:t>
            </a:r>
            <a:endParaRPr kumimoji="1" lang="en-US" altLang="ja-JP" sz="14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9" name="直線コネクタ 48"/>
          <p:cNvCxnSpPr/>
          <p:nvPr/>
        </p:nvCxnSpPr>
        <p:spPr>
          <a:xfrm flipV="1">
            <a:off x="5331854" y="1161800"/>
            <a:ext cx="1323821" cy="499993"/>
          </a:xfrm>
          <a:prstGeom prst="line">
            <a:avLst/>
          </a:prstGeom>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2004730" y="2179344"/>
            <a:ext cx="170672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軽症・調査中</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8" name="テキスト ボックス 57"/>
          <p:cNvSpPr txBox="1"/>
          <p:nvPr/>
        </p:nvSpPr>
        <p:spPr>
          <a:xfrm>
            <a:off x="1996619" y="1910229"/>
            <a:ext cx="1706726"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無症状</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2" name="テキスト ボックス 61"/>
          <p:cNvSpPr txBox="1"/>
          <p:nvPr/>
        </p:nvSpPr>
        <p:spPr>
          <a:xfrm>
            <a:off x="2117457" y="3472585"/>
            <a:ext cx="1446542" cy="7489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noProof="0" dirty="0" smtClean="0">
                <a:solidFill>
                  <a:prstClr val="black"/>
                </a:solidFill>
                <a:latin typeface="Meiryo UI" panose="020B0604030504040204" pitchFamily="50" charset="-128"/>
                <a:ea typeface="Meiryo UI" panose="020B0604030504040204" pitchFamily="50" charset="-128"/>
              </a:rPr>
              <a:t>162</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800"/>
              </a:lnSpc>
              <a:spcBef>
                <a:spcPts val="0"/>
              </a:spcBef>
              <a:spcAft>
                <a:spcPts val="0"/>
              </a:spcAft>
              <a:buClrTx/>
              <a:buSzTx/>
              <a:buFontTx/>
              <a:buNone/>
              <a:tabLst/>
              <a:defRPr/>
            </a:pPr>
            <a:endParaRPr lang="en-US" altLang="ja-JP" dirty="0">
              <a:solidFill>
                <a:prstClr val="black"/>
              </a:solidFill>
              <a:latin typeface="Meiryo UI" panose="020B0604030504040204" pitchFamily="50" charset="-128"/>
              <a:ea typeface="Meiryo UI" panose="020B0604030504040204" pitchFamily="50" charset="-128"/>
            </a:endParaRPr>
          </a:p>
        </p:txBody>
      </p:sp>
      <p:cxnSp>
        <p:nvCxnSpPr>
          <p:cNvPr id="63" name="直線コネクタ 62"/>
          <p:cNvCxnSpPr/>
          <p:nvPr/>
        </p:nvCxnSpPr>
        <p:spPr>
          <a:xfrm flipH="1" flipV="1">
            <a:off x="6368912" y="2282108"/>
            <a:ext cx="241458" cy="216720"/>
          </a:xfrm>
          <a:prstGeom prst="line">
            <a:avLst/>
          </a:prstGeom>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5807626" y="2666676"/>
            <a:ext cx="1758290" cy="49205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重症化　</a:t>
            </a:r>
            <a:r>
              <a:rPr lang="en-US" altLang="ja-JP" dirty="0" smtClean="0">
                <a:solidFill>
                  <a:prstClr val="black"/>
                </a:solidFill>
                <a:latin typeface="Meiryo UI" panose="020B0604030504040204" pitchFamily="50" charset="-128"/>
                <a:ea typeface="Meiryo UI" panose="020B0604030504040204" pitchFamily="50" charset="-128"/>
              </a:rPr>
              <a:t>799</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800"/>
              </a:lnSpc>
              <a:spcBef>
                <a:spcPts val="0"/>
              </a:spcBef>
              <a:spcAft>
                <a:spcPts val="0"/>
              </a:spcAft>
              <a:buClrTx/>
              <a:buSzTx/>
              <a:buFontTx/>
              <a:buNone/>
              <a:tabLst/>
              <a:defRPr/>
            </a:pPr>
            <a:endParaRPr lang="en-US" altLang="ja-JP" dirty="0">
              <a:solidFill>
                <a:prstClr val="black"/>
              </a:solidFill>
              <a:latin typeface="Meiryo UI" panose="020B0604030504040204" pitchFamily="50" charset="-128"/>
              <a:ea typeface="Meiryo UI" panose="020B0604030504040204" pitchFamily="50" charset="-128"/>
            </a:endParaRPr>
          </a:p>
        </p:txBody>
      </p:sp>
      <p:cxnSp>
        <p:nvCxnSpPr>
          <p:cNvPr id="69" name="直線コネクタ 68"/>
          <p:cNvCxnSpPr/>
          <p:nvPr/>
        </p:nvCxnSpPr>
        <p:spPr>
          <a:xfrm>
            <a:off x="3596726" y="3810401"/>
            <a:ext cx="3822977" cy="3953"/>
          </a:xfrm>
          <a:prstGeom prst="line">
            <a:avLst/>
          </a:prstGeom>
        </p:spPr>
        <p:style>
          <a:lnRef idx="1">
            <a:schemeClr val="accent1"/>
          </a:lnRef>
          <a:fillRef idx="0">
            <a:schemeClr val="accent1"/>
          </a:fillRef>
          <a:effectRef idx="0">
            <a:schemeClr val="accent1"/>
          </a:effectRef>
          <a:fontRef idx="minor">
            <a:schemeClr val="tx1"/>
          </a:fontRef>
        </p:style>
      </p:cxnSp>
      <p:sp>
        <p:nvSpPr>
          <p:cNvPr id="72" name="テキスト ボックス 71"/>
          <p:cNvSpPr txBox="1"/>
          <p:nvPr/>
        </p:nvSpPr>
        <p:spPr>
          <a:xfrm>
            <a:off x="7419703" y="3447200"/>
            <a:ext cx="1933765" cy="7489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入院療養</a:t>
            </a:r>
            <a:r>
              <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a:t>
            </a:r>
            <a:r>
              <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dirty="0">
                <a:solidFill>
                  <a:prstClr val="black"/>
                </a:solidFill>
                <a:latin typeface="Meiryo UI" panose="020B0604030504040204" pitchFamily="50" charset="-128"/>
                <a:ea typeface="Meiryo UI" panose="020B0604030504040204" pitchFamily="50" charset="-128"/>
              </a:rPr>
              <a:t>961</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ts val="800"/>
              </a:lnSpc>
              <a:spcBef>
                <a:spcPts val="0"/>
              </a:spcBef>
              <a:spcAft>
                <a:spcPts val="0"/>
              </a:spcAft>
              <a:buClrTx/>
              <a:buSzTx/>
              <a:buFontTx/>
              <a:buNone/>
              <a:tabLst/>
              <a:defRPr/>
            </a:pPr>
            <a:endParaRPr lang="en-US" altLang="ja-JP" sz="1400" dirty="0" smtClean="0">
              <a:solidFill>
                <a:prstClr val="black"/>
              </a:solidFill>
              <a:latin typeface="Meiryo UI" panose="020B0604030504040204" pitchFamily="50" charset="-128"/>
              <a:ea typeface="Meiryo UI" panose="020B0604030504040204" pitchFamily="50" charset="-128"/>
            </a:endParaRPr>
          </a:p>
        </p:txBody>
      </p:sp>
      <p:cxnSp>
        <p:nvCxnSpPr>
          <p:cNvPr id="100" name="直線コネクタ 99"/>
          <p:cNvCxnSpPr/>
          <p:nvPr/>
        </p:nvCxnSpPr>
        <p:spPr>
          <a:xfrm flipH="1">
            <a:off x="3592118" y="2123561"/>
            <a:ext cx="2156753" cy="1216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直線コネクタ 101"/>
          <p:cNvCxnSpPr>
            <a:endCxn id="222" idx="1"/>
          </p:cNvCxnSpPr>
          <p:nvPr/>
        </p:nvCxnSpPr>
        <p:spPr>
          <a:xfrm>
            <a:off x="9270821" y="3834301"/>
            <a:ext cx="1231736" cy="991508"/>
          </a:xfrm>
          <a:prstGeom prst="line">
            <a:avLst/>
          </a:prstGeom>
        </p:spPr>
        <p:style>
          <a:lnRef idx="1">
            <a:schemeClr val="accent1"/>
          </a:lnRef>
          <a:fillRef idx="0">
            <a:schemeClr val="accent1"/>
          </a:fillRef>
          <a:effectRef idx="0">
            <a:schemeClr val="accent1"/>
          </a:effectRef>
          <a:fontRef idx="minor">
            <a:schemeClr val="tx1"/>
          </a:fontRef>
        </p:style>
      </p:cxnSp>
      <p:sp>
        <p:nvSpPr>
          <p:cNvPr id="103" name="テキスト ボックス 102"/>
          <p:cNvSpPr txBox="1"/>
          <p:nvPr/>
        </p:nvSpPr>
        <p:spPr>
          <a:xfrm>
            <a:off x="10460893" y="3827962"/>
            <a:ext cx="1477448"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退院・解除</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noProof="0" dirty="0">
                <a:latin typeface="Meiryo UI" panose="020B0604030504040204" pitchFamily="50" charset="-128"/>
                <a:ea typeface="Meiryo UI" panose="020B0604030504040204" pitchFamily="50" charset="-128"/>
              </a:rPr>
              <a:t>50</a:t>
            </a:r>
            <a:r>
              <a:rPr kumimoji="1" lang="ja-JP" altLang="en-US" sz="18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名</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04" name="直線コネクタ 103"/>
          <p:cNvCxnSpPr>
            <a:stCxn id="72" idx="3"/>
            <a:endCxn id="217" idx="1"/>
          </p:cNvCxnSpPr>
          <p:nvPr/>
        </p:nvCxnSpPr>
        <p:spPr>
          <a:xfrm>
            <a:off x="9270821" y="3818497"/>
            <a:ext cx="1173365" cy="308781"/>
          </a:xfrm>
          <a:prstGeom prst="line">
            <a:avLst/>
          </a:prstGeom>
        </p:spPr>
        <p:style>
          <a:lnRef idx="1">
            <a:schemeClr val="accent1"/>
          </a:lnRef>
          <a:fillRef idx="0">
            <a:schemeClr val="accent1"/>
          </a:fillRef>
          <a:effectRef idx="0">
            <a:schemeClr val="accent1"/>
          </a:effectRef>
          <a:fontRef idx="minor">
            <a:schemeClr val="tx1"/>
          </a:fontRef>
        </p:style>
      </p:cxnSp>
      <p:sp>
        <p:nvSpPr>
          <p:cNvPr id="111" name="テキスト ボックス 110"/>
          <p:cNvSpPr txBox="1"/>
          <p:nvPr/>
        </p:nvSpPr>
        <p:spPr>
          <a:xfrm>
            <a:off x="10564686" y="4643636"/>
            <a:ext cx="133078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死亡　</a:t>
            </a:r>
            <a:r>
              <a:rPr lang="en-US" altLang="ja-JP" dirty="0">
                <a:solidFill>
                  <a:prstClr val="black"/>
                </a:solidFill>
                <a:latin typeface="Meiryo UI" panose="020B0604030504040204" pitchFamily="50" charset="-128"/>
                <a:ea typeface="Meiryo UI" panose="020B0604030504040204" pitchFamily="50" charset="-128"/>
              </a:rPr>
              <a:t>64</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12" name="直線コネクタ 111"/>
          <p:cNvCxnSpPr>
            <a:stCxn id="82" idx="1"/>
            <a:endCxn id="72" idx="3"/>
          </p:cNvCxnSpPr>
          <p:nvPr/>
        </p:nvCxnSpPr>
        <p:spPr>
          <a:xfrm flipH="1">
            <a:off x="9270821" y="3390129"/>
            <a:ext cx="1168931" cy="428368"/>
          </a:xfrm>
          <a:prstGeom prst="line">
            <a:avLst/>
          </a:prstGeom>
        </p:spPr>
        <p:style>
          <a:lnRef idx="1">
            <a:schemeClr val="accent1"/>
          </a:lnRef>
          <a:fillRef idx="0">
            <a:schemeClr val="accent1"/>
          </a:fillRef>
          <a:effectRef idx="0">
            <a:schemeClr val="accent1"/>
          </a:effectRef>
          <a:fontRef idx="minor">
            <a:schemeClr val="tx1"/>
          </a:fontRef>
        </p:style>
      </p:cxnSp>
      <p:sp>
        <p:nvSpPr>
          <p:cNvPr id="114" name="テキスト ボックス 113"/>
          <p:cNvSpPr txBox="1"/>
          <p:nvPr/>
        </p:nvSpPr>
        <p:spPr>
          <a:xfrm>
            <a:off x="10422874" y="3038864"/>
            <a:ext cx="1555306"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入院中</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軽症中等症：</a:t>
            </a:r>
            <a:r>
              <a:rPr lang="en-US" altLang="ja-JP" sz="1100" noProof="0" dirty="0" smtClean="0">
                <a:latin typeface="Meiryo UI" panose="020B0604030504040204" pitchFamily="50" charset="-128"/>
                <a:ea typeface="Meiryo UI" panose="020B0604030504040204" pitchFamily="50" charset="-128"/>
              </a:rPr>
              <a:t>425</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名</a:t>
            </a:r>
            <a:endPar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重症：</a:t>
            </a:r>
            <a:r>
              <a:rPr lang="en-US" altLang="ja-JP" sz="1100" dirty="0" smtClean="0">
                <a:latin typeface="Meiryo UI" panose="020B0604030504040204" pitchFamily="50" charset="-128"/>
                <a:ea typeface="Meiryo UI" panose="020B0604030504040204" pitchFamily="50" charset="-128"/>
              </a:rPr>
              <a:t>422</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rPr>
              <a:t>名</a:t>
            </a:r>
            <a:endParaRPr kumimoji="1" lang="en-US" altLang="ja-JP"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cs typeface="+mn-cs"/>
            </a:endParaRPr>
          </a:p>
        </p:txBody>
      </p:sp>
      <p:cxnSp>
        <p:nvCxnSpPr>
          <p:cNvPr id="127" name="直線コネクタ 126"/>
          <p:cNvCxnSpPr>
            <a:stCxn id="213" idx="1"/>
            <a:endCxn id="42" idx="3"/>
          </p:cNvCxnSpPr>
          <p:nvPr/>
        </p:nvCxnSpPr>
        <p:spPr>
          <a:xfrm flipH="1" flipV="1">
            <a:off x="9195098" y="2096954"/>
            <a:ext cx="1242180" cy="30089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a:xfrm flipH="1" flipV="1">
            <a:off x="9195098" y="2105567"/>
            <a:ext cx="334579" cy="516336"/>
          </a:xfrm>
          <a:prstGeom prst="line">
            <a:avLst/>
          </a:prstGeom>
        </p:spPr>
        <p:style>
          <a:lnRef idx="1">
            <a:schemeClr val="accent1"/>
          </a:lnRef>
          <a:fillRef idx="0">
            <a:schemeClr val="accent1"/>
          </a:fillRef>
          <a:effectRef idx="0">
            <a:schemeClr val="accent1"/>
          </a:effectRef>
          <a:fontRef idx="minor">
            <a:schemeClr val="tx1"/>
          </a:fontRef>
        </p:style>
      </p:cxnSp>
      <p:sp>
        <p:nvSpPr>
          <p:cNvPr id="132" name="テキスト ボックス 131"/>
          <p:cNvSpPr txBox="1"/>
          <p:nvPr/>
        </p:nvSpPr>
        <p:spPr>
          <a:xfrm>
            <a:off x="10458868" y="1590903"/>
            <a:ext cx="1436607"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退院・解除</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3" name="テキスト ボックス 132"/>
          <p:cNvSpPr txBox="1"/>
          <p:nvPr/>
        </p:nvSpPr>
        <p:spPr>
          <a:xfrm>
            <a:off x="10502557" y="2187502"/>
            <a:ext cx="178206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死亡　</a:t>
            </a:r>
            <a:r>
              <a:rPr lang="en-US" altLang="ja-JP" dirty="0">
                <a:solidFill>
                  <a:prstClr val="black"/>
                </a:solidFill>
                <a:latin typeface="Meiryo UI" panose="020B0604030504040204" pitchFamily="50" charset="-128"/>
                <a:ea typeface="Meiryo UI" panose="020B0604030504040204" pitchFamily="50" charset="-128"/>
              </a:rPr>
              <a:t>285</a:t>
            </a:r>
            <a:r>
              <a:rPr kumimoji="1" lang="ja-JP" altLang="en-US"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800" b="0" i="0" u="none" strike="noStrike" kern="1200" cap="none" spc="0" normalizeH="0" baseline="5000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4" name="テキスト ボックス 133"/>
          <p:cNvSpPr txBox="1"/>
          <p:nvPr/>
        </p:nvSpPr>
        <p:spPr>
          <a:xfrm>
            <a:off x="9079243" y="2592374"/>
            <a:ext cx="117609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入院中</a:t>
            </a:r>
            <a:endParaRPr kumimoji="1" lang="en-US" altLang="ja-JP" sz="18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157" name="直線コネクタ 156"/>
          <p:cNvCxnSpPr>
            <a:stCxn id="42" idx="3"/>
            <a:endCxn id="212" idx="1"/>
          </p:cNvCxnSpPr>
          <p:nvPr/>
        </p:nvCxnSpPr>
        <p:spPr>
          <a:xfrm flipV="1">
            <a:off x="9195098" y="1778341"/>
            <a:ext cx="1243608" cy="318613"/>
          </a:xfrm>
          <a:prstGeom prst="line">
            <a:avLst/>
          </a:prstGeom>
        </p:spPr>
        <p:style>
          <a:lnRef idx="1">
            <a:schemeClr val="accent1"/>
          </a:lnRef>
          <a:fillRef idx="0">
            <a:schemeClr val="accent1"/>
          </a:fillRef>
          <a:effectRef idx="0">
            <a:schemeClr val="accent1"/>
          </a:effectRef>
          <a:fontRef idx="minor">
            <a:schemeClr val="tx1"/>
          </a:fontRef>
        </p:style>
      </p:cxnSp>
      <p:cxnSp>
        <p:nvCxnSpPr>
          <p:cNvPr id="171" name="直線コネクタ 170"/>
          <p:cNvCxnSpPr/>
          <p:nvPr/>
        </p:nvCxnSpPr>
        <p:spPr>
          <a:xfrm flipH="1" flipV="1">
            <a:off x="7138881" y="3216428"/>
            <a:ext cx="280823" cy="323608"/>
          </a:xfrm>
          <a:prstGeom prst="line">
            <a:avLst/>
          </a:prstGeom>
        </p:spPr>
        <p:style>
          <a:lnRef idx="1">
            <a:schemeClr val="accent1"/>
          </a:lnRef>
          <a:fillRef idx="0">
            <a:schemeClr val="accent1"/>
          </a:fillRef>
          <a:effectRef idx="0">
            <a:schemeClr val="accent1"/>
          </a:effectRef>
          <a:fontRef idx="minor">
            <a:schemeClr val="tx1"/>
          </a:fontRef>
        </p:style>
      </p:cxnSp>
      <p:sp>
        <p:nvSpPr>
          <p:cNvPr id="212" name="角丸四角形 211"/>
          <p:cNvSpPr/>
          <p:nvPr/>
        </p:nvSpPr>
        <p:spPr>
          <a:xfrm>
            <a:off x="10438706" y="1493220"/>
            <a:ext cx="1461236" cy="570242"/>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17" name="角丸四角形 216"/>
          <p:cNvSpPr/>
          <p:nvPr/>
        </p:nvSpPr>
        <p:spPr>
          <a:xfrm>
            <a:off x="10444186" y="3758663"/>
            <a:ext cx="1479269" cy="737229"/>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cxnSp>
        <p:nvCxnSpPr>
          <p:cNvPr id="227" name="直線コネクタ 226"/>
          <p:cNvCxnSpPr/>
          <p:nvPr/>
        </p:nvCxnSpPr>
        <p:spPr>
          <a:xfrm flipH="1" flipV="1">
            <a:off x="5349802" y="1659290"/>
            <a:ext cx="432362" cy="303992"/>
          </a:xfrm>
          <a:prstGeom prst="line">
            <a:avLst/>
          </a:prstGeom>
        </p:spPr>
        <p:style>
          <a:lnRef idx="1">
            <a:schemeClr val="accent1"/>
          </a:lnRef>
          <a:fillRef idx="0">
            <a:schemeClr val="accent1"/>
          </a:fillRef>
          <a:effectRef idx="0">
            <a:schemeClr val="accent1"/>
          </a:effectRef>
          <a:fontRef idx="minor">
            <a:schemeClr val="tx1"/>
          </a:fontRef>
        </p:style>
      </p:cxnSp>
      <p:sp>
        <p:nvSpPr>
          <p:cNvPr id="208" name="角丸四角形 207"/>
          <p:cNvSpPr/>
          <p:nvPr/>
        </p:nvSpPr>
        <p:spPr>
          <a:xfrm>
            <a:off x="5764219" y="2515214"/>
            <a:ext cx="1845105" cy="68201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cxnSp>
        <p:nvCxnSpPr>
          <p:cNvPr id="241" name="直線コネクタ 240"/>
          <p:cNvCxnSpPr/>
          <p:nvPr/>
        </p:nvCxnSpPr>
        <p:spPr>
          <a:xfrm flipV="1">
            <a:off x="3584304" y="1876874"/>
            <a:ext cx="884661" cy="247117"/>
          </a:xfrm>
          <a:prstGeom prst="line">
            <a:avLst/>
          </a:prstGeom>
        </p:spPr>
        <p:style>
          <a:lnRef idx="1">
            <a:schemeClr val="accent1"/>
          </a:lnRef>
          <a:fillRef idx="0">
            <a:schemeClr val="accent1"/>
          </a:fillRef>
          <a:effectRef idx="0">
            <a:schemeClr val="accent1"/>
          </a:effectRef>
          <a:fontRef idx="minor">
            <a:schemeClr val="tx1"/>
          </a:fontRef>
        </p:style>
      </p:cxnSp>
      <p:sp>
        <p:nvSpPr>
          <p:cNvPr id="246" name="角丸四角形 245"/>
          <p:cNvSpPr/>
          <p:nvPr/>
        </p:nvSpPr>
        <p:spPr>
          <a:xfrm>
            <a:off x="2117457" y="1801817"/>
            <a:ext cx="1449231" cy="955488"/>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45" name="テキスト ボックス 244"/>
          <p:cNvSpPr txBox="1"/>
          <p:nvPr/>
        </p:nvSpPr>
        <p:spPr>
          <a:xfrm>
            <a:off x="2318522" y="1626182"/>
            <a:ext cx="1079142" cy="276999"/>
          </a:xfrm>
          <a:prstGeom prst="rect">
            <a:avLst/>
          </a:prstGeom>
          <a:solidFill>
            <a:schemeClr val="lt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診断時の症状</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47" name="角丸四角形 246"/>
          <p:cNvSpPr/>
          <p:nvPr/>
        </p:nvSpPr>
        <p:spPr>
          <a:xfrm>
            <a:off x="2065216" y="3409698"/>
            <a:ext cx="1533908" cy="741265"/>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35" name="テキスト ボックス 234"/>
          <p:cNvSpPr txBox="1"/>
          <p:nvPr/>
        </p:nvSpPr>
        <p:spPr>
          <a:xfrm>
            <a:off x="2324095" y="3249668"/>
            <a:ext cx="1079142" cy="276999"/>
          </a:xfrm>
          <a:prstGeom prst="rect">
            <a:avLst/>
          </a:prstGeom>
          <a:solidFill>
            <a:schemeClr val="bg1"/>
          </a:solid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診断時の症状</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64" name="直線コネクタ 63"/>
          <p:cNvCxnSpPr>
            <a:stCxn id="42" idx="1"/>
          </p:cNvCxnSpPr>
          <p:nvPr/>
        </p:nvCxnSpPr>
        <p:spPr>
          <a:xfrm flipH="1" flipV="1">
            <a:off x="6896854" y="2095822"/>
            <a:ext cx="1072905" cy="1132"/>
          </a:xfrm>
          <a:prstGeom prst="line">
            <a:avLst/>
          </a:prstGeom>
        </p:spPr>
        <p:style>
          <a:lnRef idx="1">
            <a:schemeClr val="accent1"/>
          </a:lnRef>
          <a:fillRef idx="0">
            <a:schemeClr val="accent1"/>
          </a:fillRef>
          <a:effectRef idx="0">
            <a:schemeClr val="accent1"/>
          </a:effectRef>
          <a:fontRef idx="minor">
            <a:schemeClr val="tx1"/>
          </a:fontRef>
        </p:style>
      </p:cxnSp>
      <p:sp>
        <p:nvSpPr>
          <p:cNvPr id="71" name="テキスト ボックス 70"/>
          <p:cNvSpPr txBox="1"/>
          <p:nvPr/>
        </p:nvSpPr>
        <p:spPr>
          <a:xfrm>
            <a:off x="7941387" y="1913276"/>
            <a:ext cx="1300746"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入院療養等　</a:t>
            </a:r>
            <a:endParaRPr kumimoji="1" lang="en-US" altLang="ja-JP" sz="16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角丸四角形 41"/>
          <p:cNvSpPr/>
          <p:nvPr/>
        </p:nvSpPr>
        <p:spPr>
          <a:xfrm>
            <a:off x="7969759" y="1743095"/>
            <a:ext cx="1225339" cy="707717"/>
          </a:xfrm>
          <a:prstGeom prst="roundRect">
            <a:avLst/>
          </a:prstGeom>
          <a:no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1" name="角丸四角形 10"/>
          <p:cNvSpPr/>
          <p:nvPr/>
        </p:nvSpPr>
        <p:spPr>
          <a:xfrm>
            <a:off x="199525" y="2480590"/>
            <a:ext cx="1207615" cy="840335"/>
          </a:xfrm>
          <a:prstGeom prst="round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65" name="テキスト ボックス 64"/>
          <p:cNvSpPr txBox="1"/>
          <p:nvPr/>
        </p:nvSpPr>
        <p:spPr>
          <a:xfrm>
            <a:off x="7576570" y="4172412"/>
            <a:ext cx="1620029" cy="33855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重症率：</a:t>
            </a:r>
            <a:r>
              <a:rPr lang="en-US" altLang="ja-JP" sz="1600" b="1" dirty="0" smtClean="0">
                <a:solidFill>
                  <a:prstClr val="black"/>
                </a:solidFill>
                <a:latin typeface="Meiryo UI" panose="020B0604030504040204" pitchFamily="50" charset="-128"/>
                <a:ea typeface="Meiryo UI" panose="020B0604030504040204" pitchFamily="50" charset="-128"/>
              </a:rPr>
              <a:t>2.6</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1" name="正方形/長方形 80"/>
          <p:cNvSpPr/>
          <p:nvPr/>
        </p:nvSpPr>
        <p:spPr>
          <a:xfrm>
            <a:off x="3690060" y="3236003"/>
            <a:ext cx="2895577" cy="57708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重症の定義</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重症病床における</a:t>
            </a: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ICU</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入室、</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人工呼吸器装着</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ECMO</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使用</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のいずれかとした</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8" name="テキスト ボックス 87"/>
          <p:cNvSpPr txBox="1"/>
          <p:nvPr/>
        </p:nvSpPr>
        <p:spPr>
          <a:xfrm>
            <a:off x="26629" y="540092"/>
            <a:ext cx="2460930"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重症及び死亡例の経過</a:t>
            </a:r>
            <a:endParaRPr kumimoji="1" lang="en-US" altLang="ja-JP"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2" name="角丸四角形 81"/>
          <p:cNvSpPr/>
          <p:nvPr/>
        </p:nvSpPr>
        <p:spPr>
          <a:xfrm>
            <a:off x="10439752" y="3033508"/>
            <a:ext cx="1459141" cy="713242"/>
          </a:xfrm>
          <a:prstGeom prst="roundRect">
            <a:avLst/>
          </a:prstGeom>
          <a:noFill/>
          <a:ln>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74" name="テキスト ボックス 73"/>
          <p:cNvSpPr txBox="1"/>
          <p:nvPr/>
        </p:nvSpPr>
        <p:spPr>
          <a:xfrm>
            <a:off x="10198895" y="5298159"/>
            <a:ext cx="195655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死亡</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lang="en-US" altLang="ja-JP" sz="1600" b="1" noProof="0" dirty="0">
                <a:solidFill>
                  <a:prstClr val="black"/>
                </a:solidFill>
                <a:latin typeface="Meiryo UI" panose="020B0604030504040204" pitchFamily="50" charset="-128"/>
                <a:ea typeface="Meiryo UI" panose="020B0604030504040204" pitchFamily="50" charset="-128"/>
              </a:rPr>
              <a:t>349</a:t>
            </a:r>
            <a:r>
              <a:rPr kumimoji="1" lang="ja-JP" altLang="en-US" sz="16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6" name="正方形/長方形 75"/>
          <p:cNvSpPr/>
          <p:nvPr/>
        </p:nvSpPr>
        <p:spPr>
          <a:xfrm>
            <a:off x="10368461" y="5621636"/>
            <a:ext cx="1624163" cy="369332"/>
          </a:xfrm>
          <a:prstGeom prst="rect">
            <a:avLst/>
          </a:prstGeom>
          <a:ln w="41275" cmpd="sng">
            <a:solidFill>
              <a:srgbClr val="FF0000"/>
            </a:solidFill>
          </a:ln>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死亡</a:t>
            </a:r>
            <a:r>
              <a:rPr kumimoji="1" lang="ja-JP" altLang="en-US"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率</a:t>
            </a:r>
            <a:r>
              <a:rPr kumimoji="1" lang="en-US" altLang="ja-JP"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lang="en-US" altLang="ja-JP" b="1" noProof="0" dirty="0" smtClean="0">
                <a:solidFill>
                  <a:prstClr val="black"/>
                </a:solidFill>
                <a:latin typeface="Meiryo UI" panose="020B0604030504040204" pitchFamily="50" charset="-128"/>
                <a:ea typeface="Meiryo UI" panose="020B0604030504040204" pitchFamily="50" charset="-128"/>
              </a:rPr>
              <a:t>1</a:t>
            </a:r>
            <a:r>
              <a:rPr kumimoji="1" lang="en-US" altLang="ja-JP" sz="18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.0%</a:t>
            </a:r>
            <a:endParaRPr kumimoji="1" lang="en-US" altLang="ja-JP"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0" name="正方形/長方形 69"/>
          <p:cNvSpPr/>
          <p:nvPr/>
        </p:nvSpPr>
        <p:spPr>
          <a:xfrm>
            <a:off x="-14948" y="2086"/>
            <a:ext cx="12192000" cy="436814"/>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a:t>
            </a:r>
            <a:r>
              <a:rPr lang="ja-JP" altLang="en-US" sz="2400" b="1" dirty="0" smtClean="0">
                <a:solidFill>
                  <a:prstClr val="white"/>
                </a:solidFill>
                <a:latin typeface="UD デジタル 教科書体 NP-B" panose="02020700000000000000" pitchFamily="18" charset="-128"/>
                <a:ea typeface="UD デジタル 教科書体 NP-B" panose="02020700000000000000" pitchFamily="18" charset="-128"/>
              </a:rPr>
              <a:t>第四波</a:t>
            </a:r>
            <a:r>
              <a:rPr kumimoji="1" lang="en-US" altLang="ja-JP"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a:t>
            </a: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重症及び死亡事例のまとめ（令和</a:t>
            </a:r>
            <a:r>
              <a:rPr kumimoji="1" lang="en-US" altLang="ja-JP"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3</a:t>
            </a: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年</a:t>
            </a:r>
            <a:r>
              <a:rPr lang="en-US" altLang="ja-JP" sz="2400" b="1" dirty="0">
                <a:solidFill>
                  <a:prstClr val="white"/>
                </a:solidFill>
                <a:latin typeface="UD デジタル 教科書体 NP-B" panose="02020700000000000000" pitchFamily="18" charset="-128"/>
                <a:ea typeface="UD デジタル 教科書体 NP-B" panose="02020700000000000000" pitchFamily="18" charset="-128"/>
              </a:rPr>
              <a:t>5</a:t>
            </a: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月</a:t>
            </a:r>
            <a:r>
              <a:rPr lang="en-US" altLang="ja-JP" sz="2400" b="1" noProof="0" dirty="0" smtClean="0">
                <a:solidFill>
                  <a:prstClr val="white"/>
                </a:solidFill>
                <a:latin typeface="UD デジタル 教科書体 NP-B" panose="02020700000000000000" pitchFamily="18" charset="-128"/>
                <a:ea typeface="UD デジタル 教科書体 NP-B" panose="02020700000000000000" pitchFamily="18" charset="-128"/>
              </a:rPr>
              <a:t>2</a:t>
            </a:r>
            <a:r>
              <a:rPr kumimoji="1" lang="ja-JP" altLang="en-US" sz="2400" b="1" i="0" u="none" strike="noStrike" kern="1200" cap="none" spc="0" normalizeH="0" baseline="0" noProof="0" dirty="0" smtClean="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rPr>
              <a:t>日時点）</a:t>
            </a:r>
            <a:endParaRPr kumimoji="1" lang="ja-JP" altLang="en-US" sz="1400" b="1" i="0" u="none" strike="noStrike" kern="1200" cap="none" spc="0" normalizeH="0" baseline="0" noProof="0" dirty="0">
              <a:ln>
                <a:noFill/>
              </a:ln>
              <a:solidFill>
                <a:prstClr val="white"/>
              </a:solidFill>
              <a:effectLst/>
              <a:uLnTx/>
              <a:uFillTx/>
              <a:latin typeface="UD デジタル 教科書体 NP-B" panose="02020700000000000000" pitchFamily="18" charset="-128"/>
              <a:ea typeface="UD デジタル 教科書体 NP-B" panose="02020700000000000000" pitchFamily="18" charset="-128"/>
              <a:cs typeface="+mn-cs"/>
            </a:endParaRPr>
          </a:p>
        </p:txBody>
      </p:sp>
      <p:sp>
        <p:nvSpPr>
          <p:cNvPr id="2" name="スライド番号プレースホルダー 1"/>
          <p:cNvSpPr>
            <a:spLocks noGrp="1"/>
          </p:cNvSpPr>
          <p:nvPr>
            <p:ph type="sldNum" sz="quarter" idx="12"/>
          </p:nvPr>
        </p:nvSpPr>
        <p:spPr>
          <a:xfrm>
            <a:off x="9156742" y="6448616"/>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B62D5CB-8769-475A-9BC8-A2F17E2F558B}" type="slidenum">
              <a:rPr kumimoji="1" lang="ja-JP" altLang="en-US" sz="12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60" name="テキスト ボックス 59"/>
          <p:cNvSpPr txBox="1"/>
          <p:nvPr/>
        </p:nvSpPr>
        <p:spPr>
          <a:xfrm>
            <a:off x="26629" y="4774862"/>
            <a:ext cx="3736920"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全国と大阪府の陽性者数と死亡者数（</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死亡</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率）の比較</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 name="角丸四角形吹き出し 4"/>
          <p:cNvSpPr/>
          <p:nvPr/>
        </p:nvSpPr>
        <p:spPr>
          <a:xfrm>
            <a:off x="8030141" y="4782602"/>
            <a:ext cx="2094627" cy="614984"/>
          </a:xfrm>
          <a:prstGeom prst="wedgeRoundRectCallout">
            <a:avLst>
              <a:gd name="adj1" fmla="val 44881"/>
              <a:gd name="adj2" fmla="val -88592"/>
              <a:gd name="adj3" fmla="val 16667"/>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4" name="テキスト ボックス 3"/>
          <p:cNvSpPr txBox="1"/>
          <p:nvPr/>
        </p:nvSpPr>
        <p:spPr>
          <a:xfrm>
            <a:off x="7988033" y="4819350"/>
            <a:ext cx="2149948" cy="52322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重症から死亡：</a:t>
            </a:r>
            <a:r>
              <a:rPr lang="en-US" altLang="ja-JP" sz="1400" b="1" dirty="0">
                <a:solidFill>
                  <a:prstClr val="black"/>
                </a:solidFill>
                <a:latin typeface="Meiryo UI" panose="020B0604030504040204" pitchFamily="50" charset="-128"/>
                <a:ea typeface="Meiryo UI" panose="020B0604030504040204" pitchFamily="50" charset="-128"/>
              </a:rPr>
              <a:t>64</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名</a:t>
            </a:r>
            <a:endParaRPr kumimoji="1" lang="en-US" altLang="ja-JP"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（死亡の割合：</a:t>
            </a:r>
            <a:r>
              <a:rPr lang="en-US" altLang="ja-JP" sz="1400" b="1" dirty="0" smtClean="0">
                <a:solidFill>
                  <a:prstClr val="black"/>
                </a:solidFill>
                <a:latin typeface="Meiryo UI" panose="020B0604030504040204" pitchFamily="50" charset="-128"/>
                <a:ea typeface="Meiryo UI" panose="020B0604030504040204" pitchFamily="50" charset="-128"/>
              </a:rPr>
              <a:t>6.7</a:t>
            </a:r>
            <a:r>
              <a:rPr kumimoji="1" lang="ja-JP" altLang="en-US" sz="1400" b="1"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p:cNvSpPr txBox="1"/>
          <p:nvPr/>
        </p:nvSpPr>
        <p:spPr>
          <a:xfrm>
            <a:off x="8961246" y="462174"/>
            <a:ext cx="3134191" cy="27699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死亡率：新規陽性者に占める死亡者の割合</a:t>
            </a: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61" name="テキスト ボックス 60"/>
          <p:cNvSpPr txBox="1"/>
          <p:nvPr/>
        </p:nvSpPr>
        <p:spPr>
          <a:xfrm>
            <a:off x="136724" y="3306913"/>
            <a:ext cx="1229824" cy="261610"/>
          </a:xfrm>
          <a:prstGeom prst="rect">
            <a:avLst/>
          </a:prstGeom>
          <a:noFill/>
        </p:spPr>
        <p:txBody>
          <a:bodyPr wrap="none" rtlCol="0">
            <a:spAutoFit/>
          </a:bodyPr>
          <a:lstStyle/>
          <a:p>
            <a:r>
              <a:rPr lang="en-US" altLang="ja-JP" sz="1100" dirty="0" smtClean="0">
                <a:latin typeface="Meiryo UI" panose="020B0604030504040204" pitchFamily="50" charset="-128"/>
                <a:ea typeface="Meiryo UI" panose="020B0604030504040204" pitchFamily="50" charset="-128"/>
              </a:rPr>
              <a:t>3</a:t>
            </a:r>
            <a:r>
              <a:rPr kumimoji="1" lang="en-US" altLang="ja-JP" sz="1100" dirty="0" smtClean="0">
                <a:latin typeface="Meiryo UI" panose="020B0604030504040204" pitchFamily="50" charset="-128"/>
                <a:ea typeface="Meiryo UI" panose="020B0604030504040204" pitchFamily="50" charset="-128"/>
              </a:rPr>
              <a:t>/1</a:t>
            </a:r>
            <a:r>
              <a:rPr kumimoji="1" lang="ja-JP" altLang="en-US" sz="1100" dirty="0" smtClean="0">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5</a:t>
            </a:r>
            <a:r>
              <a:rPr kumimoji="1" lang="en-US" altLang="ja-JP" sz="1100" dirty="0" smtClean="0">
                <a:latin typeface="Meiryo UI" panose="020B0604030504040204" pitchFamily="50" charset="-128"/>
                <a:ea typeface="Meiryo UI" panose="020B0604030504040204" pitchFamily="50" charset="-128"/>
              </a:rPr>
              <a:t>/2</a:t>
            </a:r>
            <a:r>
              <a:rPr kumimoji="1" lang="ja-JP" altLang="en-US" sz="1100" dirty="0" smtClean="0">
                <a:latin typeface="Meiryo UI" panose="020B0604030504040204" pitchFamily="50" charset="-128"/>
                <a:ea typeface="Meiryo UI" panose="020B0604030504040204" pitchFamily="50" charset="-128"/>
              </a:rPr>
              <a:t>判明分</a:t>
            </a:r>
            <a:endParaRPr kumimoji="1" lang="ja-JP" altLang="en-US" sz="1100" dirty="0">
              <a:latin typeface="Meiryo UI" panose="020B0604030504040204" pitchFamily="50" charset="-128"/>
              <a:ea typeface="Meiryo UI" panose="020B0604030504040204" pitchFamily="50" charset="-128"/>
            </a:endParaRPr>
          </a:p>
        </p:txBody>
      </p:sp>
      <p:pic>
        <p:nvPicPr>
          <p:cNvPr id="10" name="図 9"/>
          <p:cNvPicPr>
            <a:picLocks noChangeAspect="1"/>
          </p:cNvPicPr>
          <p:nvPr/>
        </p:nvPicPr>
        <p:blipFill>
          <a:blip r:embed="rId2"/>
          <a:stretch>
            <a:fillRect/>
          </a:stretch>
        </p:blipFill>
        <p:spPr>
          <a:xfrm>
            <a:off x="75454" y="4954720"/>
            <a:ext cx="7539012" cy="1822598"/>
          </a:xfrm>
          <a:prstGeom prst="rect">
            <a:avLst/>
          </a:prstGeom>
        </p:spPr>
      </p:pic>
      <p:cxnSp>
        <p:nvCxnSpPr>
          <p:cNvPr id="67" name="直線コネクタ 66"/>
          <p:cNvCxnSpPr>
            <a:stCxn id="71" idx="1"/>
          </p:cNvCxnSpPr>
          <p:nvPr/>
        </p:nvCxnSpPr>
        <p:spPr>
          <a:xfrm flipH="1" flipV="1">
            <a:off x="5369964" y="1660560"/>
            <a:ext cx="2571423" cy="421993"/>
          </a:xfrm>
          <a:prstGeom prst="line">
            <a:avLst/>
          </a:prstGeom>
        </p:spPr>
        <p:style>
          <a:lnRef idx="1">
            <a:schemeClr val="accent1"/>
          </a:lnRef>
          <a:fillRef idx="0">
            <a:schemeClr val="accent1"/>
          </a:fillRef>
          <a:effectRef idx="0">
            <a:schemeClr val="accent1"/>
          </a:effectRef>
          <a:fontRef idx="minor">
            <a:schemeClr val="tx1"/>
          </a:fontRef>
        </p:style>
      </p:cxnSp>
      <p:sp>
        <p:nvSpPr>
          <p:cNvPr id="68" name="テキスト ボックス 67"/>
          <p:cNvSpPr txBox="1"/>
          <p:nvPr/>
        </p:nvSpPr>
        <p:spPr>
          <a:xfrm>
            <a:off x="8598122" y="6259743"/>
            <a:ext cx="3053292" cy="553998"/>
          </a:xfrm>
          <a:prstGeom prst="rect">
            <a:avLst/>
          </a:prstGeom>
          <a:noFill/>
        </p:spPr>
        <p:txBody>
          <a:bodyPr wrap="square" rtlCol="0">
            <a:spAutoFit/>
          </a:bodyPr>
          <a:lstStyle/>
          <a:p>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重症者数は、対応可能な軽症中等症</a:t>
            </a:r>
            <a:r>
              <a:rPr lang="ja-JP" altLang="en-US" sz="1000" dirty="0">
                <a:latin typeface="Meiryo UI" panose="020B0604030504040204" pitchFamily="50" charset="-128"/>
                <a:ea typeface="Meiryo UI" panose="020B0604030504040204" pitchFamily="50" charset="-128"/>
              </a:rPr>
              <a:t>患者受入</a:t>
            </a:r>
            <a:r>
              <a:rPr lang="ja-JP" altLang="en-US" sz="1000" dirty="0" smtClean="0">
                <a:latin typeface="Meiryo UI" panose="020B0604030504040204" pitchFamily="50" charset="-128"/>
                <a:ea typeface="Meiryo UI" panose="020B0604030504040204" pitchFamily="50" charset="-128"/>
              </a:rPr>
              <a:t>医療</a:t>
            </a:r>
            <a:endParaRPr lang="en-US" altLang="ja-JP" sz="1000" dirty="0" smtClean="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 機関</a:t>
            </a:r>
            <a:r>
              <a:rPr lang="ja-JP" altLang="en-US" sz="1000" dirty="0">
                <a:latin typeface="Meiryo UI" panose="020B0604030504040204" pitchFamily="50" charset="-128"/>
                <a:ea typeface="Meiryo UI" panose="020B0604030504040204" pitchFamily="50" charset="-128"/>
              </a:rPr>
              <a:t>等に</a:t>
            </a:r>
            <a:r>
              <a:rPr lang="ja-JP" altLang="en-US" sz="1000" dirty="0" smtClean="0">
                <a:latin typeface="Meiryo UI" panose="020B0604030504040204" pitchFamily="50" charset="-128"/>
                <a:ea typeface="Meiryo UI" panose="020B0604030504040204" pitchFamily="50" charset="-128"/>
              </a:rPr>
              <a:t>おいて治療継続</a:t>
            </a:r>
            <a:r>
              <a:rPr lang="ja-JP" altLang="en-US" sz="1000" dirty="0">
                <a:latin typeface="Meiryo UI" panose="020B0604030504040204" pitchFamily="50" charset="-128"/>
                <a:ea typeface="Meiryo UI" panose="020B0604030504040204" pitchFamily="50" charset="-128"/>
              </a:rPr>
              <a:t>を</a:t>
            </a:r>
            <a:r>
              <a:rPr lang="ja-JP" altLang="en-US" sz="1000" dirty="0" smtClean="0">
                <a:latin typeface="Meiryo UI" panose="020B0604030504040204" pitchFamily="50" charset="-128"/>
                <a:ea typeface="Meiryo UI" panose="020B0604030504040204" pitchFamily="50" charset="-128"/>
              </a:rPr>
              <a:t>している重症</a:t>
            </a:r>
            <a:r>
              <a:rPr lang="ja-JP" altLang="en-US" sz="1000" dirty="0">
                <a:latin typeface="Meiryo UI" panose="020B0604030504040204" pitchFamily="50" charset="-128"/>
                <a:ea typeface="Meiryo UI" panose="020B0604030504040204" pitchFamily="50" charset="-128"/>
              </a:rPr>
              <a:t>者</a:t>
            </a:r>
            <a:r>
              <a:rPr lang="ja-JP" altLang="en-US" sz="1000" dirty="0" smtClean="0">
                <a:latin typeface="Meiryo UI" panose="020B0604030504040204" pitchFamily="50" charset="-128"/>
                <a:ea typeface="Meiryo UI" panose="020B0604030504040204" pitchFamily="50" charset="-128"/>
              </a:rPr>
              <a:t>や他府県</a:t>
            </a:r>
            <a:endParaRPr lang="en-US" altLang="ja-JP" sz="1000" dirty="0" smtClean="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で受け入れている重症者を含む</a:t>
            </a:r>
            <a:r>
              <a:rPr lang="ja-JP" altLang="en-US" sz="1000"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20230144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9500490" y="6312915"/>
            <a:ext cx="2671509" cy="396671"/>
          </a:xfrm>
        </p:spPr>
        <p:txBody>
          <a:bodyPr/>
          <a:lstStyle/>
          <a:p>
            <a:fld id="{F216AE56-EAD3-4706-B860-3EC2C2952B40}" type="slidenum">
              <a:rPr kumimoji="1" lang="ja-JP" altLang="en-US" smtClean="0"/>
              <a:t>8</a:t>
            </a:fld>
            <a:endParaRPr kumimoji="1" lang="ja-JP" altLang="en-US" dirty="0"/>
          </a:p>
        </p:txBody>
      </p:sp>
      <p:sp>
        <p:nvSpPr>
          <p:cNvPr id="6" name="正方形/長方形 5"/>
          <p:cNvSpPr/>
          <p:nvPr/>
        </p:nvSpPr>
        <p:spPr>
          <a:xfrm>
            <a:off x="6598214" y="1197404"/>
            <a:ext cx="3744815" cy="5386013"/>
          </a:xfrm>
          <a:prstGeom prst="rect">
            <a:avLst/>
          </a:prstGeom>
          <a:noFill/>
          <a:ln w="50800">
            <a:solidFill>
              <a:srgbClr val="FFB2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p>
        </p:txBody>
      </p:sp>
      <p:sp>
        <p:nvSpPr>
          <p:cNvPr id="7" name="正方形/長方形 6"/>
          <p:cNvSpPr/>
          <p:nvPr/>
        </p:nvSpPr>
        <p:spPr>
          <a:xfrm>
            <a:off x="1809" y="0"/>
            <a:ext cx="12192000" cy="49038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b="1" dirty="0" smtClean="0">
                <a:latin typeface="UD デジタル 教科書体 NP-B" panose="02020700000000000000" pitchFamily="18" charset="-128"/>
                <a:ea typeface="UD デジタル 教科書体 NP-B" panose="02020700000000000000" pitchFamily="18" charset="-128"/>
              </a:rPr>
              <a:t>　重症者のまとめ（令和</a:t>
            </a:r>
            <a:r>
              <a:rPr lang="en-US" altLang="ja-JP" sz="2000" b="1" dirty="0" smtClean="0">
                <a:latin typeface="UD デジタル 教科書体 NP-B" panose="02020700000000000000" pitchFamily="18" charset="-128"/>
                <a:ea typeface="UD デジタル 教科書体 NP-B" panose="02020700000000000000" pitchFamily="18" charset="-128"/>
              </a:rPr>
              <a:t>3</a:t>
            </a:r>
            <a:r>
              <a:rPr lang="ja-JP" altLang="en-US" sz="2000" b="1" dirty="0" smtClean="0">
                <a:latin typeface="UD デジタル 教科書体 NP-B" panose="02020700000000000000" pitchFamily="18" charset="-128"/>
                <a:ea typeface="UD デジタル 教科書体 NP-B" panose="02020700000000000000" pitchFamily="18" charset="-128"/>
              </a:rPr>
              <a:t>年</a:t>
            </a:r>
            <a:r>
              <a:rPr lang="en-US" altLang="ja-JP" sz="2000" b="1" dirty="0">
                <a:latin typeface="UD デジタル 教科書体 NP-B" panose="02020700000000000000" pitchFamily="18" charset="-128"/>
                <a:ea typeface="UD デジタル 教科書体 NP-B" panose="02020700000000000000" pitchFamily="18" charset="-128"/>
              </a:rPr>
              <a:t>5</a:t>
            </a:r>
            <a:r>
              <a:rPr lang="ja-JP" altLang="en-US" sz="2000" b="1" dirty="0" smtClean="0">
                <a:latin typeface="UD デジタル 教科書体 NP-B" panose="02020700000000000000" pitchFamily="18" charset="-128"/>
                <a:ea typeface="UD デジタル 教科書体 NP-B" panose="02020700000000000000" pitchFamily="18" charset="-128"/>
              </a:rPr>
              <a:t>月</a:t>
            </a:r>
            <a:r>
              <a:rPr lang="en-US" altLang="ja-JP" sz="2000" b="1" dirty="0" smtClean="0">
                <a:latin typeface="UD デジタル 教科書体 NP-B" panose="02020700000000000000" pitchFamily="18" charset="-128"/>
                <a:ea typeface="UD デジタル 教科書体 NP-B" panose="02020700000000000000" pitchFamily="18" charset="-128"/>
              </a:rPr>
              <a:t>2</a:t>
            </a:r>
            <a:r>
              <a:rPr lang="ja-JP" altLang="en-US" sz="2000" b="1" dirty="0" smtClean="0">
                <a:latin typeface="UD デジタル 教科書体 NP-B" panose="02020700000000000000" pitchFamily="18" charset="-128"/>
                <a:ea typeface="UD デジタル 教科書体 NP-B" panose="02020700000000000000" pitchFamily="18" charset="-128"/>
              </a:rPr>
              <a:t>日時点）</a:t>
            </a:r>
            <a:endParaRPr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9" name="正方形/長方形 8"/>
          <p:cNvSpPr/>
          <p:nvPr/>
        </p:nvSpPr>
        <p:spPr>
          <a:xfrm>
            <a:off x="7340241" y="1197232"/>
            <a:ext cx="2485278" cy="369332"/>
          </a:xfrm>
          <a:prstGeom prst="rect">
            <a:avLst/>
          </a:prstGeom>
        </p:spPr>
        <p:txBody>
          <a:bodyPr wrap="square">
            <a:spAutoFit/>
          </a:bodyPr>
          <a:lstStyle/>
          <a:p>
            <a:r>
              <a:rPr lang="ja-JP" altLang="en-US" b="1" dirty="0" smtClean="0">
                <a:latin typeface="Meiryo UI" panose="020B0604030504040204" pitchFamily="50" charset="-128"/>
                <a:ea typeface="Meiryo UI" panose="020B0604030504040204" pitchFamily="50" charset="-128"/>
              </a:rPr>
              <a:t>第四波（</a:t>
            </a:r>
            <a:r>
              <a:rPr lang="en-US" altLang="ja-JP" b="1" dirty="0" smtClean="0">
                <a:latin typeface="Meiryo UI" panose="020B0604030504040204" pitchFamily="50" charset="-128"/>
                <a:ea typeface="Meiryo UI" panose="020B0604030504040204" pitchFamily="50" charset="-128"/>
              </a:rPr>
              <a:t>3/1</a:t>
            </a:r>
            <a:r>
              <a:rPr lang="ja-JP" altLang="en-US" b="1" dirty="0">
                <a:latin typeface="Meiryo UI" panose="020B0604030504040204" pitchFamily="50" charset="-128"/>
                <a:ea typeface="Meiryo UI" panose="020B0604030504040204" pitchFamily="50" charset="-128"/>
              </a:rPr>
              <a:t>以降</a:t>
            </a:r>
            <a:r>
              <a:rPr lang="ja-JP" altLang="en-US" b="1" dirty="0" smtClean="0">
                <a:latin typeface="Meiryo UI" panose="020B0604030504040204" pitchFamily="50" charset="-128"/>
                <a:ea typeface="Meiryo UI" panose="020B0604030504040204" pitchFamily="50" charset="-128"/>
              </a:rPr>
              <a:t>）</a:t>
            </a:r>
            <a:endParaRPr lang="ja-JP" altLang="en-US" b="1"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6598214" y="3963724"/>
            <a:ext cx="3799438" cy="707886"/>
          </a:xfrm>
          <a:prstGeom prst="rect">
            <a:avLst/>
          </a:prstGeom>
          <a:noFill/>
        </p:spPr>
        <p:txBody>
          <a:bodyPr wrap="none" rtlCol="0">
            <a:spAutoFit/>
          </a:bodyPr>
          <a:lstStyle/>
          <a:p>
            <a:r>
              <a:rPr kumimoji="1" lang="ja-JP" altLang="en-US" sz="1000" b="1" dirty="0" smtClean="0"/>
              <a:t>■重症者の割合</a:t>
            </a:r>
            <a:endParaRPr kumimoji="1" lang="en-US" altLang="ja-JP" sz="1000" b="1" dirty="0" smtClean="0"/>
          </a:p>
          <a:p>
            <a:r>
              <a:rPr lang="ja-JP" altLang="en-US" sz="1000" dirty="0"/>
              <a:t>➀</a:t>
            </a:r>
            <a:r>
              <a:rPr kumimoji="1" lang="en-US" altLang="ja-JP" sz="1000" dirty="0" smtClean="0"/>
              <a:t>40</a:t>
            </a:r>
            <a:r>
              <a:rPr kumimoji="1" lang="ja-JP" altLang="en-US" sz="1000" dirty="0" smtClean="0"/>
              <a:t>代以上の陽性者に占める重症者の割合：</a:t>
            </a:r>
            <a:r>
              <a:rPr lang="en-US" altLang="ja-JP" sz="1000" dirty="0"/>
              <a:t>5.0</a:t>
            </a:r>
            <a:r>
              <a:rPr kumimoji="1" lang="en-US" altLang="ja-JP" sz="1000" dirty="0" smtClean="0"/>
              <a:t>%(</a:t>
            </a:r>
            <a:r>
              <a:rPr lang="en-US" altLang="ja-JP" sz="1000" dirty="0" smtClean="0"/>
              <a:t>928</a:t>
            </a:r>
            <a:r>
              <a:rPr kumimoji="1" lang="en-US" altLang="ja-JP" sz="1000" dirty="0" smtClean="0"/>
              <a:t>/18,458)</a:t>
            </a:r>
          </a:p>
          <a:p>
            <a:r>
              <a:rPr lang="ja-JP" altLang="en-US" sz="1000" dirty="0" smtClean="0"/>
              <a:t>➁</a:t>
            </a:r>
            <a:r>
              <a:rPr lang="en-US" altLang="ja-JP" sz="1000" dirty="0" smtClean="0"/>
              <a:t>60</a:t>
            </a:r>
            <a:r>
              <a:rPr lang="ja-JP" altLang="en-US" sz="1000" dirty="0" smtClean="0"/>
              <a:t>代</a:t>
            </a:r>
            <a:r>
              <a:rPr lang="ja-JP" altLang="en-US" sz="1000" dirty="0"/>
              <a:t>以上</a:t>
            </a:r>
            <a:r>
              <a:rPr lang="ja-JP" altLang="en-US" sz="1000" dirty="0" smtClean="0"/>
              <a:t>の陽性者に占める重症者の割合：</a:t>
            </a:r>
            <a:r>
              <a:rPr lang="en-US" altLang="ja-JP" sz="1000" dirty="0"/>
              <a:t>8.0</a:t>
            </a:r>
            <a:r>
              <a:rPr lang="en-US" altLang="ja-JP" sz="1000" dirty="0" smtClean="0"/>
              <a:t>%(</a:t>
            </a:r>
            <a:r>
              <a:rPr lang="en-US" altLang="ja-JP" sz="1000" dirty="0"/>
              <a:t>634</a:t>
            </a:r>
            <a:r>
              <a:rPr lang="en-US" altLang="ja-JP" sz="1000" dirty="0" smtClean="0"/>
              <a:t>/7,940)</a:t>
            </a:r>
            <a:endParaRPr kumimoji="1" lang="en-US" altLang="ja-JP" sz="1000" dirty="0" smtClean="0"/>
          </a:p>
          <a:p>
            <a:r>
              <a:rPr lang="ja-JP" altLang="en-US" sz="1000" dirty="0"/>
              <a:t>③</a:t>
            </a:r>
            <a:r>
              <a:rPr lang="ja-JP" altLang="en-US" sz="1000" dirty="0" smtClean="0"/>
              <a:t>全陽性者数に占める重症者の割合：</a:t>
            </a:r>
            <a:r>
              <a:rPr lang="en-US" altLang="ja-JP" sz="1000" dirty="0" smtClean="0"/>
              <a:t>2.6%(</a:t>
            </a:r>
            <a:r>
              <a:rPr lang="en-US" altLang="ja-JP" sz="1000" dirty="0"/>
              <a:t>961</a:t>
            </a:r>
            <a:r>
              <a:rPr lang="en-US" altLang="ja-JP" sz="1000" dirty="0" smtClean="0"/>
              <a:t>/36,382)</a:t>
            </a:r>
          </a:p>
        </p:txBody>
      </p:sp>
      <p:sp>
        <p:nvSpPr>
          <p:cNvPr id="18" name="テキスト ボックス 17"/>
          <p:cNvSpPr txBox="1"/>
          <p:nvPr/>
        </p:nvSpPr>
        <p:spPr>
          <a:xfrm>
            <a:off x="6909133" y="6384392"/>
            <a:ext cx="2034531" cy="200055"/>
          </a:xfrm>
          <a:prstGeom prst="rect">
            <a:avLst/>
          </a:prstGeom>
          <a:noFill/>
        </p:spPr>
        <p:txBody>
          <a:bodyPr wrap="none" rtlCol="0">
            <a:spAutoFit/>
          </a:bodyPr>
          <a:lstStyle/>
          <a:p>
            <a:r>
              <a:rPr kumimoji="1" lang="ja-JP" altLang="en-US" sz="700" dirty="0" smtClean="0">
                <a:latin typeface="Meiryo UI" panose="020B0604030504040204" pitchFamily="50" charset="-128"/>
                <a:ea typeface="Meiryo UI" panose="020B0604030504040204" pitchFamily="50" charset="-128"/>
              </a:rPr>
              <a:t>平均年齢：</a:t>
            </a:r>
            <a:r>
              <a:rPr lang="en-US" altLang="ja-JP" sz="700" dirty="0" smtClean="0">
                <a:latin typeface="Meiryo UI" panose="020B0604030504040204" pitchFamily="50" charset="-128"/>
                <a:ea typeface="Meiryo UI" panose="020B0604030504040204" pitchFamily="50" charset="-128"/>
              </a:rPr>
              <a:t>60.2</a:t>
            </a:r>
            <a:r>
              <a:rPr kumimoji="1" lang="ja-JP" altLang="en-US" sz="700" dirty="0" smtClean="0">
                <a:latin typeface="Meiryo UI" panose="020B0604030504040204" pitchFamily="50" charset="-128"/>
                <a:ea typeface="Meiryo UI" panose="020B0604030504040204" pitchFamily="50" charset="-128"/>
              </a:rPr>
              <a:t>歳</a:t>
            </a:r>
            <a:r>
              <a:rPr lang="ja-JP" altLang="en-US" sz="700" dirty="0">
                <a:latin typeface="Meiryo UI" panose="020B0604030504040204" pitchFamily="50" charset="-128"/>
                <a:ea typeface="Meiryo UI" panose="020B0604030504040204" pitchFamily="50" charset="-128"/>
              </a:rPr>
              <a:t>、</a:t>
            </a:r>
            <a:r>
              <a:rPr lang="en-US" altLang="ja-JP" sz="700" dirty="0" smtClean="0">
                <a:latin typeface="Meiryo UI" panose="020B0604030504040204" pitchFamily="50" charset="-128"/>
                <a:ea typeface="Meiryo UI" panose="020B0604030504040204" pitchFamily="50" charset="-128"/>
              </a:rPr>
              <a:t>60</a:t>
            </a:r>
            <a:r>
              <a:rPr lang="ja-JP" altLang="en-US" sz="700" dirty="0" smtClean="0">
                <a:latin typeface="Meiryo UI" panose="020B0604030504040204" pitchFamily="50" charset="-128"/>
                <a:ea typeface="Meiryo UI" panose="020B0604030504040204" pitchFamily="50" charset="-128"/>
              </a:rPr>
              <a:t>代</a:t>
            </a:r>
            <a:r>
              <a:rPr lang="ja-JP" altLang="en-US" sz="700" dirty="0">
                <a:latin typeface="Meiryo UI" panose="020B0604030504040204" pitchFamily="50" charset="-128"/>
                <a:ea typeface="Meiryo UI" panose="020B0604030504040204" pitchFamily="50" charset="-128"/>
              </a:rPr>
              <a:t>以上</a:t>
            </a:r>
            <a:r>
              <a:rPr lang="ja-JP" altLang="en-US" sz="700" dirty="0" smtClean="0">
                <a:latin typeface="Meiryo UI" panose="020B0604030504040204" pitchFamily="50" charset="-128"/>
                <a:ea typeface="Meiryo UI" panose="020B0604030504040204" pitchFamily="50" charset="-128"/>
              </a:rPr>
              <a:t>の割合：</a:t>
            </a:r>
            <a:r>
              <a:rPr lang="en-US" altLang="ja-JP" sz="700" dirty="0" smtClean="0">
                <a:latin typeface="Meiryo UI" panose="020B0604030504040204" pitchFamily="50" charset="-128"/>
                <a:ea typeface="Meiryo UI" panose="020B0604030504040204" pitchFamily="50" charset="-128"/>
              </a:rPr>
              <a:t>65.9%</a:t>
            </a:r>
          </a:p>
        </p:txBody>
      </p:sp>
      <p:sp>
        <p:nvSpPr>
          <p:cNvPr id="33" name="正方形/長方形 32">
            <a:extLst>
              <a:ext uri="{FF2B5EF4-FFF2-40B4-BE49-F238E27FC236}">
                <a16:creationId xmlns:a16="http://schemas.microsoft.com/office/drawing/2014/main" id="{FC024533-669C-48B1-82E7-C27042384F7F}"/>
              </a:ext>
            </a:extLst>
          </p:cNvPr>
          <p:cNvSpPr/>
          <p:nvPr/>
        </p:nvSpPr>
        <p:spPr>
          <a:xfrm>
            <a:off x="0" y="486082"/>
            <a:ext cx="12192000" cy="423709"/>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　第三波と比べ、重症者数に占める</a:t>
            </a:r>
            <a:r>
              <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rPr>
              <a:t>50</a:t>
            </a:r>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代以下の割合が</a:t>
            </a:r>
            <a:r>
              <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rPr>
              <a:t>34.</a:t>
            </a:r>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１％（第三波　</a:t>
            </a:r>
            <a:r>
              <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rPr>
              <a:t>17.5</a:t>
            </a:r>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％）と大きい。</a:t>
            </a:r>
            <a:endPar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35" name="テキスト ボックス 34"/>
          <p:cNvSpPr txBox="1"/>
          <p:nvPr/>
        </p:nvSpPr>
        <p:spPr>
          <a:xfrm>
            <a:off x="6704753" y="3768754"/>
            <a:ext cx="3531736" cy="230832"/>
          </a:xfrm>
          <a:prstGeom prst="rect">
            <a:avLst/>
          </a:prstGeom>
          <a:noFill/>
        </p:spPr>
        <p:txBody>
          <a:bodyPr wrap="none" rtlCol="0">
            <a:spAutoFit/>
          </a:bodyPr>
          <a:lstStyle/>
          <a:p>
            <a:r>
              <a:rPr lang="en-US" altLang="ja-JP" sz="900" dirty="0" smtClean="0"/>
              <a:t>※</a:t>
            </a:r>
            <a:r>
              <a:rPr lang="ja-JP" altLang="en-US" sz="900" dirty="0"/>
              <a:t>軽症化後の情報把握のため報道提供していない事例</a:t>
            </a:r>
            <a:r>
              <a:rPr lang="ja-JP" altLang="en-US" sz="900" dirty="0" smtClean="0"/>
              <a:t>が</a:t>
            </a:r>
            <a:r>
              <a:rPr lang="en-US" altLang="ja-JP" sz="900" dirty="0" smtClean="0"/>
              <a:t>1</a:t>
            </a:r>
            <a:r>
              <a:rPr lang="ja-JP" altLang="en-US" sz="900" dirty="0" smtClean="0"/>
              <a:t>例</a:t>
            </a:r>
            <a:r>
              <a:rPr lang="ja-JP" altLang="en-US" sz="900" dirty="0"/>
              <a:t>あり</a:t>
            </a:r>
            <a:endParaRPr kumimoji="1" lang="ja-JP" altLang="en-US" sz="900" dirty="0"/>
          </a:p>
        </p:txBody>
      </p:sp>
      <p:grpSp>
        <p:nvGrpSpPr>
          <p:cNvPr id="3" name="グループ化 2"/>
          <p:cNvGrpSpPr/>
          <p:nvPr/>
        </p:nvGrpSpPr>
        <p:grpSpPr>
          <a:xfrm>
            <a:off x="1196282" y="1197232"/>
            <a:ext cx="4347911" cy="5387215"/>
            <a:chOff x="-269188" y="1267095"/>
            <a:chExt cx="4347911" cy="5387215"/>
          </a:xfrm>
        </p:grpSpPr>
        <p:sp>
          <p:nvSpPr>
            <p:cNvPr id="19" name="正方形/長方形 18"/>
            <p:cNvSpPr/>
            <p:nvPr/>
          </p:nvSpPr>
          <p:spPr>
            <a:xfrm>
              <a:off x="140716" y="1272724"/>
              <a:ext cx="3828194" cy="5381586"/>
            </a:xfrm>
            <a:prstGeom prst="rect">
              <a:avLst/>
            </a:prstGeom>
            <a:noFill/>
            <a:ln w="508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smtClean="0"/>
            </a:p>
          </p:txBody>
        </p:sp>
        <p:sp>
          <p:nvSpPr>
            <p:cNvPr id="22" name="正方形/長方形 21"/>
            <p:cNvSpPr/>
            <p:nvPr/>
          </p:nvSpPr>
          <p:spPr>
            <a:xfrm>
              <a:off x="646104" y="1267095"/>
              <a:ext cx="3182182" cy="369332"/>
            </a:xfrm>
            <a:prstGeom prst="rect">
              <a:avLst/>
            </a:prstGeom>
          </p:spPr>
          <p:txBody>
            <a:bodyPr wrap="square">
              <a:spAutoFit/>
            </a:bodyPr>
            <a:lstStyle/>
            <a:p>
              <a:r>
                <a:rPr lang="ja-JP" altLang="en-US" b="1" dirty="0" smtClean="0">
                  <a:latin typeface="Meiryo UI" panose="020B0604030504040204" pitchFamily="50" charset="-128"/>
                  <a:ea typeface="Meiryo UI" panose="020B0604030504040204" pitchFamily="50" charset="-128"/>
                </a:rPr>
                <a:t>第三波（</a:t>
              </a:r>
              <a:r>
                <a:rPr lang="en-US" altLang="ja-JP" b="1" dirty="0" smtClean="0">
                  <a:latin typeface="Meiryo UI" panose="020B0604030504040204" pitchFamily="50" charset="-128"/>
                  <a:ea typeface="Meiryo UI" panose="020B0604030504040204" pitchFamily="50" charset="-128"/>
                </a:rPr>
                <a:t>10/10</a:t>
              </a:r>
              <a:r>
                <a:rPr lang="ja-JP" altLang="en-US" b="1" dirty="0" smtClean="0">
                  <a:latin typeface="Meiryo UI" panose="020B0604030504040204" pitchFamily="50" charset="-128"/>
                  <a:ea typeface="Meiryo UI" panose="020B0604030504040204" pitchFamily="50" charset="-128"/>
                </a:rPr>
                <a:t>～</a:t>
              </a:r>
              <a:r>
                <a:rPr lang="en-US" altLang="ja-JP" b="1" dirty="0" smtClean="0">
                  <a:latin typeface="Meiryo UI" panose="020B0604030504040204" pitchFamily="50" charset="-128"/>
                  <a:ea typeface="Meiryo UI" panose="020B0604030504040204" pitchFamily="50" charset="-128"/>
                </a:rPr>
                <a:t>2/28</a:t>
              </a:r>
              <a:r>
                <a:rPr lang="ja-JP" altLang="en-US" b="1" dirty="0" smtClean="0">
                  <a:latin typeface="Meiryo UI" panose="020B0604030504040204" pitchFamily="50" charset="-128"/>
                  <a:ea typeface="Meiryo UI" panose="020B0604030504040204" pitchFamily="50" charset="-128"/>
                </a:rPr>
                <a:t>）</a:t>
              </a:r>
              <a:endParaRPr lang="ja-JP" altLang="en-US" b="1" dirty="0">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132111" y="4117753"/>
              <a:ext cx="3940502" cy="707886"/>
            </a:xfrm>
            <a:prstGeom prst="rect">
              <a:avLst/>
            </a:prstGeom>
            <a:noFill/>
          </p:spPr>
          <p:txBody>
            <a:bodyPr wrap="none" rtlCol="0">
              <a:spAutoFit/>
            </a:bodyPr>
            <a:lstStyle/>
            <a:p>
              <a:r>
                <a:rPr kumimoji="1" lang="ja-JP" altLang="en-US" sz="1000" b="1" dirty="0" smtClean="0"/>
                <a:t>■重症者の割合</a:t>
              </a:r>
              <a:endParaRPr kumimoji="1" lang="en-US" altLang="ja-JP" sz="1000" b="1" dirty="0" smtClean="0"/>
            </a:p>
            <a:p>
              <a:r>
                <a:rPr lang="ja-JP" altLang="en-US" sz="1000" dirty="0" smtClean="0"/>
                <a:t>➀</a:t>
              </a:r>
              <a:r>
                <a:rPr kumimoji="1" lang="en-US" altLang="ja-JP" sz="1000" dirty="0" smtClean="0"/>
                <a:t>40</a:t>
              </a:r>
              <a:r>
                <a:rPr kumimoji="1" lang="ja-JP" altLang="en-US" sz="1000" dirty="0" smtClean="0"/>
                <a:t>代以上の陽性者に占める重症者の割合：</a:t>
              </a:r>
              <a:r>
                <a:rPr lang="en-US" altLang="ja-JP" sz="1000" dirty="0" smtClean="0"/>
                <a:t>5.5</a:t>
              </a:r>
              <a:r>
                <a:rPr kumimoji="1" lang="en-US" altLang="ja-JP" sz="1000" dirty="0" smtClean="0"/>
                <a:t>% (</a:t>
              </a:r>
              <a:r>
                <a:rPr lang="en-US" altLang="ja-JP" sz="1000" dirty="0" smtClean="0"/>
                <a:t>1,131</a:t>
              </a:r>
              <a:r>
                <a:rPr kumimoji="1" lang="en-US" altLang="ja-JP" sz="1000" dirty="0" smtClean="0"/>
                <a:t>/20,628)</a:t>
              </a:r>
            </a:p>
            <a:p>
              <a:r>
                <a:rPr lang="ja-JP" altLang="en-US" sz="1000" dirty="0" smtClean="0"/>
                <a:t>➁</a:t>
              </a:r>
              <a:r>
                <a:rPr lang="en-US" altLang="ja-JP" sz="1000" dirty="0" smtClean="0"/>
                <a:t>60</a:t>
              </a:r>
              <a:r>
                <a:rPr lang="ja-JP" altLang="en-US" sz="1000" dirty="0" smtClean="0"/>
                <a:t>代</a:t>
              </a:r>
              <a:r>
                <a:rPr lang="ja-JP" altLang="en-US" sz="1000" dirty="0"/>
                <a:t>以上</a:t>
              </a:r>
              <a:r>
                <a:rPr lang="ja-JP" altLang="en-US" sz="1000" dirty="0" smtClean="0"/>
                <a:t>の陽性者に占める重症者の割合：</a:t>
              </a:r>
              <a:r>
                <a:rPr lang="en-US" altLang="ja-JP" sz="1000" dirty="0" smtClean="0"/>
                <a:t>8.8%(947/10,783)</a:t>
              </a:r>
              <a:endParaRPr kumimoji="1" lang="en-US" altLang="ja-JP" sz="1000" dirty="0" smtClean="0"/>
            </a:p>
            <a:p>
              <a:r>
                <a:rPr lang="ja-JP" altLang="en-US" sz="1000" dirty="0"/>
                <a:t>③</a:t>
              </a:r>
              <a:r>
                <a:rPr lang="ja-JP" altLang="en-US" sz="1000" dirty="0" smtClean="0"/>
                <a:t>全陽性者数に占める重症者の割合：</a:t>
              </a:r>
              <a:r>
                <a:rPr lang="en-US" altLang="ja-JP" sz="1000" dirty="0" smtClean="0"/>
                <a:t>3.2%(1,148/36,065)</a:t>
              </a:r>
            </a:p>
          </p:txBody>
        </p:sp>
        <p:sp>
          <p:nvSpPr>
            <p:cNvPr id="27" name="テキスト ボックス 26"/>
            <p:cNvSpPr txBox="1"/>
            <p:nvPr/>
          </p:nvSpPr>
          <p:spPr>
            <a:xfrm>
              <a:off x="101493" y="6453053"/>
              <a:ext cx="2000869" cy="200055"/>
            </a:xfrm>
            <a:prstGeom prst="rect">
              <a:avLst/>
            </a:prstGeom>
            <a:noFill/>
          </p:spPr>
          <p:txBody>
            <a:bodyPr wrap="none" rtlCol="0">
              <a:spAutoFit/>
            </a:bodyPr>
            <a:lstStyle/>
            <a:p>
              <a:r>
                <a:rPr kumimoji="1" lang="ja-JP" altLang="en-US" sz="700" dirty="0" smtClean="0">
                  <a:latin typeface="Meiryo UI" panose="020B0604030504040204" pitchFamily="50" charset="-128"/>
                  <a:ea typeface="Meiryo UI" panose="020B0604030504040204" pitchFamily="50" charset="-128"/>
                </a:rPr>
                <a:t>平均年齢：</a:t>
              </a:r>
              <a:r>
                <a:rPr lang="en-US" altLang="ja-JP" sz="700" dirty="0">
                  <a:latin typeface="Meiryo UI" panose="020B0604030504040204" pitchFamily="50" charset="-128"/>
                  <a:ea typeface="Meiryo UI" panose="020B0604030504040204" pitchFamily="50" charset="-128"/>
                </a:rPr>
                <a:t>66.1</a:t>
              </a:r>
              <a:r>
                <a:rPr kumimoji="1" lang="ja-JP" altLang="en-US" sz="700" dirty="0" smtClean="0">
                  <a:latin typeface="Meiryo UI" panose="020B0604030504040204" pitchFamily="50" charset="-128"/>
                  <a:ea typeface="Meiryo UI" panose="020B0604030504040204" pitchFamily="50" charset="-128"/>
                </a:rPr>
                <a:t>歳</a:t>
              </a:r>
              <a:r>
                <a:rPr lang="ja-JP" altLang="en-US" sz="700" dirty="0">
                  <a:latin typeface="Meiryo UI" panose="020B0604030504040204" pitchFamily="50" charset="-128"/>
                  <a:ea typeface="Meiryo UI" panose="020B0604030504040204" pitchFamily="50" charset="-128"/>
                </a:rPr>
                <a:t>、</a:t>
              </a:r>
              <a:r>
                <a:rPr lang="en-US" altLang="ja-JP" sz="700" dirty="0" smtClean="0">
                  <a:latin typeface="Meiryo UI" panose="020B0604030504040204" pitchFamily="50" charset="-128"/>
                  <a:ea typeface="Meiryo UI" panose="020B0604030504040204" pitchFamily="50" charset="-128"/>
                </a:rPr>
                <a:t>60</a:t>
              </a:r>
              <a:r>
                <a:rPr lang="ja-JP" altLang="en-US" sz="700" dirty="0" smtClean="0">
                  <a:latin typeface="Meiryo UI" panose="020B0604030504040204" pitchFamily="50" charset="-128"/>
                  <a:ea typeface="Meiryo UI" panose="020B0604030504040204" pitchFamily="50" charset="-128"/>
                </a:rPr>
                <a:t>代</a:t>
              </a:r>
              <a:r>
                <a:rPr lang="ja-JP" altLang="en-US" sz="700" dirty="0">
                  <a:latin typeface="Meiryo UI" panose="020B0604030504040204" pitchFamily="50" charset="-128"/>
                  <a:ea typeface="Meiryo UI" panose="020B0604030504040204" pitchFamily="50" charset="-128"/>
                </a:rPr>
                <a:t>以上</a:t>
              </a:r>
              <a:r>
                <a:rPr lang="ja-JP" altLang="en-US" sz="700" dirty="0" smtClean="0">
                  <a:latin typeface="Meiryo UI" panose="020B0604030504040204" pitchFamily="50" charset="-128"/>
                  <a:ea typeface="Meiryo UI" panose="020B0604030504040204" pitchFamily="50" charset="-128"/>
                </a:rPr>
                <a:t>の割合：</a:t>
              </a:r>
              <a:r>
                <a:rPr lang="en-US" altLang="ja-JP" sz="700" dirty="0" smtClean="0">
                  <a:latin typeface="Meiryo UI" panose="020B0604030504040204" pitchFamily="50" charset="-128"/>
                  <a:ea typeface="Meiryo UI" panose="020B0604030504040204" pitchFamily="50" charset="-128"/>
                </a:rPr>
                <a:t>82.5%</a:t>
              </a:r>
            </a:p>
          </p:txBody>
        </p:sp>
        <p:pic>
          <p:nvPicPr>
            <p:cNvPr id="29" name="図 28"/>
            <p:cNvPicPr>
              <a:picLocks noChangeAspect="1"/>
            </p:cNvPicPr>
            <p:nvPr/>
          </p:nvPicPr>
          <p:blipFill>
            <a:blip r:embed="rId3"/>
            <a:stretch>
              <a:fillRect/>
            </a:stretch>
          </p:blipFill>
          <p:spPr>
            <a:xfrm>
              <a:off x="1456623" y="5066503"/>
              <a:ext cx="1589455" cy="1391461"/>
            </a:xfrm>
            <a:prstGeom prst="rect">
              <a:avLst/>
            </a:prstGeom>
          </p:spPr>
        </p:pic>
        <p:pic>
          <p:nvPicPr>
            <p:cNvPr id="30" name="図 29"/>
            <p:cNvPicPr>
              <a:picLocks noChangeAspect="1"/>
            </p:cNvPicPr>
            <p:nvPr/>
          </p:nvPicPr>
          <p:blipFill>
            <a:blip r:embed="rId4"/>
            <a:stretch>
              <a:fillRect/>
            </a:stretch>
          </p:blipFill>
          <p:spPr>
            <a:xfrm>
              <a:off x="-269188" y="4831268"/>
              <a:ext cx="2371550" cy="1585097"/>
            </a:xfrm>
            <a:prstGeom prst="rect">
              <a:avLst/>
            </a:prstGeom>
          </p:spPr>
        </p:pic>
        <p:pic>
          <p:nvPicPr>
            <p:cNvPr id="2" name="図 1"/>
            <p:cNvPicPr>
              <a:picLocks noChangeAspect="1"/>
            </p:cNvPicPr>
            <p:nvPr/>
          </p:nvPicPr>
          <p:blipFill>
            <a:blip r:embed="rId5"/>
            <a:stretch>
              <a:fillRect/>
            </a:stretch>
          </p:blipFill>
          <p:spPr>
            <a:xfrm>
              <a:off x="2651841" y="5026498"/>
              <a:ext cx="1426882" cy="1471472"/>
            </a:xfrm>
            <a:prstGeom prst="rect">
              <a:avLst/>
            </a:prstGeom>
          </p:spPr>
        </p:pic>
        <p:sp>
          <p:nvSpPr>
            <p:cNvPr id="5" name="テキスト ボックス 4"/>
            <p:cNvSpPr txBox="1"/>
            <p:nvPr/>
          </p:nvSpPr>
          <p:spPr>
            <a:xfrm>
              <a:off x="308353" y="3860491"/>
              <a:ext cx="3480440" cy="230832"/>
            </a:xfrm>
            <a:prstGeom prst="rect">
              <a:avLst/>
            </a:prstGeom>
            <a:noFill/>
          </p:spPr>
          <p:txBody>
            <a:bodyPr wrap="none" rtlCol="0">
              <a:spAutoFit/>
            </a:bodyPr>
            <a:lstStyle/>
            <a:p>
              <a:r>
                <a:rPr lang="en-US" altLang="ja-JP" sz="900" dirty="0" smtClean="0"/>
                <a:t>※</a:t>
              </a:r>
              <a:r>
                <a:rPr lang="ja-JP" altLang="en-US" sz="900" dirty="0"/>
                <a:t>軽症化後の情報把握のため報道提供していない事例が</a:t>
              </a:r>
              <a:r>
                <a:rPr lang="en-US" altLang="ja-JP" sz="900" dirty="0"/>
                <a:t>4</a:t>
              </a:r>
              <a:r>
                <a:rPr lang="ja-JP" altLang="en-US" sz="900" dirty="0"/>
                <a:t>例あり</a:t>
              </a:r>
              <a:endParaRPr kumimoji="1" lang="ja-JP" altLang="en-US" sz="900" dirty="0"/>
            </a:p>
          </p:txBody>
        </p:sp>
        <p:pic>
          <p:nvPicPr>
            <p:cNvPr id="45" name="図 44"/>
            <p:cNvPicPr>
              <a:picLocks noChangeAspect="1"/>
            </p:cNvPicPr>
            <p:nvPr/>
          </p:nvPicPr>
          <p:blipFill>
            <a:blip r:embed="rId6"/>
            <a:stretch>
              <a:fillRect/>
            </a:stretch>
          </p:blipFill>
          <p:spPr>
            <a:xfrm>
              <a:off x="674064" y="1627205"/>
              <a:ext cx="2680623" cy="2205778"/>
            </a:xfrm>
            <a:prstGeom prst="rect">
              <a:avLst/>
            </a:prstGeom>
          </p:spPr>
        </p:pic>
      </p:grpSp>
      <p:pic>
        <p:nvPicPr>
          <p:cNvPr id="8" name="図 7"/>
          <p:cNvPicPr>
            <a:picLocks noChangeAspect="1"/>
          </p:cNvPicPr>
          <p:nvPr/>
        </p:nvPicPr>
        <p:blipFill>
          <a:blip r:embed="rId7"/>
          <a:stretch>
            <a:fillRect/>
          </a:stretch>
        </p:blipFill>
        <p:spPr>
          <a:xfrm>
            <a:off x="7100609" y="1559887"/>
            <a:ext cx="2656305" cy="2200688"/>
          </a:xfrm>
          <a:prstGeom prst="rect">
            <a:avLst/>
          </a:prstGeom>
        </p:spPr>
      </p:pic>
      <p:pic>
        <p:nvPicPr>
          <p:cNvPr id="14" name="図 13"/>
          <p:cNvPicPr>
            <a:picLocks noChangeAspect="1"/>
          </p:cNvPicPr>
          <p:nvPr/>
        </p:nvPicPr>
        <p:blipFill>
          <a:blip r:embed="rId8"/>
          <a:stretch>
            <a:fillRect/>
          </a:stretch>
        </p:blipFill>
        <p:spPr>
          <a:xfrm>
            <a:off x="6069024" y="4452832"/>
            <a:ext cx="2840982" cy="1975275"/>
          </a:xfrm>
          <a:prstGeom prst="rect">
            <a:avLst/>
          </a:prstGeom>
        </p:spPr>
      </p:pic>
      <p:pic>
        <p:nvPicPr>
          <p:cNvPr id="15" name="図 14"/>
          <p:cNvPicPr>
            <a:picLocks noChangeAspect="1"/>
          </p:cNvPicPr>
          <p:nvPr/>
        </p:nvPicPr>
        <p:blipFill>
          <a:blip r:embed="rId9"/>
          <a:stretch>
            <a:fillRect/>
          </a:stretch>
        </p:blipFill>
        <p:spPr>
          <a:xfrm>
            <a:off x="7762979" y="4743118"/>
            <a:ext cx="1737511" cy="1652159"/>
          </a:xfrm>
          <a:prstGeom prst="rect">
            <a:avLst/>
          </a:prstGeom>
        </p:spPr>
      </p:pic>
      <p:pic>
        <p:nvPicPr>
          <p:cNvPr id="16" name="図 15"/>
          <p:cNvPicPr>
            <a:picLocks noChangeAspect="1"/>
          </p:cNvPicPr>
          <p:nvPr/>
        </p:nvPicPr>
        <p:blipFill>
          <a:blip r:embed="rId10"/>
          <a:stretch>
            <a:fillRect/>
          </a:stretch>
        </p:blipFill>
        <p:spPr>
          <a:xfrm>
            <a:off x="8821912" y="4795871"/>
            <a:ext cx="1755800" cy="1542422"/>
          </a:xfrm>
          <a:prstGeom prst="rect">
            <a:avLst/>
          </a:prstGeom>
        </p:spPr>
      </p:pic>
      <p:sp>
        <p:nvSpPr>
          <p:cNvPr id="25" name="テキスト ボックス 24"/>
          <p:cNvSpPr txBox="1"/>
          <p:nvPr/>
        </p:nvSpPr>
        <p:spPr>
          <a:xfrm>
            <a:off x="9051066" y="10618"/>
            <a:ext cx="3053292" cy="553998"/>
          </a:xfrm>
          <a:prstGeom prst="rect">
            <a:avLst/>
          </a:prstGeom>
          <a:noFill/>
        </p:spPr>
        <p:txBody>
          <a:bodyPr wrap="square" rtlCol="0">
            <a:spAutoFit/>
          </a:bodyPr>
          <a:lstStyle/>
          <a:p>
            <a:r>
              <a:rPr lang="en-US" altLang="ja-JP" sz="1000" dirty="0" smtClean="0">
                <a:solidFill>
                  <a:schemeClr val="bg1"/>
                </a:solidFill>
                <a:latin typeface="Meiryo UI" panose="020B0604030504040204" pitchFamily="50" charset="-128"/>
                <a:ea typeface="Meiryo UI" panose="020B0604030504040204" pitchFamily="50" charset="-128"/>
              </a:rPr>
              <a:t>※</a:t>
            </a:r>
            <a:r>
              <a:rPr lang="ja-JP" altLang="en-US" sz="1000" dirty="0" smtClean="0">
                <a:solidFill>
                  <a:schemeClr val="bg1"/>
                </a:solidFill>
                <a:latin typeface="Meiryo UI" panose="020B0604030504040204" pitchFamily="50" charset="-128"/>
                <a:ea typeface="Meiryo UI" panose="020B0604030504040204" pitchFamily="50" charset="-128"/>
              </a:rPr>
              <a:t>重症者数は、対応可能な軽症中等症</a:t>
            </a:r>
            <a:r>
              <a:rPr lang="ja-JP" altLang="en-US" sz="1000" dirty="0">
                <a:solidFill>
                  <a:schemeClr val="bg1"/>
                </a:solidFill>
                <a:latin typeface="Meiryo UI" panose="020B0604030504040204" pitchFamily="50" charset="-128"/>
                <a:ea typeface="Meiryo UI" panose="020B0604030504040204" pitchFamily="50" charset="-128"/>
              </a:rPr>
              <a:t>患者受入</a:t>
            </a:r>
            <a:r>
              <a:rPr lang="ja-JP" altLang="en-US" sz="1000" dirty="0" smtClean="0">
                <a:solidFill>
                  <a:schemeClr val="bg1"/>
                </a:solidFill>
                <a:latin typeface="Meiryo UI" panose="020B0604030504040204" pitchFamily="50" charset="-128"/>
                <a:ea typeface="Meiryo UI" panose="020B0604030504040204" pitchFamily="50" charset="-128"/>
              </a:rPr>
              <a:t>医療</a:t>
            </a:r>
            <a:endParaRPr lang="en-US" altLang="ja-JP" sz="1000" dirty="0" smtClean="0">
              <a:solidFill>
                <a:schemeClr val="bg1"/>
              </a:solidFill>
              <a:latin typeface="Meiryo UI" panose="020B0604030504040204" pitchFamily="50" charset="-128"/>
              <a:ea typeface="Meiryo UI" panose="020B0604030504040204" pitchFamily="50" charset="-128"/>
            </a:endParaRPr>
          </a:p>
          <a:p>
            <a:r>
              <a:rPr lang="ja-JP" altLang="en-US" sz="1000" dirty="0">
                <a:solidFill>
                  <a:schemeClr val="bg1"/>
                </a:solidFill>
                <a:latin typeface="Meiryo UI" panose="020B0604030504040204" pitchFamily="50" charset="-128"/>
                <a:ea typeface="Meiryo UI" panose="020B0604030504040204" pitchFamily="50" charset="-128"/>
              </a:rPr>
              <a:t>　</a:t>
            </a:r>
            <a:r>
              <a:rPr lang="ja-JP" altLang="en-US" sz="1000" dirty="0" smtClean="0">
                <a:solidFill>
                  <a:schemeClr val="bg1"/>
                </a:solidFill>
                <a:latin typeface="Meiryo UI" panose="020B0604030504040204" pitchFamily="50" charset="-128"/>
                <a:ea typeface="Meiryo UI" panose="020B0604030504040204" pitchFamily="50" charset="-128"/>
              </a:rPr>
              <a:t> 機関</a:t>
            </a:r>
            <a:r>
              <a:rPr lang="ja-JP" altLang="en-US" sz="1000" dirty="0">
                <a:solidFill>
                  <a:schemeClr val="bg1"/>
                </a:solidFill>
                <a:latin typeface="Meiryo UI" panose="020B0604030504040204" pitchFamily="50" charset="-128"/>
                <a:ea typeface="Meiryo UI" panose="020B0604030504040204" pitchFamily="50" charset="-128"/>
              </a:rPr>
              <a:t>等に</a:t>
            </a:r>
            <a:r>
              <a:rPr lang="ja-JP" altLang="en-US" sz="1000" dirty="0" smtClean="0">
                <a:solidFill>
                  <a:schemeClr val="bg1"/>
                </a:solidFill>
                <a:latin typeface="Meiryo UI" panose="020B0604030504040204" pitchFamily="50" charset="-128"/>
                <a:ea typeface="Meiryo UI" panose="020B0604030504040204" pitchFamily="50" charset="-128"/>
              </a:rPr>
              <a:t>おいて治療継続</a:t>
            </a:r>
            <a:r>
              <a:rPr lang="ja-JP" altLang="en-US" sz="1000" dirty="0">
                <a:solidFill>
                  <a:schemeClr val="bg1"/>
                </a:solidFill>
                <a:latin typeface="Meiryo UI" panose="020B0604030504040204" pitchFamily="50" charset="-128"/>
                <a:ea typeface="Meiryo UI" panose="020B0604030504040204" pitchFamily="50" charset="-128"/>
              </a:rPr>
              <a:t>を</a:t>
            </a:r>
            <a:r>
              <a:rPr lang="ja-JP" altLang="en-US" sz="1000" dirty="0" smtClean="0">
                <a:solidFill>
                  <a:schemeClr val="bg1"/>
                </a:solidFill>
                <a:latin typeface="Meiryo UI" panose="020B0604030504040204" pitchFamily="50" charset="-128"/>
                <a:ea typeface="Meiryo UI" panose="020B0604030504040204" pitchFamily="50" charset="-128"/>
              </a:rPr>
              <a:t>している重症</a:t>
            </a:r>
            <a:r>
              <a:rPr lang="ja-JP" altLang="en-US" sz="1000" dirty="0">
                <a:solidFill>
                  <a:schemeClr val="bg1"/>
                </a:solidFill>
                <a:latin typeface="Meiryo UI" panose="020B0604030504040204" pitchFamily="50" charset="-128"/>
                <a:ea typeface="Meiryo UI" panose="020B0604030504040204" pitchFamily="50" charset="-128"/>
              </a:rPr>
              <a:t>者</a:t>
            </a:r>
            <a:r>
              <a:rPr lang="ja-JP" altLang="en-US" sz="1000" dirty="0" smtClean="0">
                <a:solidFill>
                  <a:schemeClr val="bg1"/>
                </a:solidFill>
                <a:latin typeface="Meiryo UI" panose="020B0604030504040204" pitchFamily="50" charset="-128"/>
                <a:ea typeface="Meiryo UI" panose="020B0604030504040204" pitchFamily="50" charset="-128"/>
              </a:rPr>
              <a:t>や他府県</a:t>
            </a:r>
            <a:endParaRPr lang="en-US" altLang="ja-JP" sz="1000" dirty="0" smtClean="0">
              <a:solidFill>
                <a:schemeClr val="bg1"/>
              </a:solidFill>
              <a:latin typeface="Meiryo UI" panose="020B0604030504040204" pitchFamily="50" charset="-128"/>
              <a:ea typeface="Meiryo UI" panose="020B0604030504040204" pitchFamily="50" charset="-128"/>
            </a:endParaRPr>
          </a:p>
          <a:p>
            <a:r>
              <a:rPr lang="ja-JP" altLang="en-US" sz="1000" dirty="0">
                <a:solidFill>
                  <a:schemeClr val="bg1"/>
                </a:solidFill>
                <a:latin typeface="Meiryo UI" panose="020B0604030504040204" pitchFamily="50" charset="-128"/>
                <a:ea typeface="Meiryo UI" panose="020B0604030504040204" pitchFamily="50" charset="-128"/>
              </a:rPr>
              <a:t>　 </a:t>
            </a:r>
            <a:r>
              <a:rPr lang="ja-JP" altLang="en-US" sz="1000" dirty="0" smtClean="0">
                <a:solidFill>
                  <a:schemeClr val="bg1"/>
                </a:solidFill>
                <a:latin typeface="Meiryo UI" panose="020B0604030504040204" pitchFamily="50" charset="-128"/>
                <a:ea typeface="Meiryo UI" panose="020B0604030504040204" pitchFamily="50" charset="-128"/>
              </a:rPr>
              <a:t>で受け入れている重症者を含む</a:t>
            </a:r>
            <a:r>
              <a:rPr lang="ja-JP" altLang="en-US" sz="1000" dirty="0">
                <a:solidFill>
                  <a:schemeClr val="bg1"/>
                </a:solidFill>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31658987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9500490" y="6312915"/>
            <a:ext cx="2671509" cy="396671"/>
          </a:xfrm>
        </p:spPr>
        <p:txBody>
          <a:bodyPr/>
          <a:lstStyle/>
          <a:p>
            <a:fld id="{F216AE56-EAD3-4706-B860-3EC2C2952B40}" type="slidenum">
              <a:rPr kumimoji="1" lang="ja-JP" altLang="en-US" smtClean="0"/>
              <a:t>9</a:t>
            </a:fld>
            <a:endParaRPr kumimoji="1" lang="ja-JP" altLang="en-US" dirty="0"/>
          </a:p>
        </p:txBody>
      </p:sp>
      <p:sp>
        <p:nvSpPr>
          <p:cNvPr id="7" name="正方形/長方形 6"/>
          <p:cNvSpPr/>
          <p:nvPr/>
        </p:nvSpPr>
        <p:spPr>
          <a:xfrm>
            <a:off x="26146" y="-1"/>
            <a:ext cx="12192000" cy="49038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latin typeface="UD デジタル 教科書体 NP-B" panose="02020700000000000000" pitchFamily="18" charset="-128"/>
                <a:ea typeface="UD デジタル 教科書体 NP-B" panose="02020700000000000000" pitchFamily="18" charset="-128"/>
              </a:rPr>
              <a:t>　　　　　　　　　　　　　　年代別重症率の推移（令和</a:t>
            </a:r>
            <a:r>
              <a:rPr lang="en-US" altLang="ja-JP" sz="2000" b="1" dirty="0" smtClean="0">
                <a:latin typeface="UD デジタル 教科書体 NP-B" panose="02020700000000000000" pitchFamily="18" charset="-128"/>
                <a:ea typeface="UD デジタル 教科書体 NP-B" panose="02020700000000000000" pitchFamily="18" charset="-128"/>
              </a:rPr>
              <a:t>3</a:t>
            </a:r>
            <a:r>
              <a:rPr lang="ja-JP" altLang="en-US" sz="2000" b="1" dirty="0" smtClean="0">
                <a:latin typeface="UD デジタル 教科書体 NP-B" panose="02020700000000000000" pitchFamily="18" charset="-128"/>
                <a:ea typeface="UD デジタル 教科書体 NP-B" panose="02020700000000000000" pitchFamily="18" charset="-128"/>
              </a:rPr>
              <a:t>年</a:t>
            </a:r>
            <a:r>
              <a:rPr lang="en-US" altLang="ja-JP" sz="2000" b="1" dirty="0" smtClean="0">
                <a:latin typeface="UD デジタル 教科書体 NP-B" panose="02020700000000000000" pitchFamily="18" charset="-128"/>
                <a:ea typeface="UD デジタル 教科書体 NP-B" panose="02020700000000000000" pitchFamily="18" charset="-128"/>
              </a:rPr>
              <a:t>5</a:t>
            </a:r>
            <a:r>
              <a:rPr lang="ja-JP" altLang="en-US" sz="2000" b="1" dirty="0" smtClean="0">
                <a:latin typeface="UD デジタル 教科書体 NP-B" panose="02020700000000000000" pitchFamily="18" charset="-128"/>
                <a:ea typeface="UD デジタル 教科書体 NP-B" panose="02020700000000000000" pitchFamily="18" charset="-128"/>
              </a:rPr>
              <a:t>月</a:t>
            </a:r>
            <a:r>
              <a:rPr lang="en-US" altLang="ja-JP" sz="2000" b="1" dirty="0" smtClean="0">
                <a:latin typeface="UD デジタル 教科書体 NP-B" panose="02020700000000000000" pitchFamily="18" charset="-128"/>
                <a:ea typeface="UD デジタル 教科書体 NP-B" panose="02020700000000000000" pitchFamily="18" charset="-128"/>
              </a:rPr>
              <a:t>2</a:t>
            </a:r>
            <a:r>
              <a:rPr lang="ja-JP" altLang="en-US" sz="2000" b="1" dirty="0" smtClean="0">
                <a:latin typeface="UD デジタル 教科書体 NP-B" panose="02020700000000000000" pitchFamily="18" charset="-128"/>
                <a:ea typeface="UD デジタル 教科書体 NP-B" panose="02020700000000000000" pitchFamily="18" charset="-128"/>
              </a:rPr>
              <a:t>日時点）</a:t>
            </a:r>
            <a:endParaRPr lang="ja-JP" altLang="en-US" sz="1200" b="1" dirty="0">
              <a:latin typeface="UD デジタル 教科書体 NP-B" panose="02020700000000000000" pitchFamily="18" charset="-128"/>
              <a:ea typeface="UD デジタル 教科書体 NP-B" panose="02020700000000000000" pitchFamily="18" charset="-128"/>
            </a:endParaRPr>
          </a:p>
        </p:txBody>
      </p:sp>
      <p:sp>
        <p:nvSpPr>
          <p:cNvPr id="2" name="テキスト ボックス 1"/>
          <p:cNvSpPr txBox="1"/>
          <p:nvPr/>
        </p:nvSpPr>
        <p:spPr>
          <a:xfrm>
            <a:off x="7689262" y="2389015"/>
            <a:ext cx="4309653" cy="584775"/>
          </a:xfrm>
          <a:prstGeom prst="rect">
            <a:avLst/>
          </a:prstGeom>
          <a:noFill/>
        </p:spPr>
        <p:txBody>
          <a:bodyPr wrap="square" rtlCol="0">
            <a:spAutoFit/>
          </a:bodyPr>
          <a:lstStyle/>
          <a:p>
            <a:r>
              <a:rPr kumimoji="1" lang="en-US" altLang="ja-JP" sz="16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陽性判明から重症化まで約１週間程度要する</a:t>
            </a:r>
            <a:endParaRPr lang="en-US" altLang="ja-JP" sz="1600" dirty="0" smtClean="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lang="ja-JP" altLang="en-US" sz="1600" dirty="0" smtClean="0">
                <a:latin typeface="Meiryo UI" panose="020B0604030504040204" pitchFamily="50" charset="-128"/>
                <a:ea typeface="Meiryo UI" panose="020B0604030504040204" pitchFamily="50" charset="-128"/>
              </a:rPr>
              <a:t>ことから、今後、重症者数が増加する期間</a:t>
            </a:r>
            <a:endParaRPr kumimoji="1" lang="ja-JP" altLang="en-US" sz="1600" dirty="0">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9395570" y="6149289"/>
            <a:ext cx="521297" cy="307777"/>
          </a:xfrm>
          <a:prstGeom prst="rect">
            <a:avLst/>
          </a:prstGeom>
          <a:noFill/>
        </p:spPr>
        <p:txBody>
          <a:bodyPr wrap="none" rtlCol="0">
            <a:spAutoFit/>
          </a:bodyPr>
          <a:lstStyle/>
          <a:p>
            <a:r>
              <a:rPr kumimoji="1" lang="en-US" altLang="ja-JP" sz="1400" dirty="0" smtClean="0">
                <a:latin typeface="Meiryo UI" panose="020B0604030504040204" pitchFamily="50" charset="-128"/>
                <a:ea typeface="Meiryo UI" panose="020B0604030504040204" pitchFamily="50" charset="-128"/>
              </a:rPr>
              <a:t>(※)</a:t>
            </a:r>
            <a:endParaRPr kumimoji="1" lang="ja-JP" altLang="en-US" sz="1400" dirty="0">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FC024533-669C-48B1-82E7-C27042384F7F}"/>
              </a:ext>
            </a:extLst>
          </p:cNvPr>
          <p:cNvSpPr/>
          <p:nvPr/>
        </p:nvSpPr>
        <p:spPr>
          <a:xfrm>
            <a:off x="0" y="486082"/>
            <a:ext cx="12192000" cy="423709"/>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　第三波と比べ、４月１日から１４日までの</a:t>
            </a:r>
            <a:r>
              <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rPr>
              <a:t>40</a:t>
            </a:r>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代・</a:t>
            </a:r>
            <a:r>
              <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rPr>
              <a:t>50</a:t>
            </a:r>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代の重症率は、</a:t>
            </a:r>
            <a:r>
              <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rPr>
              <a:t>3.7</a:t>
            </a:r>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％（第三波　</a:t>
            </a:r>
            <a:r>
              <a:rPr lang="en-US" altLang="ja-JP" sz="1600" b="1" dirty="0">
                <a:solidFill>
                  <a:schemeClr val="tx1"/>
                </a:solidFill>
                <a:latin typeface="UD デジタル 教科書体 NK-B" panose="02020700000000000000" pitchFamily="18" charset="-128"/>
                <a:ea typeface="UD デジタル 教科書体 NK-B" panose="02020700000000000000" pitchFamily="18" charset="-128"/>
              </a:rPr>
              <a:t>1.9</a:t>
            </a:r>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％）と約</a:t>
            </a:r>
            <a:r>
              <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rPr>
              <a:t>2</a:t>
            </a:r>
            <a:r>
              <a:rPr lang="ja-JP" altLang="en-US" sz="1600" b="1" dirty="0" smtClean="0">
                <a:solidFill>
                  <a:schemeClr val="tx1"/>
                </a:solidFill>
                <a:latin typeface="UD デジタル 教科書体 NK-B" panose="02020700000000000000" pitchFamily="18" charset="-128"/>
                <a:ea typeface="UD デジタル 教科書体 NK-B" panose="02020700000000000000" pitchFamily="18" charset="-128"/>
              </a:rPr>
              <a:t>倍高い。</a:t>
            </a:r>
            <a:endParaRPr lang="en-US" altLang="ja-JP" sz="1600" b="1" dirty="0" smtClean="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11" name="テキスト ボックス 10"/>
          <p:cNvSpPr txBox="1"/>
          <p:nvPr/>
        </p:nvSpPr>
        <p:spPr>
          <a:xfrm>
            <a:off x="9118707" y="-33958"/>
            <a:ext cx="3053292" cy="553998"/>
          </a:xfrm>
          <a:prstGeom prst="rect">
            <a:avLst/>
          </a:prstGeom>
          <a:noFill/>
        </p:spPr>
        <p:txBody>
          <a:bodyPr wrap="square" rtlCol="0">
            <a:spAutoFit/>
          </a:bodyPr>
          <a:lstStyle/>
          <a:p>
            <a:r>
              <a:rPr lang="en-US" altLang="ja-JP" sz="1000" dirty="0" smtClean="0">
                <a:solidFill>
                  <a:schemeClr val="bg1"/>
                </a:solidFill>
                <a:latin typeface="Meiryo UI" panose="020B0604030504040204" pitchFamily="50" charset="-128"/>
                <a:ea typeface="Meiryo UI" panose="020B0604030504040204" pitchFamily="50" charset="-128"/>
              </a:rPr>
              <a:t>※</a:t>
            </a:r>
            <a:r>
              <a:rPr lang="ja-JP" altLang="en-US" sz="1000" dirty="0" smtClean="0">
                <a:solidFill>
                  <a:schemeClr val="bg1"/>
                </a:solidFill>
                <a:latin typeface="Meiryo UI" panose="020B0604030504040204" pitchFamily="50" charset="-128"/>
                <a:ea typeface="Meiryo UI" panose="020B0604030504040204" pitchFamily="50" charset="-128"/>
              </a:rPr>
              <a:t>重症者数は、対応可能な軽症中等症</a:t>
            </a:r>
            <a:r>
              <a:rPr lang="ja-JP" altLang="en-US" sz="1000" dirty="0">
                <a:solidFill>
                  <a:schemeClr val="bg1"/>
                </a:solidFill>
                <a:latin typeface="Meiryo UI" panose="020B0604030504040204" pitchFamily="50" charset="-128"/>
                <a:ea typeface="Meiryo UI" panose="020B0604030504040204" pitchFamily="50" charset="-128"/>
              </a:rPr>
              <a:t>患者受入</a:t>
            </a:r>
            <a:r>
              <a:rPr lang="ja-JP" altLang="en-US" sz="1000" dirty="0" smtClean="0">
                <a:solidFill>
                  <a:schemeClr val="bg1"/>
                </a:solidFill>
                <a:latin typeface="Meiryo UI" panose="020B0604030504040204" pitchFamily="50" charset="-128"/>
                <a:ea typeface="Meiryo UI" panose="020B0604030504040204" pitchFamily="50" charset="-128"/>
              </a:rPr>
              <a:t>医療</a:t>
            </a:r>
            <a:endParaRPr lang="en-US" altLang="ja-JP" sz="1000" dirty="0" smtClean="0">
              <a:solidFill>
                <a:schemeClr val="bg1"/>
              </a:solidFill>
              <a:latin typeface="Meiryo UI" panose="020B0604030504040204" pitchFamily="50" charset="-128"/>
              <a:ea typeface="Meiryo UI" panose="020B0604030504040204" pitchFamily="50" charset="-128"/>
            </a:endParaRPr>
          </a:p>
          <a:p>
            <a:r>
              <a:rPr lang="ja-JP" altLang="en-US" sz="1000" dirty="0">
                <a:solidFill>
                  <a:schemeClr val="bg1"/>
                </a:solidFill>
                <a:latin typeface="Meiryo UI" panose="020B0604030504040204" pitchFamily="50" charset="-128"/>
                <a:ea typeface="Meiryo UI" panose="020B0604030504040204" pitchFamily="50" charset="-128"/>
              </a:rPr>
              <a:t>　</a:t>
            </a:r>
            <a:r>
              <a:rPr lang="ja-JP" altLang="en-US" sz="1000" dirty="0" smtClean="0">
                <a:solidFill>
                  <a:schemeClr val="bg1"/>
                </a:solidFill>
                <a:latin typeface="Meiryo UI" panose="020B0604030504040204" pitchFamily="50" charset="-128"/>
                <a:ea typeface="Meiryo UI" panose="020B0604030504040204" pitchFamily="50" charset="-128"/>
              </a:rPr>
              <a:t> 機関</a:t>
            </a:r>
            <a:r>
              <a:rPr lang="ja-JP" altLang="en-US" sz="1000" dirty="0">
                <a:solidFill>
                  <a:schemeClr val="bg1"/>
                </a:solidFill>
                <a:latin typeface="Meiryo UI" panose="020B0604030504040204" pitchFamily="50" charset="-128"/>
                <a:ea typeface="Meiryo UI" panose="020B0604030504040204" pitchFamily="50" charset="-128"/>
              </a:rPr>
              <a:t>等に</a:t>
            </a:r>
            <a:r>
              <a:rPr lang="ja-JP" altLang="en-US" sz="1000" dirty="0" smtClean="0">
                <a:solidFill>
                  <a:schemeClr val="bg1"/>
                </a:solidFill>
                <a:latin typeface="Meiryo UI" panose="020B0604030504040204" pitchFamily="50" charset="-128"/>
                <a:ea typeface="Meiryo UI" panose="020B0604030504040204" pitchFamily="50" charset="-128"/>
              </a:rPr>
              <a:t>おいて治療継続</a:t>
            </a:r>
            <a:r>
              <a:rPr lang="ja-JP" altLang="en-US" sz="1000" dirty="0">
                <a:solidFill>
                  <a:schemeClr val="bg1"/>
                </a:solidFill>
                <a:latin typeface="Meiryo UI" panose="020B0604030504040204" pitchFamily="50" charset="-128"/>
                <a:ea typeface="Meiryo UI" panose="020B0604030504040204" pitchFamily="50" charset="-128"/>
              </a:rPr>
              <a:t>を</a:t>
            </a:r>
            <a:r>
              <a:rPr lang="ja-JP" altLang="en-US" sz="1000" dirty="0" smtClean="0">
                <a:solidFill>
                  <a:schemeClr val="bg1"/>
                </a:solidFill>
                <a:latin typeface="Meiryo UI" panose="020B0604030504040204" pitchFamily="50" charset="-128"/>
                <a:ea typeface="Meiryo UI" panose="020B0604030504040204" pitchFamily="50" charset="-128"/>
              </a:rPr>
              <a:t>している重症</a:t>
            </a:r>
            <a:r>
              <a:rPr lang="ja-JP" altLang="en-US" sz="1000" dirty="0">
                <a:solidFill>
                  <a:schemeClr val="bg1"/>
                </a:solidFill>
                <a:latin typeface="Meiryo UI" panose="020B0604030504040204" pitchFamily="50" charset="-128"/>
                <a:ea typeface="Meiryo UI" panose="020B0604030504040204" pitchFamily="50" charset="-128"/>
              </a:rPr>
              <a:t>者</a:t>
            </a:r>
            <a:r>
              <a:rPr lang="ja-JP" altLang="en-US" sz="1000" dirty="0" smtClean="0">
                <a:solidFill>
                  <a:schemeClr val="bg1"/>
                </a:solidFill>
                <a:latin typeface="Meiryo UI" panose="020B0604030504040204" pitchFamily="50" charset="-128"/>
                <a:ea typeface="Meiryo UI" panose="020B0604030504040204" pitchFamily="50" charset="-128"/>
              </a:rPr>
              <a:t>や他府県</a:t>
            </a:r>
            <a:endParaRPr lang="en-US" altLang="ja-JP" sz="1000" dirty="0" smtClean="0">
              <a:solidFill>
                <a:schemeClr val="bg1"/>
              </a:solidFill>
              <a:latin typeface="Meiryo UI" panose="020B0604030504040204" pitchFamily="50" charset="-128"/>
              <a:ea typeface="Meiryo UI" panose="020B0604030504040204" pitchFamily="50" charset="-128"/>
            </a:endParaRPr>
          </a:p>
          <a:p>
            <a:r>
              <a:rPr lang="ja-JP" altLang="en-US" sz="1000" dirty="0">
                <a:solidFill>
                  <a:schemeClr val="bg1"/>
                </a:solidFill>
                <a:latin typeface="Meiryo UI" panose="020B0604030504040204" pitchFamily="50" charset="-128"/>
                <a:ea typeface="Meiryo UI" panose="020B0604030504040204" pitchFamily="50" charset="-128"/>
              </a:rPr>
              <a:t>　 </a:t>
            </a:r>
            <a:r>
              <a:rPr lang="ja-JP" altLang="en-US" sz="1000" dirty="0" smtClean="0">
                <a:solidFill>
                  <a:schemeClr val="bg1"/>
                </a:solidFill>
                <a:latin typeface="Meiryo UI" panose="020B0604030504040204" pitchFamily="50" charset="-128"/>
                <a:ea typeface="Meiryo UI" panose="020B0604030504040204" pitchFamily="50" charset="-128"/>
              </a:rPr>
              <a:t>で受け入れている重症者を含む</a:t>
            </a:r>
            <a:r>
              <a:rPr lang="ja-JP" altLang="en-US" sz="1000" dirty="0">
                <a:solidFill>
                  <a:schemeClr val="bg1"/>
                </a:solidFill>
                <a:latin typeface="Meiryo UI" panose="020B0604030504040204" pitchFamily="50" charset="-128"/>
                <a:ea typeface="Meiryo UI" panose="020B0604030504040204" pitchFamily="50" charset="-128"/>
              </a:rPr>
              <a:t>。</a:t>
            </a:r>
          </a:p>
        </p:txBody>
      </p:sp>
      <p:sp>
        <p:nvSpPr>
          <p:cNvPr id="12" name="正方形/長方形 11"/>
          <p:cNvSpPr/>
          <p:nvPr/>
        </p:nvSpPr>
        <p:spPr>
          <a:xfrm>
            <a:off x="8376675" y="2973790"/>
            <a:ext cx="3053325" cy="3627427"/>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p:cNvPicPr>
            <a:picLocks noChangeAspect="1"/>
          </p:cNvPicPr>
          <p:nvPr/>
        </p:nvPicPr>
        <p:blipFill>
          <a:blip r:embed="rId3"/>
          <a:stretch>
            <a:fillRect/>
          </a:stretch>
        </p:blipFill>
        <p:spPr>
          <a:xfrm>
            <a:off x="364924" y="963922"/>
            <a:ext cx="8303472" cy="5627096"/>
          </a:xfrm>
          <a:prstGeom prst="rect">
            <a:avLst/>
          </a:prstGeom>
        </p:spPr>
      </p:pic>
      <p:pic>
        <p:nvPicPr>
          <p:cNvPr id="6" name="図 5"/>
          <p:cNvPicPr>
            <a:picLocks noChangeAspect="1"/>
          </p:cNvPicPr>
          <p:nvPr/>
        </p:nvPicPr>
        <p:blipFill>
          <a:blip r:embed="rId4"/>
          <a:stretch>
            <a:fillRect/>
          </a:stretch>
        </p:blipFill>
        <p:spPr>
          <a:xfrm>
            <a:off x="7566257" y="966656"/>
            <a:ext cx="3615241" cy="5742930"/>
          </a:xfrm>
          <a:prstGeom prst="rect">
            <a:avLst/>
          </a:prstGeom>
        </p:spPr>
      </p:pic>
    </p:spTree>
    <p:extLst>
      <p:ext uri="{BB962C8B-B14F-4D97-AF65-F5344CB8AC3E}">
        <p14:creationId xmlns:p14="http://schemas.microsoft.com/office/powerpoint/2010/main" val="7187023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11307</TotalTime>
  <Words>1736</Words>
  <PresentationFormat>ワイド画面</PresentationFormat>
  <Paragraphs>244</Paragraphs>
  <Slides>10</Slides>
  <Notes>6</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10</vt:i4>
      </vt:variant>
    </vt:vector>
  </HeadingPairs>
  <TitlesOfParts>
    <vt:vector size="20" baseType="lpstr">
      <vt:lpstr>HGPｺﾞｼｯｸE</vt:lpstr>
      <vt:lpstr>Meiryo UI</vt:lpstr>
      <vt:lpstr>UD デジタル 教科書体 NK-B</vt:lpstr>
      <vt:lpstr>UD デジタル 教科書体 NP-B</vt:lpstr>
      <vt:lpstr>游ゴシック</vt:lpstr>
      <vt:lpstr>游ゴシック Light</vt:lpstr>
      <vt:lpstr>游明朝</vt:lpstr>
      <vt:lpstr>Arial</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2021-04-19T16:58:26Z</cp:lastPrinted>
  <dcterms:created xsi:type="dcterms:W3CDTF">2020-08-11T02:27:27Z</dcterms:created>
  <dcterms:modified xsi:type="dcterms:W3CDTF">2021-05-06T04:19:01Z</dcterms:modified>
</cp:coreProperties>
</file>