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2021/4/20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2021/4/20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緊急事態宣言発出に</a:t>
            </a:r>
            <a:r>
              <a:rPr lang="ja-JP" altLang="en-US" sz="1950" b="1" dirty="0">
                <a:solidFill>
                  <a:schemeClr val="bg1"/>
                </a:solidFill>
              </a:rPr>
              <a:t>関する国への要請について</a:t>
            </a:r>
          </a:p>
        </p:txBody>
      </p:sp>
      <p:sp>
        <p:nvSpPr>
          <p:cNvPr id="12" name="サブタイトル 2"/>
          <p:cNvSpPr txBox="1">
            <a:spLocks/>
          </p:cNvSpPr>
          <p:nvPr/>
        </p:nvSpPr>
        <p:spPr>
          <a:xfrm>
            <a:off x="100470" y="432798"/>
            <a:ext cx="9712415" cy="134531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pPr>
            <a:r>
              <a:rPr lang="en-US" altLang="ja-JP" sz="1500" b="1" dirty="0" smtClean="0"/>
              <a:t>【</a:t>
            </a:r>
            <a:r>
              <a:rPr lang="ja-JP" altLang="en-US" sz="1500" b="1" dirty="0" smtClean="0"/>
              <a:t>緊急事態宣言発出の考え方</a:t>
            </a:r>
            <a:r>
              <a:rPr lang="en-US" altLang="ja-JP" sz="1500" b="1" dirty="0" smtClean="0"/>
              <a:t>】</a:t>
            </a:r>
            <a:r>
              <a:rPr lang="ja-JP" altLang="en-US" sz="1500" b="1" dirty="0" smtClean="0"/>
              <a:t>（</a:t>
            </a:r>
            <a:r>
              <a:rPr lang="en-US" altLang="ja-JP" sz="1500" b="1" dirty="0" smtClean="0"/>
              <a:t>4/16</a:t>
            </a:r>
            <a:r>
              <a:rPr lang="ja-JP" altLang="en-US" sz="1500" b="1" dirty="0"/>
              <a:t>　</a:t>
            </a:r>
            <a:r>
              <a:rPr lang="ja-JP" altLang="en-US" sz="1500" b="1" dirty="0" smtClean="0"/>
              <a:t>新型コロナウイルス感染症対策の基本的対処方針より抜粋）</a:t>
            </a:r>
            <a:endParaRPr lang="en-US" altLang="ja-JP" sz="1500" b="1" dirty="0"/>
          </a:p>
          <a:p>
            <a:pPr algn="l">
              <a:lnSpc>
                <a:spcPts val="2000"/>
              </a:lnSpc>
            </a:pPr>
            <a:r>
              <a:rPr lang="ja-JP" altLang="en-US" sz="1400" dirty="0"/>
              <a:t>　</a:t>
            </a:r>
            <a:r>
              <a:rPr lang="ja-JP" altLang="en-US" sz="1400" b="1" u="sng" dirty="0" smtClean="0"/>
              <a:t>国内での感染拡大及び医療提供体制・公衆衛生体制のひっ迫の状況</a:t>
            </a:r>
            <a:r>
              <a:rPr lang="ja-JP" altLang="en-US" sz="1400" dirty="0" smtClean="0"/>
              <a:t>（</a:t>
            </a:r>
            <a:r>
              <a:rPr lang="ja-JP" altLang="en-US" sz="1400" b="1" u="sng" dirty="0" smtClean="0"/>
              <a:t>特に、分科会提言に</a:t>
            </a:r>
            <a:r>
              <a:rPr lang="ja-JP" altLang="en-US" sz="1400" b="1" u="sng" dirty="0" smtClean="0">
                <a:latin typeface="+mn-ea"/>
              </a:rPr>
              <a:t>おけるステージ</a:t>
            </a:r>
            <a:r>
              <a:rPr lang="en-US" altLang="ja-JP" sz="1400" b="1" u="sng" dirty="0" smtClean="0">
                <a:latin typeface="+mn-ea"/>
              </a:rPr>
              <a:t>Ⅳ</a:t>
            </a:r>
            <a:r>
              <a:rPr lang="ja-JP" altLang="en-US" sz="1400" b="1" u="sng" dirty="0" smtClean="0">
                <a:latin typeface="+mn-ea"/>
              </a:rPr>
              <a:t>相当の対策が必要な地域の状況等</a:t>
            </a:r>
            <a:r>
              <a:rPr lang="ja-JP" altLang="en-US" sz="1400" dirty="0" smtClean="0">
                <a:latin typeface="+mn-ea"/>
              </a:rPr>
              <a:t>）を踏まえて、</a:t>
            </a:r>
            <a:r>
              <a:rPr lang="ja-JP" altLang="en-US" sz="1400" b="1" u="sng" dirty="0" smtClean="0">
                <a:latin typeface="+mn-ea"/>
              </a:rPr>
              <a:t>全国的かつ急速なまん延により国民生活及び国民経済に甚大な影響を及ぼすおそれがあるか否か</a:t>
            </a:r>
            <a:r>
              <a:rPr lang="ja-JP" altLang="en-US" sz="1400" dirty="0" smtClean="0">
                <a:latin typeface="+mn-ea"/>
              </a:rPr>
              <a:t>について、政府対策本部長が新型インフルエンザ等対策推進会議基本的対処方針分科会の意見を十分踏まえた上で総合的に判断する。</a:t>
            </a:r>
            <a:endParaRPr lang="en-US" altLang="ja-JP" sz="1400" dirty="0">
              <a:latin typeface="+mn-ea"/>
            </a:endParaRPr>
          </a:p>
        </p:txBody>
      </p:sp>
      <p:sp>
        <p:nvSpPr>
          <p:cNvPr id="13" name="正方形/長方形 12"/>
          <p:cNvSpPr/>
          <p:nvPr/>
        </p:nvSpPr>
        <p:spPr>
          <a:xfrm>
            <a:off x="92501" y="1931831"/>
            <a:ext cx="9674234" cy="484185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sp>
        <p:nvSpPr>
          <p:cNvPr id="2" name="正方形/長方形 1"/>
          <p:cNvSpPr/>
          <p:nvPr/>
        </p:nvSpPr>
        <p:spPr>
          <a:xfrm>
            <a:off x="496845" y="6135293"/>
            <a:ext cx="8945217" cy="540000"/>
          </a:xfrm>
          <a:prstGeom prst="rect">
            <a:avLst/>
          </a:prstGeom>
          <a:solidFill>
            <a:schemeClr val="accent4">
              <a:lumMod val="60000"/>
              <a:lumOff val="40000"/>
            </a:schemeClr>
          </a:solidFill>
        </p:spPr>
        <p:txBody>
          <a:bodyPr wrap="square" anchor="ctr">
            <a:spAutoFit/>
          </a:bodyPr>
          <a:lstStyle/>
          <a:p>
            <a:pPr algn="ctr"/>
            <a:r>
              <a:rPr lang="ja-JP" altLang="en-US" b="1" dirty="0" smtClean="0"/>
              <a:t>特措法に基づく緊急事態宣言の発出を国に要請する</a:t>
            </a:r>
            <a:r>
              <a:rPr lang="ja-JP" altLang="en-US" b="1" dirty="0" smtClean="0"/>
              <a:t>。</a:t>
            </a:r>
            <a:endParaRPr lang="en-US" altLang="ja-JP" b="1" dirty="0" smtClean="0"/>
          </a:p>
        </p:txBody>
      </p:sp>
      <p:sp>
        <p:nvSpPr>
          <p:cNvPr id="14" name="サブタイトル 2"/>
          <p:cNvSpPr txBox="1">
            <a:spLocks/>
          </p:cNvSpPr>
          <p:nvPr/>
        </p:nvSpPr>
        <p:spPr>
          <a:xfrm>
            <a:off x="14377" y="1866914"/>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smtClean="0"/>
              <a:t>【</a:t>
            </a:r>
            <a:r>
              <a:rPr lang="ja-JP" altLang="en-US" sz="1625" b="1" dirty="0" smtClean="0"/>
              <a:t>現在の</a:t>
            </a:r>
            <a:r>
              <a:rPr lang="ja-JP" altLang="en-US" sz="1625" b="1" dirty="0"/>
              <a:t>状況</a:t>
            </a:r>
            <a:r>
              <a:rPr lang="en-US" altLang="ja-JP" sz="1625" b="1" dirty="0" smtClean="0"/>
              <a:t>】</a:t>
            </a:r>
            <a:endParaRPr lang="en-US" altLang="ja-JP" sz="1625" b="1" dirty="0"/>
          </a:p>
        </p:txBody>
      </p:sp>
      <p:sp>
        <p:nvSpPr>
          <p:cNvPr id="16" name="正方形/長方形 15"/>
          <p:cNvSpPr/>
          <p:nvPr/>
        </p:nvSpPr>
        <p:spPr>
          <a:xfrm>
            <a:off x="132443" y="2290701"/>
            <a:ext cx="9594349" cy="938719"/>
          </a:xfrm>
          <a:prstGeom prst="rect">
            <a:avLst/>
          </a:prstGeom>
        </p:spPr>
        <p:txBody>
          <a:bodyPr wrap="square">
            <a:spAutoFit/>
          </a:bodyPr>
          <a:lstStyle/>
          <a:p>
            <a:pPr>
              <a:lnSpc>
                <a:spcPts val="2200"/>
              </a:lnSpc>
            </a:pPr>
            <a:r>
              <a:rPr lang="ja-JP" altLang="en-US" sz="1600" b="1" dirty="0" smtClean="0">
                <a:latin typeface="+mn-ea"/>
              </a:rPr>
              <a:t>◆　４月</a:t>
            </a:r>
            <a:r>
              <a:rPr lang="en-US" altLang="ja-JP" sz="1600" b="1" dirty="0" smtClean="0">
                <a:latin typeface="+mn-ea"/>
              </a:rPr>
              <a:t>19</a:t>
            </a:r>
            <a:r>
              <a:rPr lang="ja-JP" altLang="en-US" sz="1600" b="1" dirty="0" smtClean="0">
                <a:latin typeface="+mn-ea"/>
              </a:rPr>
              <a:t>日現在、政府分科会におけるモニタリング指標のうち、陽性率以外はステージ</a:t>
            </a:r>
            <a:r>
              <a:rPr lang="en-US" altLang="ja-JP" sz="1600" b="1" dirty="0">
                <a:latin typeface="+mn-ea"/>
              </a:rPr>
              <a:t>Ⅳ</a:t>
            </a:r>
            <a:r>
              <a:rPr lang="ja-JP" altLang="en-US" sz="1600" b="1" dirty="0" smtClean="0">
                <a:latin typeface="+mn-ea"/>
              </a:rPr>
              <a:t>相当。</a:t>
            </a:r>
            <a:endParaRPr lang="en-US" altLang="ja-JP" sz="1600" b="1" dirty="0">
              <a:latin typeface="+mn-ea"/>
            </a:endParaRPr>
          </a:p>
          <a:p>
            <a:pPr>
              <a:lnSpc>
                <a:spcPts val="2200"/>
              </a:lnSpc>
            </a:pPr>
            <a:r>
              <a:rPr lang="ja-JP" altLang="en-US" sz="1600" b="1" dirty="0" smtClean="0">
                <a:solidFill>
                  <a:sysClr val="windowText" lastClr="000000"/>
                </a:solidFill>
                <a:latin typeface="+mn-ea"/>
              </a:rPr>
              <a:t>◆　重症病床及び軽症中等症病床含む病床占有率いずれも急増し、過去最多</a:t>
            </a:r>
            <a:r>
              <a:rPr lang="ja-JP" altLang="en-US" sz="1600" b="1" dirty="0" smtClean="0">
                <a:solidFill>
                  <a:sysClr val="windowText" lastClr="000000"/>
                </a:solidFill>
                <a:latin typeface="+mn-ea"/>
              </a:rPr>
              <a:t>の</a:t>
            </a:r>
            <a:r>
              <a:rPr lang="en-US" altLang="ja-JP" sz="1600" b="1" dirty="0" smtClean="0">
                <a:solidFill>
                  <a:sysClr val="windowText" lastClr="000000"/>
                </a:solidFill>
                <a:latin typeface="+mn-ea"/>
              </a:rPr>
              <a:t>80</a:t>
            </a:r>
            <a:r>
              <a:rPr lang="ja-JP" altLang="en-US" sz="1600" b="1" dirty="0" smtClean="0">
                <a:solidFill>
                  <a:sysClr val="windowText" lastClr="000000"/>
                </a:solidFill>
                <a:latin typeface="+mn-ea"/>
              </a:rPr>
              <a:t>％</a:t>
            </a:r>
            <a:r>
              <a:rPr lang="ja-JP" altLang="en-US" sz="1600" b="1" dirty="0" smtClean="0">
                <a:solidFill>
                  <a:sysClr val="windowText" lastClr="000000"/>
                </a:solidFill>
                <a:latin typeface="+mn-ea"/>
              </a:rPr>
              <a:t>（</a:t>
            </a:r>
            <a:r>
              <a:rPr lang="ja-JP" altLang="en-US" sz="1600" b="1" dirty="0" smtClean="0">
                <a:solidFill>
                  <a:sysClr val="windowText" lastClr="000000"/>
                </a:solidFill>
                <a:latin typeface="+mn-ea"/>
              </a:rPr>
              <a:t>国基準）を超過。</a:t>
            </a:r>
            <a:endParaRPr lang="en-US" altLang="ja-JP" sz="1600" b="1" dirty="0" smtClean="0">
              <a:solidFill>
                <a:sysClr val="windowText" lastClr="000000"/>
              </a:solidFill>
              <a:latin typeface="+mn-ea"/>
            </a:endParaRPr>
          </a:p>
          <a:p>
            <a:pPr>
              <a:lnSpc>
                <a:spcPts val="2200"/>
              </a:lnSpc>
            </a:pPr>
            <a:r>
              <a:rPr lang="ja-JP" altLang="en-US" sz="1600" b="1" dirty="0" smtClean="0">
                <a:latin typeface="+mn-ea"/>
              </a:rPr>
              <a:t>◆　まん延防止等重点措置の開始（４月５日）から２週間程度が経過しているが、感染拡大が継続。</a:t>
            </a:r>
            <a:endParaRPr lang="en-US" altLang="ja-JP" sz="1600" b="1" dirty="0" smtClean="0">
              <a:latin typeface="+mn-ea"/>
            </a:endParaRPr>
          </a:p>
        </p:txBody>
      </p:sp>
      <p:sp>
        <p:nvSpPr>
          <p:cNvPr id="17" name="サブタイトル 2"/>
          <p:cNvSpPr txBox="1">
            <a:spLocks/>
          </p:cNvSpPr>
          <p:nvPr/>
        </p:nvSpPr>
        <p:spPr>
          <a:xfrm>
            <a:off x="8641724" y="24369"/>
            <a:ext cx="1220340" cy="355778"/>
          </a:xfrm>
          <a:prstGeom prst="rect">
            <a:avLst/>
          </a:prstGeom>
          <a:solidFill>
            <a:schemeClr val="bg1"/>
          </a:solidFill>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625" b="1" dirty="0" smtClean="0"/>
              <a:t>資料２－１　</a:t>
            </a:r>
            <a:endParaRPr lang="en-US" altLang="ja-JP" sz="1625" b="1" dirty="0"/>
          </a:p>
        </p:txBody>
      </p:sp>
      <p:sp>
        <p:nvSpPr>
          <p:cNvPr id="18" name="二等辺三角形 17"/>
          <p:cNvSpPr/>
          <p:nvPr/>
        </p:nvSpPr>
        <p:spPr>
          <a:xfrm rot="10800000">
            <a:off x="3210445" y="5895767"/>
            <a:ext cx="3409590" cy="159931"/>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957969250"/>
              </p:ext>
            </p:extLst>
          </p:nvPr>
        </p:nvGraphicFramePr>
        <p:xfrm>
          <a:off x="270351" y="3307526"/>
          <a:ext cx="9171711" cy="2491353"/>
        </p:xfrm>
        <a:graphic>
          <a:graphicData uri="http://schemas.openxmlformats.org/drawingml/2006/table">
            <a:tbl>
              <a:tblPr/>
              <a:tblGrid>
                <a:gridCol w="1095236">
                  <a:extLst>
                    <a:ext uri="{9D8B030D-6E8A-4147-A177-3AD203B41FA5}">
                      <a16:colId xmlns:a16="http://schemas.microsoft.com/office/drawing/2014/main" val="4280665210"/>
                    </a:ext>
                  </a:extLst>
                </a:gridCol>
                <a:gridCol w="1725343">
                  <a:extLst>
                    <a:ext uri="{9D8B030D-6E8A-4147-A177-3AD203B41FA5}">
                      <a16:colId xmlns:a16="http://schemas.microsoft.com/office/drawing/2014/main" val="3680222287"/>
                    </a:ext>
                  </a:extLst>
                </a:gridCol>
                <a:gridCol w="1133340">
                  <a:extLst>
                    <a:ext uri="{9D8B030D-6E8A-4147-A177-3AD203B41FA5}">
                      <a16:colId xmlns:a16="http://schemas.microsoft.com/office/drawing/2014/main" val="3849342199"/>
                    </a:ext>
                  </a:extLst>
                </a:gridCol>
                <a:gridCol w="869632">
                  <a:extLst>
                    <a:ext uri="{9D8B030D-6E8A-4147-A177-3AD203B41FA5}">
                      <a16:colId xmlns:a16="http://schemas.microsoft.com/office/drawing/2014/main" val="1911446234"/>
                    </a:ext>
                  </a:extLst>
                </a:gridCol>
                <a:gridCol w="869632">
                  <a:extLst>
                    <a:ext uri="{9D8B030D-6E8A-4147-A177-3AD203B41FA5}">
                      <a16:colId xmlns:a16="http://schemas.microsoft.com/office/drawing/2014/main" val="1737865203"/>
                    </a:ext>
                  </a:extLst>
                </a:gridCol>
                <a:gridCol w="869632">
                  <a:extLst>
                    <a:ext uri="{9D8B030D-6E8A-4147-A177-3AD203B41FA5}">
                      <a16:colId xmlns:a16="http://schemas.microsoft.com/office/drawing/2014/main" val="998678685"/>
                    </a:ext>
                  </a:extLst>
                </a:gridCol>
                <a:gridCol w="869632">
                  <a:extLst>
                    <a:ext uri="{9D8B030D-6E8A-4147-A177-3AD203B41FA5}">
                      <a16:colId xmlns:a16="http://schemas.microsoft.com/office/drawing/2014/main" val="3962294035"/>
                    </a:ext>
                  </a:extLst>
                </a:gridCol>
                <a:gridCol w="869632">
                  <a:extLst>
                    <a:ext uri="{9D8B030D-6E8A-4147-A177-3AD203B41FA5}">
                      <a16:colId xmlns:a16="http://schemas.microsoft.com/office/drawing/2014/main" val="4165155153"/>
                    </a:ext>
                  </a:extLst>
                </a:gridCol>
                <a:gridCol w="869632">
                  <a:extLst>
                    <a:ext uri="{9D8B030D-6E8A-4147-A177-3AD203B41FA5}">
                      <a16:colId xmlns:a16="http://schemas.microsoft.com/office/drawing/2014/main" val="2658707742"/>
                    </a:ext>
                  </a:extLst>
                </a:gridCol>
              </a:tblGrid>
              <a:tr h="396428">
                <a:tc gridSpan="2">
                  <a:txBody>
                    <a:bodyPr/>
                    <a:lstStyle/>
                    <a:p>
                      <a:pPr algn="ctr" fontAlgn="ctr"/>
                      <a:r>
                        <a:rPr lang="ja-JP" altLang="en-US" sz="1050" b="1" i="0" u="none" strike="noStrike" dirty="0" smtClean="0">
                          <a:solidFill>
                            <a:srgbClr val="FFFFFF"/>
                          </a:solidFill>
                          <a:effectLst/>
                          <a:latin typeface="+mn-ea"/>
                          <a:ea typeface="+mn-ea"/>
                        </a:rPr>
                        <a:t>指標（抜粋）</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rtl="0" fontAlgn="ctr"/>
                      <a:r>
                        <a:rPr lang="ja-JP" altLang="en-US" sz="1050" b="1" i="0" u="none" strike="noStrike" dirty="0" smtClean="0">
                          <a:solidFill>
                            <a:srgbClr val="FFFFFF"/>
                          </a:solidFill>
                          <a:effectLst/>
                          <a:latin typeface="+mn-ea"/>
                          <a:ea typeface="+mn-ea"/>
                        </a:rPr>
                        <a:t>ステージ</a:t>
                      </a:r>
                      <a:r>
                        <a:rPr lang="en-US" altLang="ja-JP" sz="1050" b="1" i="0" u="none" strike="noStrike" dirty="0">
                          <a:solidFill>
                            <a:srgbClr val="FFFFFF"/>
                          </a:solidFill>
                          <a:effectLst/>
                          <a:latin typeface="+mn-ea"/>
                          <a:ea typeface="+mn-ea"/>
                        </a:rPr>
                        <a:t>Ⅳ</a:t>
                      </a:r>
                      <a:br>
                        <a:rPr lang="en-US" altLang="ja-JP" sz="1050" b="1" i="0" u="none" strike="noStrike" dirty="0">
                          <a:solidFill>
                            <a:srgbClr val="FFFFFF"/>
                          </a:solidFill>
                          <a:effectLst/>
                          <a:latin typeface="+mn-ea"/>
                          <a:ea typeface="+mn-ea"/>
                        </a:rPr>
                      </a:br>
                      <a:r>
                        <a:rPr lang="ja-JP" altLang="en-US" sz="1050" b="1" i="0" u="none" strike="noStrike" dirty="0">
                          <a:solidFill>
                            <a:srgbClr val="FFFFFF"/>
                          </a:solidFill>
                          <a:effectLst/>
                          <a:latin typeface="+mn-ea"/>
                          <a:ea typeface="+mn-ea"/>
                        </a:rPr>
                        <a:t>目安</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4/15</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4/16</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4/17</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4/18</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4/19</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Ⅳ</a:t>
                      </a:r>
                    </a:p>
                    <a:p>
                      <a:pPr algn="ctr" rtl="0" fontAlgn="ctr"/>
                      <a:r>
                        <a:rPr lang="ja-JP" altLang="en-US" sz="800" b="1" i="0" u="none" strike="noStrike" dirty="0" smtClean="0">
                          <a:solidFill>
                            <a:srgbClr val="FFFFFF"/>
                          </a:solidFill>
                          <a:effectLst/>
                          <a:latin typeface="+mn-ea"/>
                          <a:ea typeface="+mn-ea"/>
                        </a:rPr>
                        <a:t>目安の状況</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299275">
                <a:tc rowSpan="4">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a:t>
                      </a:r>
                      <a:endParaRPr lang="en-US" altLang="ja-JP" sz="900" b="1" i="0" u="none" strike="noStrike" dirty="0" smtClean="0">
                        <a:solidFill>
                          <a:srgbClr val="000000"/>
                        </a:solidFill>
                        <a:effectLst/>
                        <a:latin typeface="+mn-ea"/>
                        <a:ea typeface="+mn-ea"/>
                      </a:endParaRPr>
                    </a:p>
                    <a:p>
                      <a:pPr algn="ctr" rtl="0" fontAlgn="ctr"/>
                      <a:r>
                        <a:rPr lang="ja-JP" altLang="en-US" sz="900" b="1" i="0" u="none" strike="noStrike" dirty="0" smtClean="0">
                          <a:solidFill>
                            <a:srgbClr val="000000"/>
                          </a:solidFill>
                          <a:effectLst/>
                          <a:latin typeface="+mn-ea"/>
                          <a:ea typeface="+mn-ea"/>
                        </a:rPr>
                        <a:t>体制</a:t>
                      </a:r>
                      <a:r>
                        <a:rPr lang="ja-JP" altLang="en-US" sz="900" b="1" i="0" u="none" strike="noStrike" dirty="0">
                          <a:solidFill>
                            <a:srgbClr val="000000"/>
                          </a:solidFill>
                          <a:effectLst/>
                          <a:latin typeface="+mn-ea"/>
                          <a:ea typeface="+mn-ea"/>
                        </a:rPr>
                        <a:t>等の負荷</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確保病床の占有率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70.9%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73.3%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76.1%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81.3%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82.6%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r>
                        <a:rPr lang="ja-JP" altLang="en-US" sz="900" b="0" i="0" u="none" strike="noStrike" dirty="0">
                          <a:solidFill>
                            <a:srgbClr val="000000"/>
                          </a:solidFill>
                          <a:effectLst/>
                          <a:latin typeface="+mn-ea"/>
                          <a:ea typeface="+mn-ea"/>
                        </a:rPr>
                        <a:t>　</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入院率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25%</a:t>
                      </a:r>
                      <a:r>
                        <a:rPr lang="ja-JP" altLang="en-US" sz="900" b="1" i="0" u="none" strike="noStrike" dirty="0" smtClean="0">
                          <a:solidFill>
                            <a:srgbClr val="000000"/>
                          </a:solidFill>
                          <a:effectLst/>
                          <a:latin typeface="+mn-ea"/>
                          <a:ea typeface="+mn-ea"/>
                        </a:rPr>
                        <a:t>以下</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13.0%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5016498"/>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重症病床の占有率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69.8%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72.6%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75.4%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76.5%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80.0%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人口</a:t>
                      </a:r>
                      <a:r>
                        <a:rPr lang="en-US" altLang="ja-JP" sz="900" b="1" i="0" u="none" strike="noStrike" dirty="0" smtClean="0">
                          <a:solidFill>
                            <a:srgbClr val="000000"/>
                          </a:solidFill>
                          <a:effectLst/>
                          <a:latin typeface="+mn-ea"/>
                          <a:ea typeface="+mn-ea"/>
                        </a:rPr>
                        <a:t>10</a:t>
                      </a:r>
                      <a:r>
                        <a:rPr lang="ja-JP" altLang="en-US" sz="900" b="1" i="0" u="none" strike="noStrike" dirty="0" smtClean="0">
                          <a:solidFill>
                            <a:srgbClr val="000000"/>
                          </a:solidFill>
                          <a:effectLst/>
                          <a:latin typeface="+mn-ea"/>
                          <a:ea typeface="+mn-ea"/>
                        </a:rPr>
                        <a:t>万人あたり療養者数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30</a:t>
                      </a:r>
                      <a:r>
                        <a:rPr lang="ja-JP" altLang="en-US" sz="900" b="1" i="0" u="none" strike="noStrike" dirty="0" smtClean="0">
                          <a:solidFill>
                            <a:srgbClr val="000000"/>
                          </a:solidFill>
                          <a:effectLst/>
                          <a:latin typeface="+mn-ea"/>
                          <a:ea typeface="+mn-ea"/>
                        </a:rPr>
                        <a:t>人以上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124.11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132.41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140.49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150.19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152.86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2336440"/>
                  </a:ext>
                </a:extLst>
              </a:tr>
              <a:tr h="299275">
                <a:tc rowSpan="3">
                  <a:txBody>
                    <a:bodyPr/>
                    <a:lstStyle/>
                    <a:p>
                      <a:pPr algn="ctr" rtl="0" fontAlgn="ctr"/>
                      <a:r>
                        <a:rPr lang="ja-JP" altLang="en-US" sz="900" b="1" i="0" u="none" strike="noStrike" dirty="0">
                          <a:solidFill>
                            <a:srgbClr val="000000"/>
                          </a:solidFill>
                          <a:effectLst/>
                          <a:latin typeface="+mn-ea"/>
                          <a:ea typeface="+mn-ea"/>
                        </a:rPr>
                        <a:t>感染の状況</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smtClean="0">
                          <a:solidFill>
                            <a:srgbClr val="000000"/>
                          </a:solidFill>
                          <a:effectLst/>
                          <a:latin typeface="+mn-ea"/>
                          <a:ea typeface="+mn-ea"/>
                        </a:rPr>
                        <a:t>陽性率　１週間平均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10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942006"/>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spc="-80" baseline="0" dirty="0">
                          <a:solidFill>
                            <a:srgbClr val="000000"/>
                          </a:solidFill>
                          <a:effectLst/>
                          <a:latin typeface="+mn-ea"/>
                          <a:ea typeface="+mn-ea"/>
                        </a:rPr>
                        <a:t>週・人口</a:t>
                      </a:r>
                      <a:r>
                        <a:rPr lang="en-US" altLang="ja-JP" sz="900" b="1" i="0" u="none" strike="noStrike" spc="-80" baseline="0" dirty="0">
                          <a:solidFill>
                            <a:srgbClr val="000000"/>
                          </a:solidFill>
                          <a:effectLst/>
                          <a:latin typeface="+mn-ea"/>
                          <a:ea typeface="+mn-ea"/>
                        </a:rPr>
                        <a:t>10</a:t>
                      </a:r>
                      <a:r>
                        <a:rPr lang="ja-JP" altLang="en-US" sz="900" b="1" i="0" u="none" strike="noStrike" spc="-80" baseline="0" dirty="0">
                          <a:solidFill>
                            <a:srgbClr val="000000"/>
                          </a:solidFill>
                          <a:effectLst/>
                          <a:latin typeface="+mn-ea"/>
                          <a:ea typeface="+mn-ea"/>
                        </a:rPr>
                        <a:t>万人あたり新規報告数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25</a:t>
                      </a:r>
                      <a:r>
                        <a:rPr lang="ja-JP" altLang="en-US" sz="900" b="1" i="0" u="none" strike="noStrike" dirty="0">
                          <a:solidFill>
                            <a:srgbClr val="000000"/>
                          </a:solidFill>
                          <a:effectLst/>
                          <a:latin typeface="+mn-ea"/>
                          <a:ea typeface="+mn-ea"/>
                        </a:rPr>
                        <a:t>人以上</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76.96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80.14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82.06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86.51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87.84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246405"/>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感染経路不明割合　１週間平均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64.6%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64.8%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378572"/>
                  </a:ext>
                </a:extLst>
              </a:tr>
            </a:tbl>
          </a:graphicData>
        </a:graphic>
      </p:graphicFrame>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1478</TotalTime>
  <Words>381</Words>
  <Application>Microsoft Office PowerPoint</Application>
  <PresentationFormat>A4 210 x 297 mm</PresentationFormat>
  <Paragraphs>77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大阪府</cp:lastModifiedBy>
  <cp:revision>108</cp:revision>
  <cp:lastPrinted>2021-04-20T02:00:53Z</cp:lastPrinted>
  <dcterms:created xsi:type="dcterms:W3CDTF">2021-02-01T12:24:21Z</dcterms:created>
  <dcterms:modified xsi:type="dcterms:W3CDTF">2021-04-20T02:07:50Z</dcterms:modified>
</cp:coreProperties>
</file>