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6"/>
  </p:notesMasterIdLst>
  <p:sldIdLst>
    <p:sldId id="748" r:id="rId2"/>
    <p:sldId id="753" r:id="rId3"/>
    <p:sldId id="757" r:id="rId4"/>
    <p:sldId id="758" r:id="rId5"/>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DC7F779-EFF5-43C9-87A6-C67220768686}">
          <p14:sldIdLst>
            <p14:sldId id="748"/>
            <p14:sldId id="753"/>
            <p14:sldId id="757"/>
            <p14:sldId id="7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6699"/>
    <a:srgbClr val="E54B1B"/>
    <a:srgbClr val="FFFF99"/>
    <a:srgbClr val="FFCCCC"/>
    <a:srgbClr val="5DFC24"/>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0305" autoAdjust="0"/>
  </p:normalViewPr>
  <p:slideViewPr>
    <p:cSldViewPr snapToGrid="0">
      <p:cViewPr varScale="1">
        <p:scale>
          <a:sx n="74" d="100"/>
          <a:sy n="74" d="100"/>
        </p:scale>
        <p:origin x="576" y="78"/>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575" cy="498475"/>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2"/>
            <a:ext cx="2949575" cy="498475"/>
          </a:xfrm>
          <a:prstGeom prst="rect">
            <a:avLst/>
          </a:prstGeom>
        </p:spPr>
        <p:txBody>
          <a:bodyPr vert="horz" lIns="91424" tIns="45712" rIns="91424" bIns="45712" rtlCol="0"/>
          <a:lstStyle>
            <a:lvl1pPr algn="r">
              <a:defRPr sz="1200"/>
            </a:lvl1pPr>
          </a:lstStyle>
          <a:p>
            <a:fld id="{0CC79B56-3F93-49B8-BF5B-E2942DFEBC41}" type="datetimeFigureOut">
              <a:rPr kumimoji="1" lang="ja-JP" altLang="en-US" smtClean="0"/>
              <a:t>2021/4/20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81039" y="4783139"/>
            <a:ext cx="5445125" cy="3913187"/>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24" tIns="45712" rIns="91424"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4"/>
            <a:ext cx="2949575" cy="498475"/>
          </a:xfrm>
          <a:prstGeom prst="rect">
            <a:avLst/>
          </a:prstGeom>
        </p:spPr>
        <p:txBody>
          <a:bodyPr vert="horz" lIns="91424" tIns="45712" rIns="91424" bIns="45712" rtlCol="0" anchor="b"/>
          <a:lstStyle>
            <a:lvl1pPr algn="r">
              <a:defRPr sz="1200"/>
            </a:lvl1pPr>
          </a:lstStyle>
          <a:p>
            <a:fld id="{5BFB98CA-D6EC-4BA5-A9B2-86EEAB6615F3}" type="slidenum">
              <a:rPr kumimoji="1" lang="ja-JP" altLang="en-US" smtClean="0"/>
              <a:t>‹#›</a:t>
            </a:fld>
            <a:endParaRPr kumimoji="1" lang="ja-JP" altLang="en-US"/>
          </a:p>
        </p:txBody>
      </p:sp>
    </p:spTree>
    <p:extLst>
      <p:ext uri="{BB962C8B-B14F-4D97-AF65-F5344CB8AC3E}">
        <p14:creationId xmlns:p14="http://schemas.microsoft.com/office/powerpoint/2010/main" val="12395190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0C3B56F-56AB-411F-8724-511B22958D15}" type="slidenum">
              <a:rPr kumimoji="1" lang="ja-JP" altLang="en-US" smtClean="0"/>
              <a:t>1</a:t>
            </a:fld>
            <a:endParaRPr kumimoji="1" lang="ja-JP" altLang="en-US"/>
          </a:p>
        </p:txBody>
      </p:sp>
    </p:spTree>
    <p:extLst>
      <p:ext uri="{BB962C8B-B14F-4D97-AF65-F5344CB8AC3E}">
        <p14:creationId xmlns:p14="http://schemas.microsoft.com/office/powerpoint/2010/main" val="1249125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0C3B56F-56AB-411F-8724-511B22958D15}" type="slidenum">
              <a:rPr kumimoji="1" lang="ja-JP" altLang="en-US" smtClean="0"/>
              <a:t>2</a:t>
            </a:fld>
            <a:endParaRPr kumimoji="1" lang="ja-JP" altLang="en-US"/>
          </a:p>
        </p:txBody>
      </p:sp>
    </p:spTree>
    <p:extLst>
      <p:ext uri="{BB962C8B-B14F-4D97-AF65-F5344CB8AC3E}">
        <p14:creationId xmlns:p14="http://schemas.microsoft.com/office/powerpoint/2010/main" val="548963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0C3B56F-56AB-411F-8724-511B22958D15}" type="slidenum">
              <a:rPr kumimoji="1" lang="ja-JP" altLang="en-US" smtClean="0"/>
              <a:t>3</a:t>
            </a:fld>
            <a:endParaRPr kumimoji="1" lang="ja-JP" altLang="en-US"/>
          </a:p>
        </p:txBody>
      </p:sp>
    </p:spTree>
    <p:extLst>
      <p:ext uri="{BB962C8B-B14F-4D97-AF65-F5344CB8AC3E}">
        <p14:creationId xmlns:p14="http://schemas.microsoft.com/office/powerpoint/2010/main" val="1743440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0C3B56F-56AB-411F-8724-511B22958D15}" type="slidenum">
              <a:rPr kumimoji="1" lang="ja-JP" altLang="en-US" smtClean="0"/>
              <a:t>4</a:t>
            </a:fld>
            <a:endParaRPr kumimoji="1" lang="ja-JP" altLang="en-US"/>
          </a:p>
        </p:txBody>
      </p:sp>
    </p:spTree>
    <p:extLst>
      <p:ext uri="{BB962C8B-B14F-4D97-AF65-F5344CB8AC3E}">
        <p14:creationId xmlns:p14="http://schemas.microsoft.com/office/powerpoint/2010/main" val="497687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71086A4-B5AE-4B15-A113-0D82F6C766C1}" type="datetime1">
              <a:rPr kumimoji="1" lang="ja-JP" altLang="en-US" smtClean="0"/>
              <a:t>2021/4/20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531445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692582F-F105-459F-826D-024A372542FB}" type="datetime1">
              <a:rPr kumimoji="1" lang="ja-JP" altLang="en-US" smtClean="0"/>
              <a:t>2021/4/20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312393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B1A38CA-1D30-4D97-BEED-8083B3560C9A}" type="datetime1">
              <a:rPr kumimoji="1" lang="ja-JP" altLang="en-US" smtClean="0"/>
              <a:t>2021/4/20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1524396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CFC70B57-9636-4E9E-ABB1-B82419686D75}" type="datetime1">
              <a:rPr kumimoji="1" lang="ja-JP" altLang="en-US" smtClean="0"/>
              <a:t>2021/4/20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2857662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7BB933D-47EB-409D-A2A2-012F486A767B}" type="datetime1">
              <a:rPr kumimoji="1" lang="ja-JP" altLang="en-US" smtClean="0"/>
              <a:t>2021/4/20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666447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AD1BB-DA0D-4E7E-B499-0B9DD1D32017}" type="datetime1">
              <a:rPr kumimoji="1" lang="ja-JP" altLang="en-US" smtClean="0"/>
              <a:t>2021/4/20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99551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0DA73CB-8664-4362-9F54-CC62AEB95BD9}" type="datetime1">
              <a:rPr kumimoji="1" lang="ja-JP" altLang="en-US" smtClean="0"/>
              <a:t>2021/4/20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225914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B12CF05-B6FB-427B-ADA5-1809E4AFDB10}" type="datetime1">
              <a:rPr kumimoji="1" lang="ja-JP" altLang="en-US" smtClean="0"/>
              <a:t>2021/4/20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869908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648631B-1D2C-4C01-A3FA-72E601EAD158}" type="datetime1">
              <a:rPr kumimoji="1" lang="ja-JP" altLang="en-US" smtClean="0"/>
              <a:t>2021/4/20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175276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5003C1-CEA1-4CFE-B55A-4F40B7168CA4}" type="datetime1">
              <a:rPr kumimoji="1" lang="ja-JP" altLang="en-US" smtClean="0"/>
              <a:t>2021/4/20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724535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A2D73EB-BA21-4B2E-9051-0246E4449D0E}" type="datetime1">
              <a:rPr kumimoji="1" lang="ja-JP" altLang="en-US" smtClean="0"/>
              <a:t>2021/4/20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798212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30CA0B7-436C-43DE-893A-6932C51CDC0D}" type="datetime1">
              <a:rPr kumimoji="1" lang="ja-JP" altLang="en-US" smtClean="0"/>
              <a:t>2021/4/20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194698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3E60B1-15E1-4DF5-A5E2-16D8C148FD84}" type="datetime1">
              <a:rPr kumimoji="1" lang="ja-JP" altLang="en-US" smtClean="0"/>
              <a:t>2021/4/20</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2682162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10058400" y="6492875"/>
            <a:ext cx="2133600" cy="365125"/>
          </a:xfrm>
        </p:spPr>
        <p:txBody>
          <a:bodyPr/>
          <a:lstStyle/>
          <a:p>
            <a:fld id="{A9848611-8FAA-4BFC-BAAD-33CAF1A3E273}" type="slidenum">
              <a:rPr kumimoji="1" lang="ja-JP" altLang="en-US" sz="1600">
                <a:solidFill>
                  <a:schemeClr val="bg1">
                    <a:lumMod val="50000"/>
                  </a:schemeClr>
                </a:solidFill>
                <a:latin typeface="Meiryo UI" panose="020B0604030504040204" pitchFamily="50" charset="-128"/>
                <a:ea typeface="Meiryo UI" panose="020B0604030504040204" pitchFamily="50" charset="-128"/>
              </a:rPr>
              <a:t>1</a:t>
            </a:fld>
            <a:endParaRPr kumimoji="1" lang="ja-JP" altLang="en-US" sz="1600" dirty="0">
              <a:solidFill>
                <a:schemeClr val="bg1">
                  <a:lumMod val="50000"/>
                </a:schemeClr>
              </a:solidFill>
              <a:latin typeface="Meiryo UI" panose="020B0604030504040204" pitchFamily="50" charset="-128"/>
              <a:ea typeface="Meiryo UI" panose="020B0604030504040204" pitchFamily="50" charset="-128"/>
            </a:endParaRPr>
          </a:p>
        </p:txBody>
      </p:sp>
      <p:sp>
        <p:nvSpPr>
          <p:cNvPr id="9" name="正方形/長方形 8"/>
          <p:cNvSpPr/>
          <p:nvPr/>
        </p:nvSpPr>
        <p:spPr>
          <a:xfrm>
            <a:off x="0" y="0"/>
            <a:ext cx="12192000" cy="43788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UD デジタル 教科書体 NP-B" panose="02020700000000000000" pitchFamily="18" charset="-128"/>
                <a:ea typeface="UD デジタル 教科書体 NP-B" panose="02020700000000000000" pitchFamily="18" charset="-128"/>
              </a:rPr>
              <a:t>医療提供体制確保のための緊急対策①</a:t>
            </a:r>
            <a:endParaRPr kumimoji="1" lang="ja-JP" altLang="en-US" sz="2400" b="1" dirty="0">
              <a:latin typeface="UD デジタル 教科書体 NP-B" panose="02020700000000000000" pitchFamily="18" charset="-128"/>
              <a:ea typeface="UD デジタル 教科書体 NP-B" panose="02020700000000000000" pitchFamily="18" charset="-128"/>
            </a:endParaRPr>
          </a:p>
        </p:txBody>
      </p:sp>
      <p:sp>
        <p:nvSpPr>
          <p:cNvPr id="6" name="テキスト ボックス 5"/>
          <p:cNvSpPr txBox="1"/>
          <p:nvPr/>
        </p:nvSpPr>
        <p:spPr>
          <a:xfrm>
            <a:off x="10637950" y="34274"/>
            <a:ext cx="1451020" cy="369332"/>
          </a:xfrm>
          <a:prstGeom prst="rect">
            <a:avLst/>
          </a:prstGeom>
          <a:solidFill>
            <a:schemeClr val="bg1"/>
          </a:solidFill>
          <a:ln>
            <a:solidFill>
              <a:schemeClr val="tx1"/>
            </a:solidFill>
          </a:ln>
        </p:spPr>
        <p:txBody>
          <a:bodyPr wrap="square" rtlCol="0">
            <a:spAutoFit/>
          </a:bodyPr>
          <a:lstStyle/>
          <a:p>
            <a:pPr algn="ctr"/>
            <a:r>
              <a:rPr lang="ja-JP" altLang="en-US" dirty="0" smtClean="0">
                <a:latin typeface="Meiryo UI" panose="020B0604030504040204" pitchFamily="50" charset="-128"/>
                <a:ea typeface="Meiryo UI" panose="020B0604030504040204" pitchFamily="50" charset="-128"/>
              </a:rPr>
              <a:t>資料１－６</a:t>
            </a:r>
            <a:endParaRPr lang="en-US" altLang="ja-JP"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BC6AEAAE-BA98-4DB5-87E0-98E6907B584F}"/>
              </a:ext>
            </a:extLst>
          </p:cNvPr>
          <p:cNvSpPr/>
          <p:nvPr/>
        </p:nvSpPr>
        <p:spPr>
          <a:xfrm>
            <a:off x="163091" y="1208211"/>
            <a:ext cx="7680419" cy="400110"/>
          </a:xfrm>
          <a:prstGeom prst="rect">
            <a:avLst/>
          </a:prstGeom>
          <a:ln>
            <a:solidFill>
              <a:schemeClr val="tx1"/>
            </a:solidFill>
            <a:prstDash val="solid"/>
          </a:ln>
        </p:spPr>
        <p:txBody>
          <a:bodyPr wrap="square">
            <a:spAutoFit/>
          </a:bodyPr>
          <a:lstStyle/>
          <a:p>
            <a:r>
              <a:rPr lang="ja-JP" altLang="en-US" sz="2000" dirty="0" smtClean="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sz="2000" dirty="0" smtClean="0">
                <a:latin typeface="HGPｺﾞｼｯｸE" panose="020B0900000000000000" pitchFamily="50" charset="-128"/>
                <a:ea typeface="HGPｺﾞｼｯｸE" panose="020B0900000000000000" pitchFamily="50" charset="-128"/>
                <a:cs typeface="Meiryo UI" panose="020B0604030504040204" pitchFamily="50" charset="-128"/>
              </a:rPr>
              <a:t>対策１　病床確保に向けた最大限の取組推進</a:t>
            </a:r>
            <a:endParaRPr lang="en-US" altLang="ja-JP" sz="2000" dirty="0">
              <a:latin typeface="HGPｺﾞｼｯｸE" panose="020B0900000000000000" pitchFamily="50" charset="-128"/>
              <a:ea typeface="HGPｺﾞｼｯｸE" panose="020B0900000000000000" pitchFamily="50" charset="-128"/>
              <a:cs typeface="Meiryo UI" panose="020B0604030504040204" pitchFamily="50" charset="-128"/>
            </a:endParaRPr>
          </a:p>
        </p:txBody>
      </p:sp>
      <p:sp>
        <p:nvSpPr>
          <p:cNvPr id="8" name="テキスト ボックス 7"/>
          <p:cNvSpPr txBox="1"/>
          <p:nvPr/>
        </p:nvSpPr>
        <p:spPr>
          <a:xfrm>
            <a:off x="321972" y="5199829"/>
            <a:ext cx="11870028" cy="646331"/>
          </a:xfrm>
          <a:prstGeom prst="rect">
            <a:avLst/>
          </a:prstGeom>
          <a:noFill/>
        </p:spPr>
        <p:txBody>
          <a:bodyPr wrap="square" rtlCol="0">
            <a:spAutoFit/>
          </a:bodyPr>
          <a:lstStyle/>
          <a:p>
            <a:r>
              <a:rPr kumimoji="1" lang="en-US" altLang="ja-JP" b="1" dirty="0">
                <a:solidFill>
                  <a:srgbClr val="FF0000"/>
                </a:solidFill>
                <a:latin typeface="Meiryo UI" panose="020B0604030504040204" pitchFamily="50" charset="-128"/>
                <a:ea typeface="Meiryo UI" panose="020B0604030504040204" pitchFamily="50" charset="-128"/>
              </a:rPr>
              <a:t>※</a:t>
            </a:r>
            <a:r>
              <a:rPr kumimoji="1" lang="ja-JP" altLang="en-US" b="1" dirty="0">
                <a:solidFill>
                  <a:srgbClr val="FF0000"/>
                </a:solidFill>
                <a:latin typeface="Meiryo UI" panose="020B0604030504040204" pitchFamily="50" charset="-128"/>
                <a:ea typeface="Meiryo UI" panose="020B0604030504040204" pitchFamily="50" charset="-128"/>
              </a:rPr>
              <a:t>　</a:t>
            </a:r>
            <a:r>
              <a:rPr kumimoji="1" lang="ja-JP" altLang="en-US" b="1" dirty="0" smtClean="0">
                <a:solidFill>
                  <a:srgbClr val="FF0000"/>
                </a:solidFill>
                <a:latin typeface="Meiryo UI" panose="020B0604030504040204" pitchFamily="50" charset="-128"/>
                <a:ea typeface="Meiryo UI" panose="020B0604030504040204" pitchFamily="50" charset="-128"/>
              </a:rPr>
              <a:t>上記については、時限的な緊急措置として、一般医療を一部制限の上（不急の予定入院・手術の延期、救急患者受入</a:t>
            </a:r>
            <a:endParaRPr kumimoji="1" lang="en-US" altLang="ja-JP" b="1" dirty="0" smtClean="0">
              <a:solidFill>
                <a:srgbClr val="FF0000"/>
              </a:solidFill>
              <a:latin typeface="Meiryo UI" panose="020B0604030504040204" pitchFamily="50" charset="-128"/>
              <a:ea typeface="Meiryo UI" panose="020B0604030504040204" pitchFamily="50" charset="-128"/>
            </a:endParaRPr>
          </a:p>
          <a:p>
            <a:r>
              <a:rPr kumimoji="1" lang="ja-JP" altLang="en-US" b="1" dirty="0">
                <a:solidFill>
                  <a:srgbClr val="FF0000"/>
                </a:solidFill>
                <a:latin typeface="Meiryo UI" panose="020B0604030504040204" pitchFamily="50" charset="-128"/>
                <a:ea typeface="Meiryo UI" panose="020B0604030504040204" pitchFamily="50" charset="-128"/>
              </a:rPr>
              <a:t>　</a:t>
            </a:r>
            <a:r>
              <a:rPr kumimoji="1" lang="ja-JP" altLang="en-US" b="1" dirty="0" smtClean="0">
                <a:solidFill>
                  <a:srgbClr val="FF0000"/>
                </a:solidFill>
                <a:latin typeface="Meiryo UI" panose="020B0604030504040204" pitchFamily="50" charset="-128"/>
                <a:ea typeface="Meiryo UI" panose="020B0604030504040204" pitchFamily="50" charset="-128"/>
              </a:rPr>
              <a:t>　　体制の重点化等）、確実に運用いただくよう、再度の緊急要請（</a:t>
            </a:r>
            <a:r>
              <a:rPr kumimoji="1" lang="en-US" altLang="ja-JP" b="1" dirty="0" smtClean="0">
                <a:solidFill>
                  <a:srgbClr val="FF0000"/>
                </a:solidFill>
                <a:latin typeface="Meiryo UI" panose="020B0604030504040204" pitchFamily="50" charset="-128"/>
                <a:ea typeface="Meiryo UI" panose="020B0604030504040204" pitchFamily="50" charset="-128"/>
              </a:rPr>
              <a:t>4</a:t>
            </a:r>
            <a:r>
              <a:rPr kumimoji="1" lang="ja-JP" altLang="en-US" b="1" dirty="0" smtClean="0">
                <a:solidFill>
                  <a:srgbClr val="FF0000"/>
                </a:solidFill>
                <a:latin typeface="Meiryo UI" panose="020B0604030504040204" pitchFamily="50" charset="-128"/>
                <a:ea typeface="Meiryo UI" panose="020B0604030504040204" pitchFamily="50" charset="-128"/>
              </a:rPr>
              <a:t>月</a:t>
            </a:r>
            <a:r>
              <a:rPr kumimoji="1" lang="en-US" altLang="ja-JP" b="1" dirty="0" smtClean="0">
                <a:solidFill>
                  <a:srgbClr val="FF0000"/>
                </a:solidFill>
                <a:latin typeface="Meiryo UI" panose="020B0604030504040204" pitchFamily="50" charset="-128"/>
                <a:ea typeface="Meiryo UI" panose="020B0604030504040204" pitchFamily="50" charset="-128"/>
              </a:rPr>
              <a:t>12</a:t>
            </a:r>
            <a:r>
              <a:rPr kumimoji="1" lang="ja-JP" altLang="en-US" b="1" dirty="0" smtClean="0">
                <a:solidFill>
                  <a:srgbClr val="FF0000"/>
                </a:solidFill>
                <a:latin typeface="Meiryo UI" panose="020B0604030504040204" pitchFamily="50" charset="-128"/>
                <a:ea typeface="Meiryo UI" panose="020B0604030504040204" pitchFamily="50" charset="-128"/>
              </a:rPr>
              <a:t>日）</a:t>
            </a:r>
            <a:endParaRPr kumimoji="1" lang="en-US" altLang="ja-JP" b="1" dirty="0">
              <a:solidFill>
                <a:srgbClr val="FF0000"/>
              </a:solidFill>
              <a:latin typeface="Meiryo UI" panose="020B0604030504040204" pitchFamily="50" charset="-128"/>
              <a:ea typeface="Meiryo UI" panose="020B0604030504040204" pitchFamily="50" charset="-128"/>
            </a:endParaRPr>
          </a:p>
        </p:txBody>
      </p:sp>
      <p:sp>
        <p:nvSpPr>
          <p:cNvPr id="4" name="正方形/長方形 3"/>
          <p:cNvSpPr/>
          <p:nvPr/>
        </p:nvSpPr>
        <p:spPr>
          <a:xfrm>
            <a:off x="163091" y="2074502"/>
            <a:ext cx="11925877" cy="646331"/>
          </a:xfrm>
          <a:prstGeom prst="rect">
            <a:avLst/>
          </a:prstGeom>
        </p:spPr>
        <p:txBody>
          <a:bodyPr wrap="square">
            <a:spAutoFit/>
          </a:bodyPr>
          <a:lstStyle/>
          <a:p>
            <a:r>
              <a:rPr lang="ja-JP" altLang="en-US" dirty="0" smtClean="0"/>
              <a:t>・</a:t>
            </a:r>
            <a:r>
              <a:rPr lang="ja-JP" altLang="en-US" dirty="0"/>
              <a:t>現在の医療機関のコロナ病床確保状況や圏域ごとのコロナ以外も含めた救急受入の状況等を踏まえて</a:t>
            </a:r>
            <a:r>
              <a:rPr lang="ja-JP" altLang="en-US" dirty="0" smtClean="0"/>
              <a:t>、</a:t>
            </a:r>
            <a:r>
              <a:rPr lang="ja-JP" altLang="en-US" dirty="0"/>
              <a:t>病床</a:t>
            </a:r>
            <a:r>
              <a:rPr lang="ja-JP" altLang="en-US" dirty="0" smtClean="0"/>
              <a:t>確保</a:t>
            </a:r>
            <a:endParaRPr lang="en-US" altLang="ja-JP" dirty="0" smtClean="0"/>
          </a:p>
          <a:p>
            <a:r>
              <a:rPr lang="ja-JP" altLang="en-US" dirty="0"/>
              <a:t>　</a:t>
            </a:r>
            <a:r>
              <a:rPr lang="ja-JP" altLang="en-US" dirty="0" smtClean="0"/>
              <a:t>計画</a:t>
            </a:r>
            <a:r>
              <a:rPr lang="ja-JP" altLang="en-US" dirty="0"/>
              <a:t>の確保病床数の最大限の運用に加え、</a:t>
            </a:r>
            <a:r>
              <a:rPr lang="ja-JP" altLang="en-US" dirty="0" smtClean="0"/>
              <a:t>以下</a:t>
            </a:r>
            <a:r>
              <a:rPr lang="ja-JP" altLang="en-US" dirty="0"/>
              <a:t>の通り</a:t>
            </a:r>
            <a:r>
              <a:rPr lang="ja-JP" altLang="en-US" dirty="0" smtClean="0"/>
              <a:t>臨時緊急要請</a:t>
            </a:r>
            <a:r>
              <a:rPr lang="ja-JP" altLang="en-US" b="1" dirty="0"/>
              <a:t>（</a:t>
            </a:r>
            <a:r>
              <a:rPr lang="ja-JP" altLang="en-US" b="1" dirty="0" smtClean="0"/>
              <a:t>特措法第２４条第９項）</a:t>
            </a:r>
            <a:r>
              <a:rPr lang="ja-JP" altLang="en-US" sz="1400" b="1" dirty="0" smtClean="0"/>
              <a:t>（４月６日）</a:t>
            </a:r>
            <a:endParaRPr lang="ja-JP" altLang="en-US" b="1" dirty="0"/>
          </a:p>
        </p:txBody>
      </p:sp>
      <p:sp>
        <p:nvSpPr>
          <p:cNvPr id="5" name="正方形/長方形 4"/>
          <p:cNvSpPr/>
          <p:nvPr/>
        </p:nvSpPr>
        <p:spPr>
          <a:xfrm>
            <a:off x="270455" y="495810"/>
            <a:ext cx="11818513" cy="646331"/>
          </a:xfrm>
          <a:prstGeom prst="rect">
            <a:avLst/>
          </a:prstGeom>
        </p:spPr>
        <p:txBody>
          <a:bodyPr wrap="square">
            <a:spAutoFit/>
          </a:bodyPr>
          <a:lstStyle/>
          <a:p>
            <a:r>
              <a:rPr lang="ja-JP" altLang="en-US" dirty="0" smtClean="0"/>
              <a:t>第４波においては第３波</a:t>
            </a:r>
            <a:r>
              <a:rPr lang="ja-JP" altLang="en-US" dirty="0"/>
              <a:t>を大きく上回るスピードと規模</a:t>
            </a:r>
            <a:r>
              <a:rPr lang="ja-JP" altLang="en-US" dirty="0" smtClean="0"/>
              <a:t>で感染が急拡大し、確保した病床数を患者数が上回り、入院先の調整が困難となっているため、医療提供体制の緊急的確保が急務。</a:t>
            </a:r>
            <a:endParaRPr lang="ja-JP" altLang="en-US" dirty="0"/>
          </a:p>
        </p:txBody>
      </p:sp>
      <p:sp>
        <p:nvSpPr>
          <p:cNvPr id="11" name="正方形/長方形 10">
            <a:extLst>
              <a:ext uri="{FF2B5EF4-FFF2-40B4-BE49-F238E27FC236}">
                <a16:creationId xmlns:a16="http://schemas.microsoft.com/office/drawing/2014/main" id="{BC6AEAAE-BA98-4DB5-87E0-98E6907B584F}"/>
              </a:ext>
            </a:extLst>
          </p:cNvPr>
          <p:cNvSpPr/>
          <p:nvPr/>
        </p:nvSpPr>
        <p:spPr>
          <a:xfrm>
            <a:off x="200115" y="1674008"/>
            <a:ext cx="7680419" cy="400110"/>
          </a:xfrm>
          <a:prstGeom prst="rect">
            <a:avLst/>
          </a:prstGeom>
          <a:ln>
            <a:noFill/>
            <a:prstDash val="solid"/>
          </a:ln>
        </p:spPr>
        <p:txBody>
          <a:bodyPr wrap="square">
            <a:spAutoFit/>
          </a:bodyPr>
          <a:lstStyle/>
          <a:p>
            <a:r>
              <a:rPr lang="ja-JP" altLang="en-US" sz="2000" u="sng" dirty="0" smtClean="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sz="2000" u="sng" dirty="0" smtClean="0">
                <a:latin typeface="HGPｺﾞｼｯｸE" panose="020B0900000000000000" pitchFamily="50" charset="-128"/>
                <a:ea typeface="HGPｺﾞｼｯｸE" panose="020B0900000000000000" pitchFamily="50" charset="-128"/>
                <a:cs typeface="Meiryo UI" panose="020B0604030504040204" pitchFamily="50" charset="-128"/>
              </a:rPr>
              <a:t>対策１－１　重症病床確保に向けた臨時緊急要請</a:t>
            </a:r>
            <a:endParaRPr lang="en-US" altLang="ja-JP" sz="2000" u="sng" dirty="0">
              <a:latin typeface="HGPｺﾞｼｯｸE" panose="020B0900000000000000" pitchFamily="50" charset="-128"/>
              <a:ea typeface="HGPｺﾞｼｯｸE" panose="020B0900000000000000" pitchFamily="50" charset="-128"/>
              <a:cs typeface="Meiryo UI" panose="020B0604030504040204" pitchFamily="50" charset="-128"/>
            </a:endParaRPr>
          </a:p>
        </p:txBody>
      </p:sp>
      <p:sp>
        <p:nvSpPr>
          <p:cNvPr id="10" name="正方形/長方形 9"/>
          <p:cNvSpPr/>
          <p:nvPr/>
        </p:nvSpPr>
        <p:spPr>
          <a:xfrm>
            <a:off x="1135244" y="6047103"/>
            <a:ext cx="9648795" cy="646331"/>
          </a:xfrm>
          <a:prstGeom prst="rect">
            <a:avLst/>
          </a:prstGeom>
          <a:ln>
            <a:solidFill>
              <a:schemeClr val="tx1"/>
            </a:solidFill>
          </a:ln>
        </p:spPr>
        <p:txBody>
          <a:bodyPr wrap="none">
            <a:spAutoFit/>
          </a:bodyPr>
          <a:lstStyle/>
          <a:p>
            <a:r>
              <a:rPr lang="ja-JP" altLang="en-US" b="1" dirty="0" smtClean="0">
                <a:solidFill>
                  <a:srgbClr val="FF0000"/>
                </a:solidFill>
              </a:rPr>
              <a:t>　対策１－１による現在の確保状況</a:t>
            </a:r>
            <a:r>
              <a:rPr lang="ja-JP" altLang="en-US" b="1" dirty="0">
                <a:solidFill>
                  <a:srgbClr val="FF0000"/>
                </a:solidFill>
              </a:rPr>
              <a:t>　</a:t>
            </a:r>
            <a:r>
              <a:rPr lang="ja-JP" altLang="en-US" b="1" dirty="0" smtClean="0">
                <a:solidFill>
                  <a:srgbClr val="FF0000"/>
                </a:solidFill>
              </a:rPr>
              <a:t>要請数計約１００床に対し　約１５０床　</a:t>
            </a:r>
            <a:endParaRPr lang="en-US" altLang="ja-JP" b="1" dirty="0" smtClean="0">
              <a:solidFill>
                <a:srgbClr val="FF0000"/>
              </a:solidFill>
            </a:endParaRPr>
          </a:p>
          <a:p>
            <a:r>
              <a:rPr lang="ja-JP" altLang="en-US" b="1" dirty="0">
                <a:solidFill>
                  <a:srgbClr val="FF0000"/>
                </a:solidFill>
              </a:rPr>
              <a:t>　</a:t>
            </a:r>
            <a:r>
              <a:rPr lang="ja-JP" altLang="en-US" b="1" dirty="0" smtClean="0">
                <a:solidFill>
                  <a:srgbClr val="FF0000"/>
                </a:solidFill>
              </a:rPr>
              <a:t>（うち既に運用開始：重症病床　４５床、中等症病床における入院医療の継続　４０床）</a:t>
            </a:r>
            <a:endParaRPr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4191716578"/>
              </p:ext>
            </p:extLst>
          </p:nvPr>
        </p:nvGraphicFramePr>
        <p:xfrm>
          <a:off x="478303" y="2704746"/>
          <a:ext cx="11610666" cy="2352040"/>
        </p:xfrm>
        <a:graphic>
          <a:graphicData uri="http://schemas.openxmlformats.org/drawingml/2006/table">
            <a:tbl>
              <a:tblPr firstRow="1" firstCol="1" bandRow="1">
                <a:tableStyleId>{5C22544A-7EE6-4342-B048-85BDC9FD1C3A}</a:tableStyleId>
              </a:tblPr>
              <a:tblGrid>
                <a:gridCol w="3165229">
                  <a:extLst>
                    <a:ext uri="{9D8B030D-6E8A-4147-A177-3AD203B41FA5}">
                      <a16:colId xmlns:a16="http://schemas.microsoft.com/office/drawing/2014/main" val="737024712"/>
                    </a:ext>
                  </a:extLst>
                </a:gridCol>
                <a:gridCol w="6119446">
                  <a:extLst>
                    <a:ext uri="{9D8B030D-6E8A-4147-A177-3AD203B41FA5}">
                      <a16:colId xmlns:a16="http://schemas.microsoft.com/office/drawing/2014/main" val="491565106"/>
                    </a:ext>
                  </a:extLst>
                </a:gridCol>
                <a:gridCol w="2325991">
                  <a:extLst>
                    <a:ext uri="{9D8B030D-6E8A-4147-A177-3AD203B41FA5}">
                      <a16:colId xmlns:a16="http://schemas.microsoft.com/office/drawing/2014/main" val="752922623"/>
                    </a:ext>
                  </a:extLst>
                </a:gridCol>
              </a:tblGrid>
              <a:tr h="370840">
                <a:tc>
                  <a:txBody>
                    <a:bodyPr/>
                    <a:lstStyle/>
                    <a:p>
                      <a:pPr algn="ctr"/>
                      <a:r>
                        <a:rPr kumimoji="1" lang="ja-JP" altLang="en-US" dirty="0" smtClean="0"/>
                        <a:t>要請対象</a:t>
                      </a:r>
                      <a:endParaRPr kumimoji="1" lang="ja-JP" altLang="en-US" dirty="0"/>
                    </a:p>
                  </a:txBody>
                  <a:tcPr/>
                </a:tc>
                <a:tc>
                  <a:txBody>
                    <a:bodyPr/>
                    <a:lstStyle/>
                    <a:p>
                      <a:pPr algn="ctr"/>
                      <a:r>
                        <a:rPr kumimoji="1" lang="ja-JP" altLang="en-US" dirty="0" smtClean="0"/>
                        <a:t>要請内容</a:t>
                      </a:r>
                      <a:endParaRPr kumimoji="1" lang="ja-JP" altLang="en-US" dirty="0"/>
                    </a:p>
                  </a:txBody>
                  <a:tcPr/>
                </a:tc>
                <a:tc>
                  <a:txBody>
                    <a:bodyPr/>
                    <a:lstStyle/>
                    <a:p>
                      <a:pPr algn="ctr"/>
                      <a:r>
                        <a:rPr kumimoji="1" lang="ja-JP" altLang="en-US" dirty="0" smtClean="0"/>
                        <a:t>要請数</a:t>
                      </a:r>
                      <a:endParaRPr kumimoji="1" lang="ja-JP" altLang="en-US" dirty="0"/>
                    </a:p>
                  </a:txBody>
                  <a:tcPr/>
                </a:tc>
                <a:extLst>
                  <a:ext uri="{0D108BD9-81ED-4DB2-BD59-A6C34878D82A}">
                    <a16:rowId xmlns:a16="http://schemas.microsoft.com/office/drawing/2014/main" val="4067948777"/>
                  </a:ext>
                </a:extLst>
              </a:tr>
              <a:tr h="356931">
                <a:tc>
                  <a:txBody>
                    <a:bodyPr/>
                    <a:lstStyle/>
                    <a:p>
                      <a:r>
                        <a:rPr lang="ja-JP" altLang="en-US" sz="1600" b="1" dirty="0" smtClean="0"/>
                        <a:t>重症患者受入医療機関</a:t>
                      </a:r>
                      <a:endParaRPr lang="en-US" altLang="ja-JP" sz="1600" b="1" dirty="0" smtClean="0"/>
                    </a:p>
                    <a:p>
                      <a:r>
                        <a:rPr lang="ja-JP" altLang="en-US" sz="1600" b="1" dirty="0" smtClean="0"/>
                        <a:t>（５大学）</a:t>
                      </a:r>
                      <a:endParaRPr kumimoji="1" lang="ja-JP" altLang="en-US" sz="1600" dirty="0"/>
                    </a:p>
                  </a:txBody>
                  <a:tcPr/>
                </a:tc>
                <a:tc>
                  <a:txBody>
                    <a:bodyPr/>
                    <a:lstStyle/>
                    <a:p>
                      <a:r>
                        <a:rPr kumimoji="1" lang="ja-JP" altLang="en-US" sz="1600" b="1" dirty="0" smtClean="0"/>
                        <a:t>各大学に対し総計１５床以上の運用</a:t>
                      </a:r>
                      <a:endParaRPr kumimoji="1" lang="ja-JP" altLang="en-US" sz="16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追加合計約３０床</a:t>
                      </a:r>
                      <a:endParaRPr kumimoji="1" lang="ja-JP" altLang="en-US" sz="1600" b="1" dirty="0"/>
                    </a:p>
                  </a:txBody>
                  <a:tcPr/>
                </a:tc>
                <a:extLst>
                  <a:ext uri="{0D108BD9-81ED-4DB2-BD59-A6C34878D82A}">
                    <a16:rowId xmlns:a16="http://schemas.microsoft.com/office/drawing/2014/main" val="1725215305"/>
                  </a:ext>
                </a:extLst>
              </a:tr>
              <a:tr h="370840">
                <a:tc>
                  <a:txBody>
                    <a:bodyPr/>
                    <a:lstStyle/>
                    <a:p>
                      <a:r>
                        <a:rPr lang="ja-JP" altLang="en-US" sz="1600" b="1" dirty="0" smtClean="0"/>
                        <a:t>重症患者受入医療機関</a:t>
                      </a:r>
                      <a:endParaRPr lang="en-US" altLang="ja-JP" sz="1600" b="1" dirty="0" smtClean="0"/>
                    </a:p>
                    <a:p>
                      <a:r>
                        <a:rPr lang="ja-JP" altLang="en-US" sz="1600" b="1" dirty="0" smtClean="0"/>
                        <a:t>（大学以外１９医療機関）</a:t>
                      </a:r>
                      <a:endParaRPr kumimoji="1" lang="ja-JP" altLang="en-US" sz="1600" dirty="0"/>
                    </a:p>
                  </a:txBody>
                  <a:tcPr/>
                </a:tc>
                <a:tc>
                  <a:txBody>
                    <a:bodyPr/>
                    <a:lstStyle/>
                    <a:p>
                      <a:r>
                        <a:rPr kumimoji="1" lang="ja-JP" altLang="en-US" sz="1600" b="1" dirty="0" smtClean="0"/>
                        <a:t>許可病床</a:t>
                      </a:r>
                      <a:r>
                        <a:rPr kumimoji="1" lang="en-US" altLang="ja-JP" sz="1600" b="1" dirty="0" smtClean="0"/>
                        <a:t>300</a:t>
                      </a:r>
                      <a:r>
                        <a:rPr kumimoji="1" lang="ja-JP" altLang="en-US" sz="1600" b="1" dirty="0" smtClean="0"/>
                        <a:t>床以上の医療機関：３床以上の追加</a:t>
                      </a:r>
                    </a:p>
                    <a:p>
                      <a:r>
                        <a:rPr kumimoji="1" lang="ja-JP" altLang="en-US" sz="1600" b="1" dirty="0" smtClean="0"/>
                        <a:t>許可病床</a:t>
                      </a:r>
                      <a:r>
                        <a:rPr kumimoji="1" lang="en-US" altLang="ja-JP" sz="1600" b="1" dirty="0" smtClean="0"/>
                        <a:t>300</a:t>
                      </a:r>
                      <a:r>
                        <a:rPr kumimoji="1" lang="ja-JP" altLang="en-US" sz="1600" b="1" dirty="0" smtClean="0"/>
                        <a:t>床未満の医療機関：１床以上の追加</a:t>
                      </a:r>
                      <a:endParaRPr kumimoji="1" lang="ja-JP" altLang="en-US" sz="1600" b="1" dirty="0"/>
                    </a:p>
                  </a:txBody>
                  <a:tcPr/>
                </a:tc>
                <a:tc>
                  <a:txBody>
                    <a:bodyPr/>
                    <a:lstStyle/>
                    <a:p>
                      <a:pPr algn="ctr"/>
                      <a:r>
                        <a:rPr lang="ja-JP" altLang="en-US" sz="1600" b="1" u="none" dirty="0" smtClean="0"/>
                        <a:t>追加合計約４０床</a:t>
                      </a:r>
                      <a:endParaRPr kumimoji="1" lang="ja-JP" altLang="en-US" sz="1600" b="1" u="none" dirty="0"/>
                    </a:p>
                  </a:txBody>
                  <a:tcPr/>
                </a:tc>
                <a:extLst>
                  <a:ext uri="{0D108BD9-81ED-4DB2-BD59-A6C34878D82A}">
                    <a16:rowId xmlns:a16="http://schemas.microsoft.com/office/drawing/2014/main" val="1742888540"/>
                  </a:ext>
                </a:extLst>
              </a:tr>
              <a:tr h="370840">
                <a:tc>
                  <a:txBody>
                    <a:bodyPr/>
                    <a:lstStyle/>
                    <a:p>
                      <a:r>
                        <a:rPr lang="ja-JP" altLang="en-US" sz="1600" b="1" dirty="0" smtClean="0"/>
                        <a:t>中等症患者受入基幹医療機関</a:t>
                      </a:r>
                      <a:endParaRPr lang="en-US" altLang="ja-JP" sz="1600" b="1" dirty="0" smtClean="0"/>
                    </a:p>
                    <a:p>
                      <a:r>
                        <a:rPr lang="ja-JP" altLang="en-US" sz="1600" b="1" dirty="0" smtClean="0"/>
                        <a:t>（３５医療機関）</a:t>
                      </a:r>
                      <a:endParaRPr kumimoji="1" lang="ja-JP" altLang="en-US" sz="1600" dirty="0"/>
                    </a:p>
                  </a:txBody>
                  <a:tcPr/>
                </a:tc>
                <a:tc>
                  <a:txBody>
                    <a:bodyPr/>
                    <a:lstStyle/>
                    <a:p>
                      <a:r>
                        <a:rPr kumimoji="1" lang="en-US" altLang="ja-JP" sz="1600" b="1" dirty="0" smtClean="0"/>
                        <a:t>300</a:t>
                      </a:r>
                      <a:r>
                        <a:rPr kumimoji="1" lang="ja-JP" altLang="en-US" sz="1600" b="1" dirty="0" smtClean="0"/>
                        <a:t>床以上公立公的病院、</a:t>
                      </a:r>
                      <a:r>
                        <a:rPr kumimoji="1" lang="en-US" altLang="ja-JP" sz="1600" b="1" dirty="0" smtClean="0"/>
                        <a:t>400</a:t>
                      </a:r>
                      <a:r>
                        <a:rPr kumimoji="1" lang="ja-JP" altLang="en-US" sz="1600" b="1" dirty="0" smtClean="0"/>
                        <a:t>床以上地域医療支援病院等、</a:t>
                      </a:r>
                      <a:endParaRPr kumimoji="1" lang="en-US" altLang="ja-JP" sz="1600" b="1" dirty="0" smtClean="0"/>
                    </a:p>
                    <a:p>
                      <a:r>
                        <a:rPr kumimoji="1" lang="ja-JP" altLang="en-US" sz="1600" b="1" dirty="0" smtClean="0"/>
                        <a:t>人工呼吸器整備医療機関</a:t>
                      </a:r>
                      <a:endParaRPr kumimoji="1" lang="en-US" altLang="ja-JP" sz="1600" b="1" dirty="0" smtClean="0"/>
                    </a:p>
                    <a:p>
                      <a:r>
                        <a:rPr kumimoji="1" lang="ja-JP" altLang="en-US" sz="1600" b="1" dirty="0" smtClean="0"/>
                        <a:t>　　：患者が重症化した場合も入院医療を継続（２名程度まで）</a:t>
                      </a:r>
                    </a:p>
                  </a:txBody>
                  <a:tcPr/>
                </a:tc>
                <a:tc>
                  <a:txBody>
                    <a:bodyPr/>
                    <a:lstStyle/>
                    <a:p>
                      <a:pPr algn="ctr"/>
                      <a:r>
                        <a:rPr kumimoji="1" lang="ja-JP" altLang="en-US" sz="1600" b="1" dirty="0" smtClean="0"/>
                        <a:t>追加合計　約３０床</a:t>
                      </a:r>
                      <a:r>
                        <a:rPr kumimoji="1" lang="ja-JP" altLang="en-US" sz="1400" b="1" spc="-150" dirty="0" smtClean="0"/>
                        <a:t>（軽症中等症病床の転用）</a:t>
                      </a:r>
                      <a:endParaRPr kumimoji="1" lang="ja-JP" altLang="en-US" sz="1600" b="1" spc="-150" dirty="0"/>
                    </a:p>
                  </a:txBody>
                  <a:tcPr/>
                </a:tc>
                <a:extLst>
                  <a:ext uri="{0D108BD9-81ED-4DB2-BD59-A6C34878D82A}">
                    <a16:rowId xmlns:a16="http://schemas.microsoft.com/office/drawing/2014/main" val="372532244"/>
                  </a:ext>
                </a:extLst>
              </a:tr>
            </a:tbl>
          </a:graphicData>
        </a:graphic>
      </p:graphicFrame>
    </p:spTree>
    <p:extLst>
      <p:ext uri="{BB962C8B-B14F-4D97-AF65-F5344CB8AC3E}">
        <p14:creationId xmlns:p14="http://schemas.microsoft.com/office/powerpoint/2010/main" val="722044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10058400" y="6492875"/>
            <a:ext cx="2133600" cy="365125"/>
          </a:xfrm>
        </p:spPr>
        <p:txBody>
          <a:bodyPr/>
          <a:lstStyle/>
          <a:p>
            <a:fld id="{A9848611-8FAA-4BFC-BAAD-33CAF1A3E273}" type="slidenum">
              <a:rPr kumimoji="1" lang="ja-JP" altLang="en-US" sz="1600">
                <a:solidFill>
                  <a:schemeClr val="bg1">
                    <a:lumMod val="50000"/>
                  </a:schemeClr>
                </a:solidFill>
                <a:latin typeface="Meiryo UI" panose="020B0604030504040204" pitchFamily="50" charset="-128"/>
                <a:ea typeface="Meiryo UI" panose="020B0604030504040204" pitchFamily="50" charset="-128"/>
              </a:rPr>
              <a:t>2</a:t>
            </a:fld>
            <a:endParaRPr kumimoji="1" lang="ja-JP" altLang="en-US" sz="1600" dirty="0">
              <a:solidFill>
                <a:schemeClr val="bg1">
                  <a:lumMod val="50000"/>
                </a:schemeClr>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BC6AEAAE-BA98-4DB5-87E0-98E6907B584F}"/>
              </a:ext>
            </a:extLst>
          </p:cNvPr>
          <p:cNvSpPr/>
          <p:nvPr/>
        </p:nvSpPr>
        <p:spPr>
          <a:xfrm>
            <a:off x="216373" y="447060"/>
            <a:ext cx="7680419" cy="400110"/>
          </a:xfrm>
          <a:prstGeom prst="rect">
            <a:avLst/>
          </a:prstGeom>
          <a:ln>
            <a:noFill/>
            <a:prstDash val="solid"/>
          </a:ln>
        </p:spPr>
        <p:txBody>
          <a:bodyPr wrap="square">
            <a:spAutoFit/>
          </a:bodyPr>
          <a:lstStyle/>
          <a:p>
            <a:r>
              <a:rPr lang="ja-JP" altLang="en-US" sz="2000" u="sng" dirty="0" smtClean="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sz="2000" u="sng" dirty="0" smtClean="0">
                <a:latin typeface="HGPｺﾞｼｯｸE" panose="020B0900000000000000" pitchFamily="50" charset="-128"/>
                <a:ea typeface="HGPｺﾞｼｯｸE" panose="020B0900000000000000" pitchFamily="50" charset="-128"/>
                <a:cs typeface="Meiryo UI" panose="020B0604030504040204" pitchFamily="50" charset="-128"/>
              </a:rPr>
              <a:t>対策１－２　軽症中等症病床確保に向けた臨時緊急要請</a:t>
            </a:r>
            <a:endParaRPr lang="en-US" altLang="ja-JP" sz="2000" u="sng" dirty="0">
              <a:latin typeface="HGPｺﾞｼｯｸE" panose="020B0900000000000000" pitchFamily="50" charset="-128"/>
              <a:ea typeface="HGPｺﾞｼｯｸE" panose="020B0900000000000000" pitchFamily="50" charset="-128"/>
              <a:cs typeface="Meiryo UI" panose="020B0604030504040204" pitchFamily="50" charset="-128"/>
            </a:endParaRPr>
          </a:p>
        </p:txBody>
      </p:sp>
      <p:sp>
        <p:nvSpPr>
          <p:cNvPr id="8" name="正方形/長方形 7"/>
          <p:cNvSpPr/>
          <p:nvPr/>
        </p:nvSpPr>
        <p:spPr>
          <a:xfrm>
            <a:off x="0" y="0"/>
            <a:ext cx="12192000" cy="43788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UD デジタル 教科書体 NP-B" panose="02020700000000000000" pitchFamily="18" charset="-128"/>
                <a:ea typeface="UD デジタル 教科書体 NP-B" panose="02020700000000000000" pitchFamily="18" charset="-128"/>
              </a:rPr>
              <a:t>医療提供体制確保のための緊急対策②</a:t>
            </a:r>
            <a:endParaRPr kumimoji="1" lang="ja-JP" altLang="en-US" sz="2400" b="1" dirty="0">
              <a:latin typeface="UD デジタル 教科書体 NP-B" panose="02020700000000000000" pitchFamily="18" charset="-128"/>
              <a:ea typeface="UD デジタル 教科書体 NP-B" panose="02020700000000000000" pitchFamily="18" charset="-128"/>
            </a:endParaRPr>
          </a:p>
        </p:txBody>
      </p:sp>
      <p:sp>
        <p:nvSpPr>
          <p:cNvPr id="4" name="正方形/長方形 3"/>
          <p:cNvSpPr/>
          <p:nvPr/>
        </p:nvSpPr>
        <p:spPr>
          <a:xfrm>
            <a:off x="216371" y="847170"/>
            <a:ext cx="11872596" cy="369332"/>
          </a:xfrm>
          <a:prstGeom prst="rect">
            <a:avLst/>
          </a:prstGeom>
        </p:spPr>
        <p:txBody>
          <a:bodyPr wrap="square">
            <a:spAutoFit/>
          </a:bodyPr>
          <a:lstStyle/>
          <a:p>
            <a:r>
              <a:rPr lang="ja-JP" altLang="en-US" dirty="0" smtClean="0"/>
              <a:t>・現在確保数約</a:t>
            </a:r>
            <a:r>
              <a:rPr lang="en-US" altLang="ja-JP" dirty="0" smtClean="0"/>
              <a:t>1,800</a:t>
            </a:r>
            <a:r>
              <a:rPr lang="ja-JP" altLang="en-US" dirty="0" smtClean="0"/>
              <a:t>床の追加</a:t>
            </a:r>
            <a:r>
              <a:rPr lang="ja-JP" altLang="en-US" dirty="0"/>
              <a:t>確保に</a:t>
            </a:r>
            <a:r>
              <a:rPr lang="ja-JP" altLang="en-US" dirty="0" smtClean="0"/>
              <a:t>向け、以下の通り臨時緊急要請</a:t>
            </a:r>
            <a:r>
              <a:rPr lang="ja-JP" altLang="en-US" b="1" u="sng" dirty="0" smtClean="0">
                <a:solidFill>
                  <a:srgbClr val="FF0000"/>
                </a:solidFill>
              </a:rPr>
              <a:t>（感染症法第１６条の２）</a:t>
            </a:r>
            <a:r>
              <a:rPr lang="ja-JP" altLang="en-US" sz="1400" b="1" u="sng" dirty="0" smtClean="0">
                <a:solidFill>
                  <a:srgbClr val="FF0000"/>
                </a:solidFill>
              </a:rPr>
              <a:t>（４月１９日）</a:t>
            </a:r>
            <a:r>
              <a:rPr lang="ja-JP" altLang="en-US" sz="1600" b="1" dirty="0" smtClean="0">
                <a:solidFill>
                  <a:srgbClr val="FF0000"/>
                </a:solidFill>
              </a:rPr>
              <a:t>　　</a:t>
            </a:r>
            <a:endParaRPr lang="ja-JP" altLang="en-US" sz="1600" b="1" dirty="0">
              <a:solidFill>
                <a:srgbClr val="FF0000"/>
              </a:solidFill>
            </a:endParaRPr>
          </a:p>
        </p:txBody>
      </p:sp>
      <p:sp>
        <p:nvSpPr>
          <p:cNvPr id="5" name="正方形/長方形 4"/>
          <p:cNvSpPr/>
          <p:nvPr/>
        </p:nvSpPr>
        <p:spPr>
          <a:xfrm>
            <a:off x="3817494" y="4728346"/>
            <a:ext cx="4801314" cy="369332"/>
          </a:xfrm>
          <a:prstGeom prst="rect">
            <a:avLst/>
          </a:prstGeom>
          <a:ln>
            <a:solidFill>
              <a:schemeClr val="tx1"/>
            </a:solidFill>
          </a:ln>
        </p:spPr>
        <p:txBody>
          <a:bodyPr wrap="none">
            <a:spAutoFit/>
          </a:bodyPr>
          <a:lstStyle/>
          <a:p>
            <a:r>
              <a:rPr lang="ja-JP" altLang="en-US" b="1" dirty="0" smtClean="0">
                <a:solidFill>
                  <a:srgbClr val="FF0000"/>
                </a:solidFill>
              </a:rPr>
              <a:t>　対策１－２により計約１，１００床の要請</a:t>
            </a:r>
            <a:endParaRPr lang="ja-JP" altLang="en-US" dirty="0"/>
          </a:p>
        </p:txBody>
      </p:sp>
      <p:graphicFrame>
        <p:nvGraphicFramePr>
          <p:cNvPr id="10" name="表 9"/>
          <p:cNvGraphicFramePr>
            <a:graphicFrameLocks noGrp="1"/>
          </p:cNvGraphicFramePr>
          <p:nvPr>
            <p:extLst>
              <p:ext uri="{D42A27DB-BD31-4B8C-83A1-F6EECF244321}">
                <p14:modId xmlns:p14="http://schemas.microsoft.com/office/powerpoint/2010/main" val="2820604030"/>
              </p:ext>
            </p:extLst>
          </p:nvPr>
        </p:nvGraphicFramePr>
        <p:xfrm>
          <a:off x="347336" y="1195764"/>
          <a:ext cx="11741631" cy="3479800"/>
        </p:xfrm>
        <a:graphic>
          <a:graphicData uri="http://schemas.openxmlformats.org/drawingml/2006/table">
            <a:tbl>
              <a:tblPr firstRow="1" firstCol="1" bandRow="1">
                <a:tableStyleId>{5C22544A-7EE6-4342-B048-85BDC9FD1C3A}</a:tableStyleId>
              </a:tblPr>
              <a:tblGrid>
                <a:gridCol w="2944503">
                  <a:extLst>
                    <a:ext uri="{9D8B030D-6E8A-4147-A177-3AD203B41FA5}">
                      <a16:colId xmlns:a16="http://schemas.microsoft.com/office/drawing/2014/main" val="737024712"/>
                    </a:ext>
                  </a:extLst>
                </a:gridCol>
                <a:gridCol w="8797128">
                  <a:extLst>
                    <a:ext uri="{9D8B030D-6E8A-4147-A177-3AD203B41FA5}">
                      <a16:colId xmlns:a16="http://schemas.microsoft.com/office/drawing/2014/main" val="491565106"/>
                    </a:ext>
                  </a:extLst>
                </a:gridCol>
              </a:tblGrid>
              <a:tr h="370840">
                <a:tc>
                  <a:txBody>
                    <a:bodyPr/>
                    <a:lstStyle/>
                    <a:p>
                      <a:pPr algn="ctr"/>
                      <a:r>
                        <a:rPr kumimoji="1" lang="ja-JP" altLang="en-US" dirty="0" smtClean="0"/>
                        <a:t>要請対象</a:t>
                      </a:r>
                      <a:endParaRPr kumimoji="1" lang="ja-JP" altLang="en-US" dirty="0"/>
                    </a:p>
                  </a:txBody>
                  <a:tcPr marR="0"/>
                </a:tc>
                <a:tc>
                  <a:txBody>
                    <a:bodyPr/>
                    <a:lstStyle/>
                    <a:p>
                      <a:pPr algn="ctr"/>
                      <a:r>
                        <a:rPr kumimoji="1" lang="ja-JP" altLang="en-US" dirty="0" smtClean="0"/>
                        <a:t>要請内容</a:t>
                      </a:r>
                      <a:endParaRPr kumimoji="1" lang="ja-JP" altLang="en-US" dirty="0"/>
                    </a:p>
                  </a:txBody>
                  <a:tcPr marR="0"/>
                </a:tc>
                <a:extLst>
                  <a:ext uri="{0D108BD9-81ED-4DB2-BD59-A6C34878D82A}">
                    <a16:rowId xmlns:a16="http://schemas.microsoft.com/office/drawing/2014/main" val="4067948777"/>
                  </a:ext>
                </a:extLst>
              </a:tr>
              <a:tr h="356931">
                <a:tc>
                  <a:txBody>
                    <a:bodyPr/>
                    <a:lstStyle/>
                    <a:p>
                      <a:r>
                        <a:rPr lang="en-US" altLang="ja-JP" sz="1600" b="1" dirty="0" smtClean="0"/>
                        <a:t>200</a:t>
                      </a:r>
                      <a:r>
                        <a:rPr lang="ja-JP" altLang="en-US" sz="1600" b="1" dirty="0" smtClean="0"/>
                        <a:t>床未満の⼆次救急医療機関</a:t>
                      </a:r>
                      <a:r>
                        <a:rPr lang="en-US" altLang="ja-JP" sz="1600" b="1" dirty="0" smtClean="0"/>
                        <a:t>【</a:t>
                      </a:r>
                      <a:r>
                        <a:rPr lang="ja-JP" altLang="en-US" sz="1600" b="1" dirty="0" smtClean="0"/>
                        <a:t>新規</a:t>
                      </a:r>
                      <a:r>
                        <a:rPr lang="en-US" altLang="ja-JP" sz="1600" b="1" dirty="0" smtClean="0"/>
                        <a:t>】</a:t>
                      </a:r>
                      <a:endParaRPr lang="ja-JP" altLang="en-US" sz="1600" b="1" dirty="0" smtClean="0"/>
                    </a:p>
                  </a:txBody>
                  <a:tcPr marR="0"/>
                </a:tc>
                <a:tc>
                  <a:txBody>
                    <a:bodyPr/>
                    <a:lstStyle/>
                    <a:p>
                      <a:r>
                        <a:rPr lang="ja-JP" altLang="en-US" sz="1600" b="1" spc="-100" dirty="0" smtClean="0"/>
                        <a:t>内科⼜は呼吸器内科救急協⼒診療科標榜している</a:t>
                      </a:r>
                      <a:r>
                        <a:rPr lang="en-US" altLang="ja-JP" sz="1600" b="1" spc="-100" dirty="0" smtClean="0"/>
                        <a:t>200</a:t>
                      </a:r>
                      <a:r>
                        <a:rPr lang="ja-JP" altLang="en-US" sz="1600" b="1" spc="-100" dirty="0" smtClean="0"/>
                        <a:t>床未満の</a:t>
                      </a:r>
                      <a:r>
                        <a:rPr lang="en-US" altLang="ja-JP" sz="1600" b="1" spc="-100" dirty="0" smtClean="0"/>
                        <a:t>151</a:t>
                      </a:r>
                      <a:r>
                        <a:rPr lang="ja-JP" altLang="en-US" sz="1600" b="1" spc="-100" dirty="0" smtClean="0"/>
                        <a:t>医療機関のうち、受⼊を⾏っていない医療機関に</a:t>
                      </a:r>
                      <a:r>
                        <a:rPr lang="ja-JP" altLang="en-US" sz="1600" b="1" dirty="0" smtClean="0"/>
                        <a:t>５床要請</a:t>
                      </a:r>
                      <a:endParaRPr lang="ja-JP" altLang="en-US" sz="1600" b="1" dirty="0"/>
                    </a:p>
                  </a:txBody>
                  <a:tcPr marR="0"/>
                </a:tc>
                <a:extLst>
                  <a:ext uri="{0D108BD9-81ED-4DB2-BD59-A6C34878D82A}">
                    <a16:rowId xmlns:a16="http://schemas.microsoft.com/office/drawing/2014/main" val="1725215305"/>
                  </a:ext>
                </a:extLst>
              </a:tr>
              <a:tr h="331678">
                <a:tc>
                  <a:txBody>
                    <a:bodyPr/>
                    <a:lstStyle/>
                    <a:p>
                      <a:r>
                        <a:rPr lang="ja-JP" altLang="en-US" sz="1600" b="1" dirty="0" smtClean="0"/>
                        <a:t>一般病床</a:t>
                      </a:r>
                      <a:r>
                        <a:rPr lang="en-US" altLang="ja-JP" sz="1600" b="1" dirty="0" smtClean="0"/>
                        <a:t>200</a:t>
                      </a:r>
                      <a:r>
                        <a:rPr lang="ja-JP" altLang="en-US" sz="1600" b="1" dirty="0" smtClean="0"/>
                        <a:t>床以上の医療機関</a:t>
                      </a:r>
                      <a:r>
                        <a:rPr lang="en-US" altLang="ja-JP" sz="1600" b="1" dirty="0" smtClean="0"/>
                        <a:t>【</a:t>
                      </a:r>
                      <a:r>
                        <a:rPr lang="ja-JP" altLang="en-US" sz="1600" b="1" dirty="0" smtClean="0"/>
                        <a:t>新規</a:t>
                      </a:r>
                      <a:r>
                        <a:rPr lang="en-US" altLang="ja-JP" sz="1600" b="1" dirty="0" smtClean="0"/>
                        <a:t>】</a:t>
                      </a:r>
                      <a:endParaRPr lang="ja-JP" altLang="en-US" sz="1600" b="1" dirty="0"/>
                    </a:p>
                  </a:txBody>
                  <a:tcPr marR="0"/>
                </a:tc>
                <a:tc>
                  <a:txBody>
                    <a:bodyPr/>
                    <a:lstStyle/>
                    <a:p>
                      <a:r>
                        <a:rPr lang="ja-JP" altLang="en-US" sz="1600" b="1" dirty="0" smtClean="0"/>
                        <a:t>一般病床</a:t>
                      </a:r>
                      <a:r>
                        <a:rPr lang="en-US" altLang="ja-JP" sz="1600" b="1" dirty="0" smtClean="0"/>
                        <a:t>200</a:t>
                      </a:r>
                      <a:r>
                        <a:rPr lang="ja-JP" altLang="en-US" sz="1600" b="1" dirty="0" smtClean="0"/>
                        <a:t>床以上の</a:t>
                      </a:r>
                      <a:r>
                        <a:rPr lang="en-US" altLang="ja-JP" sz="1600" b="1" dirty="0" smtClean="0"/>
                        <a:t>103</a:t>
                      </a:r>
                      <a:r>
                        <a:rPr lang="ja-JP" altLang="en-US" sz="1600" b="1" dirty="0" smtClean="0"/>
                        <a:t>医療機関</a:t>
                      </a:r>
                      <a:r>
                        <a:rPr lang="en-US" altLang="ja-JP" sz="1600" dirty="0" smtClean="0"/>
                        <a:t>※</a:t>
                      </a:r>
                      <a:r>
                        <a:rPr lang="ja-JP" altLang="en-US" sz="1600" b="1" dirty="0" smtClean="0"/>
                        <a:t>のうち、現在受⼊を⾏っていない医療機関に１０床要請</a:t>
                      </a:r>
                    </a:p>
                    <a:p>
                      <a:pPr>
                        <a:lnSpc>
                          <a:spcPts val="1320"/>
                        </a:lnSpc>
                      </a:pPr>
                      <a:r>
                        <a:rPr lang="ja-JP" altLang="en-US" sz="1100" dirty="0" smtClean="0"/>
                        <a:t>　　　                                                          </a:t>
                      </a:r>
                      <a:r>
                        <a:rPr lang="en-US" altLang="ja-JP" sz="1100" dirty="0" smtClean="0"/>
                        <a:t>※</a:t>
                      </a:r>
                      <a:r>
                        <a:rPr lang="ja-JP" altLang="en-US" sz="1100" dirty="0" smtClean="0"/>
                        <a:t>特定の患者のみを対応している医療機関、法⼈内で役割分担している医療機関とは別途調整</a:t>
                      </a:r>
                      <a:endParaRPr lang="ja-JP" altLang="en-US" sz="900" dirty="0" smtClean="0"/>
                    </a:p>
                  </a:txBody>
                  <a:tcPr marR="0"/>
                </a:tc>
                <a:extLst>
                  <a:ext uri="{0D108BD9-81ED-4DB2-BD59-A6C34878D82A}">
                    <a16:rowId xmlns:a16="http://schemas.microsoft.com/office/drawing/2014/main" val="174288854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t>受⼊医療機関</a:t>
                      </a:r>
                      <a:endParaRPr lang="en-US" altLang="ja-JP" sz="16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b="1" dirty="0" smtClean="0"/>
                        <a:t>【</a:t>
                      </a:r>
                      <a:r>
                        <a:rPr lang="ja-JP" altLang="en-US" sz="1600" b="1" dirty="0" smtClean="0"/>
                        <a:t>既存</a:t>
                      </a:r>
                      <a:r>
                        <a:rPr lang="en-US" altLang="ja-JP" sz="1600" b="1" dirty="0" smtClean="0"/>
                        <a:t>】</a:t>
                      </a:r>
                      <a:endParaRPr lang="ja-JP" altLang="en-US" sz="1600" b="1" dirty="0" smtClean="0"/>
                    </a:p>
                  </a:txBody>
                  <a:tcPr marR="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prstClr val="black"/>
                          </a:solidFill>
                          <a:effectLst/>
                          <a:uLnTx/>
                          <a:uFillTx/>
                          <a:latin typeface="+mn-lt"/>
                          <a:ea typeface="+mn-ea"/>
                          <a:cs typeface="+mn-cs"/>
                        </a:rPr>
                        <a:t>公⽴／国⽴病院（約</a:t>
                      </a:r>
                      <a:r>
                        <a:rPr kumimoji="0" lang="en-US" altLang="ja-JP" sz="1600" b="1" i="0" u="none" strike="noStrike" kern="1200" cap="none" spc="0" normalizeH="0" baseline="0" noProof="0" dirty="0" smtClean="0">
                          <a:ln>
                            <a:noFill/>
                          </a:ln>
                          <a:solidFill>
                            <a:prstClr val="black"/>
                          </a:solidFill>
                          <a:effectLst/>
                          <a:uLnTx/>
                          <a:uFillTx/>
                          <a:latin typeface="+mn-lt"/>
                          <a:ea typeface="+mn-ea"/>
                          <a:cs typeface="+mn-cs"/>
                        </a:rPr>
                        <a:t>15</a:t>
                      </a:r>
                      <a:r>
                        <a:rPr kumimoji="0" lang="ja-JP" altLang="en-US" sz="1600" b="1" i="0" u="none" strike="noStrike" kern="1200" cap="none" spc="0" normalizeH="0" baseline="0" noProof="0" dirty="0" smtClean="0">
                          <a:ln>
                            <a:noFill/>
                          </a:ln>
                          <a:solidFill>
                            <a:prstClr val="black"/>
                          </a:solidFill>
                          <a:effectLst/>
                          <a:uLnTx/>
                          <a:uFillTx/>
                          <a:latin typeface="+mn-lt"/>
                          <a:ea typeface="+mn-ea"/>
                          <a:cs typeface="+mn-cs"/>
                        </a:rPr>
                        <a:t>病院）：</a:t>
                      </a:r>
                      <a:r>
                        <a:rPr kumimoji="0" lang="en-US" altLang="ja-JP" sz="1600" b="1" i="0" u="none" strike="noStrike" kern="1200" cap="none" spc="0" normalizeH="0" baseline="0" noProof="0" dirty="0" smtClean="0">
                          <a:ln>
                            <a:noFill/>
                          </a:ln>
                          <a:solidFill>
                            <a:prstClr val="black"/>
                          </a:solidFill>
                          <a:effectLst/>
                          <a:uLnTx/>
                          <a:uFillTx/>
                          <a:latin typeface="+mn-lt"/>
                          <a:ea typeface="+mn-ea"/>
                          <a:cs typeface="+mn-cs"/>
                        </a:rPr>
                        <a:t>4</a:t>
                      </a:r>
                      <a:r>
                        <a:rPr kumimoji="0" lang="ja-JP" altLang="en-US" sz="1600" b="1" i="0" u="none" strike="noStrike" kern="1200" cap="none" spc="0" normalizeH="0" baseline="0" noProof="0" dirty="0" smtClean="0">
                          <a:ln>
                            <a:noFill/>
                          </a:ln>
                          <a:solidFill>
                            <a:prstClr val="black"/>
                          </a:solidFill>
                          <a:effectLst/>
                          <a:uLnTx/>
                          <a:uFillTx/>
                          <a:latin typeface="+mn-lt"/>
                          <a:ea typeface="+mn-ea"/>
                          <a:cs typeface="+mn-cs"/>
                        </a:rPr>
                        <a:t>月</a:t>
                      </a:r>
                      <a:r>
                        <a:rPr kumimoji="0" lang="en-US" altLang="ja-JP" sz="1600" b="1" i="0" u="none" strike="noStrike" kern="1200" cap="none" spc="0" normalizeH="0" baseline="0" noProof="0" dirty="0" smtClean="0">
                          <a:ln>
                            <a:noFill/>
                          </a:ln>
                          <a:solidFill>
                            <a:prstClr val="black"/>
                          </a:solidFill>
                          <a:effectLst/>
                          <a:uLnTx/>
                          <a:uFillTx/>
                          <a:latin typeface="+mn-lt"/>
                          <a:ea typeface="+mn-ea"/>
                          <a:cs typeface="+mn-cs"/>
                        </a:rPr>
                        <a:t>7</a:t>
                      </a:r>
                      <a:r>
                        <a:rPr kumimoji="0" lang="ja-JP" altLang="en-US" sz="1600" b="1" i="0" u="none" strike="noStrike" kern="1200" cap="none" spc="0" normalizeH="0" baseline="0" noProof="0" dirty="0" smtClean="0">
                          <a:ln>
                            <a:noFill/>
                          </a:ln>
                          <a:solidFill>
                            <a:prstClr val="black"/>
                          </a:solidFill>
                          <a:effectLst/>
                          <a:uLnTx/>
                          <a:uFillTx/>
                          <a:latin typeface="+mn-lt"/>
                          <a:ea typeface="+mn-ea"/>
                          <a:cs typeface="+mn-cs"/>
                        </a:rPr>
                        <a:t>日付け緊急要請内容の徹底</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600" b="1" i="0" u="none" strike="noStrike" kern="1200" cap="none" spc="0" normalizeH="0" baseline="0" noProof="0" dirty="0" smtClean="0">
                          <a:ln>
                            <a:noFill/>
                          </a:ln>
                          <a:solidFill>
                            <a:prstClr val="black"/>
                          </a:solidFill>
                          <a:effectLst/>
                          <a:uLnTx/>
                          <a:uFillTx/>
                          <a:latin typeface="+mn-lt"/>
                          <a:ea typeface="+mn-ea"/>
                          <a:cs typeface="+mn-cs"/>
                        </a:rPr>
                        <a:t>　許可病床</a:t>
                      </a:r>
                      <a:r>
                        <a:rPr kumimoji="0" lang="en-US" altLang="ja-JP" sz="1600" b="1" i="0" u="none" strike="noStrike" kern="1200" cap="none" spc="0" normalizeH="0" baseline="0" noProof="0" dirty="0" smtClean="0">
                          <a:ln>
                            <a:noFill/>
                          </a:ln>
                          <a:solidFill>
                            <a:prstClr val="black"/>
                          </a:solidFill>
                          <a:effectLst/>
                          <a:uLnTx/>
                          <a:uFillTx/>
                          <a:latin typeface="+mn-lt"/>
                          <a:ea typeface="+mn-ea"/>
                          <a:cs typeface="+mn-cs"/>
                        </a:rPr>
                        <a:t>400</a:t>
                      </a:r>
                      <a:r>
                        <a:rPr kumimoji="0" lang="ja-JP" altLang="en-US" sz="1600" b="1" i="0" u="none" strike="noStrike" kern="1200" cap="none" spc="0" normalizeH="0" baseline="0" noProof="0" dirty="0" smtClean="0">
                          <a:ln>
                            <a:noFill/>
                          </a:ln>
                          <a:solidFill>
                            <a:prstClr val="black"/>
                          </a:solidFill>
                          <a:effectLst/>
                          <a:uLnTx/>
                          <a:uFillTx/>
                          <a:latin typeface="+mn-lt"/>
                          <a:ea typeface="+mn-ea"/>
                          <a:cs typeface="+mn-cs"/>
                        </a:rPr>
                        <a:t>床以上の医療機関　　　　  </a:t>
                      </a:r>
                      <a:r>
                        <a:rPr kumimoji="0" lang="ja-JP" altLang="en-US" sz="1600" b="1" i="0" u="none" strike="noStrike" kern="1200" cap="none" spc="-100" normalizeH="0" baseline="0" noProof="0" dirty="0" smtClean="0">
                          <a:ln>
                            <a:noFill/>
                          </a:ln>
                          <a:solidFill>
                            <a:prstClr val="black"/>
                          </a:solidFill>
                          <a:effectLst/>
                          <a:uLnTx/>
                          <a:uFillTx/>
                          <a:latin typeface="+mn-lt"/>
                          <a:ea typeface="+mn-ea"/>
                          <a:cs typeface="+mn-cs"/>
                        </a:rPr>
                        <a:t>６０床以上の運用（重症病床確保の場合４８床以上）</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prstClr val="black"/>
                          </a:solidFill>
                          <a:effectLst/>
                          <a:uLnTx/>
                          <a:uFillTx/>
                          <a:latin typeface="+mn-lt"/>
                          <a:ea typeface="+mn-ea"/>
                          <a:cs typeface="+mn-cs"/>
                        </a:rPr>
                        <a:t>　許可病床</a:t>
                      </a:r>
                      <a:r>
                        <a:rPr kumimoji="0" lang="en-US" altLang="ja-JP" sz="1600" b="1" i="0" u="none" strike="noStrike" kern="1200" cap="none" spc="0" normalizeH="0" baseline="0" noProof="0" dirty="0" smtClean="0">
                          <a:ln>
                            <a:noFill/>
                          </a:ln>
                          <a:solidFill>
                            <a:prstClr val="black"/>
                          </a:solidFill>
                          <a:effectLst/>
                          <a:uLnTx/>
                          <a:uFillTx/>
                          <a:latin typeface="+mn-lt"/>
                          <a:ea typeface="+mn-ea"/>
                          <a:cs typeface="+mn-cs"/>
                        </a:rPr>
                        <a:t>300</a:t>
                      </a:r>
                      <a:r>
                        <a:rPr kumimoji="0" lang="ja-JP" altLang="en-US" sz="1600" b="1" i="0" u="none" strike="noStrike" kern="1200" cap="none" spc="0" normalizeH="0" baseline="0" noProof="0" dirty="0" smtClean="0">
                          <a:ln>
                            <a:noFill/>
                          </a:ln>
                          <a:solidFill>
                            <a:prstClr val="black"/>
                          </a:solidFill>
                          <a:effectLst/>
                          <a:uLnTx/>
                          <a:uFillTx/>
                          <a:latin typeface="+mn-lt"/>
                          <a:ea typeface="+mn-ea"/>
                          <a:cs typeface="+mn-cs"/>
                        </a:rPr>
                        <a:t>床以上</a:t>
                      </a:r>
                      <a:r>
                        <a:rPr kumimoji="0" lang="en-US" altLang="ja-JP" sz="1600" b="1" i="0" u="none" strike="noStrike" kern="1200" cap="none" spc="0" normalizeH="0" baseline="0" noProof="0" dirty="0" smtClean="0">
                          <a:ln>
                            <a:noFill/>
                          </a:ln>
                          <a:solidFill>
                            <a:prstClr val="black"/>
                          </a:solidFill>
                          <a:effectLst/>
                          <a:uLnTx/>
                          <a:uFillTx/>
                          <a:latin typeface="+mn-lt"/>
                          <a:ea typeface="+mn-ea"/>
                          <a:cs typeface="+mn-cs"/>
                        </a:rPr>
                        <a:t>400</a:t>
                      </a:r>
                      <a:r>
                        <a:rPr kumimoji="0" lang="ja-JP" altLang="en-US" sz="1600" b="1" i="0" u="none" strike="noStrike" kern="1200" cap="none" spc="0" normalizeH="0" baseline="0" noProof="0" dirty="0" smtClean="0">
                          <a:ln>
                            <a:noFill/>
                          </a:ln>
                          <a:solidFill>
                            <a:prstClr val="black"/>
                          </a:solidFill>
                          <a:effectLst/>
                          <a:uLnTx/>
                          <a:uFillTx/>
                          <a:latin typeface="+mn-lt"/>
                          <a:ea typeface="+mn-ea"/>
                          <a:cs typeface="+mn-cs"/>
                        </a:rPr>
                        <a:t>床未満の医療機関　</a:t>
                      </a:r>
                      <a:r>
                        <a:rPr kumimoji="0" lang="ja-JP" altLang="en-US" sz="1600" b="1" i="0" u="none" strike="noStrike" kern="1200" cap="none" spc="-100" normalizeH="0" baseline="0" noProof="0" dirty="0" smtClean="0">
                          <a:ln>
                            <a:noFill/>
                          </a:ln>
                          <a:solidFill>
                            <a:prstClr val="black"/>
                          </a:solidFill>
                          <a:effectLst/>
                          <a:uLnTx/>
                          <a:uFillTx/>
                          <a:latin typeface="+mn-lt"/>
                          <a:ea typeface="+mn-ea"/>
                          <a:cs typeface="+mn-cs"/>
                        </a:rPr>
                        <a:t>４５床以上の運用（重症病床確保の場合３６床以上）</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prstClr val="black"/>
                          </a:solidFill>
                          <a:effectLst/>
                          <a:uLnTx/>
                          <a:uFillTx/>
                          <a:latin typeface="+mn-lt"/>
                          <a:ea typeface="+mn-ea"/>
                          <a:cs typeface="+mn-cs"/>
                        </a:rPr>
                        <a:t>　許可病床</a:t>
                      </a:r>
                      <a:r>
                        <a:rPr kumimoji="0" lang="en-US" altLang="ja-JP" sz="1600" b="1" i="0" u="none" strike="noStrike" kern="1200" cap="none" spc="0" normalizeH="0" baseline="0" noProof="0" dirty="0" smtClean="0">
                          <a:ln>
                            <a:noFill/>
                          </a:ln>
                          <a:solidFill>
                            <a:prstClr val="black"/>
                          </a:solidFill>
                          <a:effectLst/>
                          <a:uLnTx/>
                          <a:uFillTx/>
                          <a:latin typeface="+mn-lt"/>
                          <a:ea typeface="+mn-ea"/>
                          <a:cs typeface="+mn-cs"/>
                        </a:rPr>
                        <a:t>200</a:t>
                      </a:r>
                      <a:r>
                        <a:rPr kumimoji="0" lang="ja-JP" altLang="en-US" sz="1600" b="1" i="0" u="none" strike="noStrike" kern="1200" cap="none" spc="0" normalizeH="0" baseline="0" noProof="0" dirty="0" smtClean="0">
                          <a:ln>
                            <a:noFill/>
                          </a:ln>
                          <a:solidFill>
                            <a:prstClr val="black"/>
                          </a:solidFill>
                          <a:effectLst/>
                          <a:uLnTx/>
                          <a:uFillTx/>
                          <a:latin typeface="+mn-lt"/>
                          <a:ea typeface="+mn-ea"/>
                          <a:cs typeface="+mn-cs"/>
                        </a:rPr>
                        <a:t>床以上</a:t>
                      </a:r>
                      <a:r>
                        <a:rPr kumimoji="0" lang="en-US" altLang="ja-JP" sz="1600" b="1" i="0" u="none" strike="noStrike" kern="1200" cap="none" spc="0" normalizeH="0" baseline="0" noProof="0" dirty="0" smtClean="0">
                          <a:ln>
                            <a:noFill/>
                          </a:ln>
                          <a:solidFill>
                            <a:prstClr val="black"/>
                          </a:solidFill>
                          <a:effectLst/>
                          <a:uLnTx/>
                          <a:uFillTx/>
                          <a:latin typeface="+mn-lt"/>
                          <a:ea typeface="+mn-ea"/>
                          <a:cs typeface="+mn-cs"/>
                        </a:rPr>
                        <a:t>300</a:t>
                      </a:r>
                      <a:r>
                        <a:rPr kumimoji="0" lang="ja-JP" altLang="en-US" sz="1600" b="1" i="0" u="none" strike="noStrike" kern="1200" cap="none" spc="0" normalizeH="0" baseline="0" noProof="0" dirty="0" smtClean="0">
                          <a:ln>
                            <a:noFill/>
                          </a:ln>
                          <a:solidFill>
                            <a:prstClr val="black"/>
                          </a:solidFill>
                          <a:effectLst/>
                          <a:uLnTx/>
                          <a:uFillTx/>
                          <a:latin typeface="+mn-lt"/>
                          <a:ea typeface="+mn-ea"/>
                          <a:cs typeface="+mn-cs"/>
                        </a:rPr>
                        <a:t>床未満の医療機関　</a:t>
                      </a:r>
                      <a:r>
                        <a:rPr kumimoji="0" lang="ja-JP" altLang="en-US" sz="1600" b="1" i="0" u="none" strike="noStrike" kern="1200" cap="none" spc="-100" normalizeH="0" baseline="0" noProof="0" dirty="0" smtClean="0">
                          <a:ln>
                            <a:noFill/>
                          </a:ln>
                          <a:solidFill>
                            <a:prstClr val="black"/>
                          </a:solidFill>
                          <a:effectLst/>
                          <a:uLnTx/>
                          <a:uFillTx/>
                          <a:latin typeface="+mn-lt"/>
                          <a:ea typeface="+mn-ea"/>
                          <a:cs typeface="+mn-cs"/>
                        </a:rPr>
                        <a:t>２０床以上の運用（重症病床確保の場合１６床以上）</a:t>
                      </a:r>
                      <a:endParaRPr kumimoji="1" lang="ja-JP" altLang="en-US" sz="1600" b="1" spc="-100" baseline="0" dirty="0" smtClean="0"/>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600" b="1" i="0" u="none" strike="noStrike" kern="1200" cap="none" spc="0" normalizeH="0" baseline="0" noProof="0" dirty="0" smtClean="0">
                          <a:ln>
                            <a:noFill/>
                          </a:ln>
                          <a:solidFill>
                            <a:prstClr val="black"/>
                          </a:solidFill>
                          <a:effectLst/>
                          <a:uLnTx/>
                          <a:uFillTx/>
                          <a:latin typeface="+mn-lt"/>
                          <a:ea typeface="+mn-ea"/>
                          <a:cs typeface="+mn-cs"/>
                        </a:rPr>
                        <a:t>⺠間／公的病院（約</a:t>
                      </a:r>
                      <a:r>
                        <a:rPr kumimoji="0" lang="en-US" altLang="ja-JP" sz="1600" b="1" i="0" u="none" strike="noStrike" kern="1200" cap="none" spc="0" normalizeH="0" baseline="0" noProof="0" dirty="0" smtClean="0">
                          <a:ln>
                            <a:noFill/>
                          </a:ln>
                          <a:solidFill>
                            <a:prstClr val="black"/>
                          </a:solidFill>
                          <a:effectLst/>
                          <a:uLnTx/>
                          <a:uFillTx/>
                          <a:latin typeface="+mn-lt"/>
                          <a:ea typeface="+mn-ea"/>
                          <a:cs typeface="+mn-cs"/>
                        </a:rPr>
                        <a:t>90</a:t>
                      </a:r>
                      <a:r>
                        <a:rPr kumimoji="0" lang="ja-JP" altLang="en-US" sz="1600" b="1" i="0" u="none" strike="noStrike" kern="1200" cap="none" spc="0" normalizeH="0" baseline="0" noProof="0" dirty="0" smtClean="0">
                          <a:ln>
                            <a:noFill/>
                          </a:ln>
                          <a:solidFill>
                            <a:prstClr val="black"/>
                          </a:solidFill>
                          <a:effectLst/>
                          <a:uLnTx/>
                          <a:uFillTx/>
                          <a:latin typeface="+mn-lt"/>
                          <a:ea typeface="+mn-ea"/>
                          <a:cs typeface="+mn-cs"/>
                        </a:rPr>
                        <a:t>病院）：許可病床</a:t>
                      </a:r>
                      <a:r>
                        <a:rPr kumimoji="0" lang="en-US" altLang="ja-JP" sz="1600" b="1" i="0" u="none" strike="noStrike" kern="1200" cap="none" spc="0" normalizeH="0" baseline="0" noProof="0" dirty="0" smtClean="0">
                          <a:ln>
                            <a:noFill/>
                          </a:ln>
                          <a:solidFill>
                            <a:prstClr val="black"/>
                          </a:solidFill>
                          <a:effectLst/>
                          <a:uLnTx/>
                          <a:uFillTx/>
                          <a:latin typeface="+mn-lt"/>
                          <a:ea typeface="+mn-ea"/>
                          <a:cs typeface="+mn-cs"/>
                        </a:rPr>
                        <a:t>300</a:t>
                      </a:r>
                      <a:r>
                        <a:rPr kumimoji="0" lang="ja-JP" altLang="en-US" sz="1600" b="1" i="0" u="none" strike="noStrike" kern="1200" cap="none" spc="0" normalizeH="0" baseline="0" noProof="0" dirty="0" smtClean="0">
                          <a:ln>
                            <a:noFill/>
                          </a:ln>
                          <a:solidFill>
                            <a:prstClr val="black"/>
                          </a:solidFill>
                          <a:effectLst/>
                          <a:uLnTx/>
                          <a:uFillTx/>
                          <a:latin typeface="+mn-lt"/>
                          <a:ea typeface="+mn-ea"/>
                          <a:cs typeface="+mn-cs"/>
                        </a:rPr>
                        <a:t>床以上　１５床以上の運用</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prstClr val="black"/>
                          </a:solidFill>
                          <a:effectLst/>
                          <a:uLnTx/>
                          <a:uFillTx/>
                          <a:latin typeface="+mn-lt"/>
                          <a:ea typeface="+mn-ea"/>
                          <a:cs typeface="+mn-cs"/>
                        </a:rPr>
                        <a:t>　　　　　　　　　　　　　　許可病床</a:t>
                      </a:r>
                      <a:r>
                        <a:rPr kumimoji="0" lang="en-US" altLang="ja-JP" sz="1600" b="1" i="0" u="none" strike="noStrike" kern="1200" cap="none" spc="0" normalizeH="0" baseline="0" noProof="0" dirty="0" smtClean="0">
                          <a:ln>
                            <a:noFill/>
                          </a:ln>
                          <a:solidFill>
                            <a:prstClr val="black"/>
                          </a:solidFill>
                          <a:effectLst/>
                          <a:uLnTx/>
                          <a:uFillTx/>
                          <a:latin typeface="+mn-lt"/>
                          <a:ea typeface="+mn-ea"/>
                          <a:cs typeface="+mn-cs"/>
                        </a:rPr>
                        <a:t>200</a:t>
                      </a:r>
                      <a:r>
                        <a:rPr kumimoji="0" lang="ja-JP" altLang="en-US" sz="1600" b="1" i="0" u="none" strike="noStrike" kern="1200" cap="none" spc="0" normalizeH="0" baseline="0" noProof="0" dirty="0" smtClean="0">
                          <a:ln>
                            <a:noFill/>
                          </a:ln>
                          <a:solidFill>
                            <a:prstClr val="black"/>
                          </a:solidFill>
                          <a:effectLst/>
                          <a:uLnTx/>
                          <a:uFillTx/>
                          <a:latin typeface="+mn-lt"/>
                          <a:ea typeface="+mn-ea"/>
                          <a:cs typeface="+mn-cs"/>
                        </a:rPr>
                        <a:t>床以上　１０床以上の運用</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prstClr val="black"/>
                          </a:solidFill>
                          <a:effectLst/>
                          <a:uLnTx/>
                          <a:uFillTx/>
                          <a:latin typeface="+mn-lt"/>
                          <a:ea typeface="+mn-ea"/>
                          <a:cs typeface="+mn-cs"/>
                        </a:rPr>
                        <a:t>　　　　　　　　　　　　　　許可病床</a:t>
                      </a:r>
                      <a:r>
                        <a:rPr kumimoji="0" lang="en-US" altLang="ja-JP" sz="1600" b="1" i="0" u="none" strike="noStrike" kern="1200" cap="none" spc="0" normalizeH="0" baseline="0" noProof="0" dirty="0" smtClean="0">
                          <a:ln>
                            <a:noFill/>
                          </a:ln>
                          <a:solidFill>
                            <a:prstClr val="black"/>
                          </a:solidFill>
                          <a:effectLst/>
                          <a:uLnTx/>
                          <a:uFillTx/>
                          <a:latin typeface="+mn-lt"/>
                          <a:ea typeface="+mn-ea"/>
                          <a:cs typeface="+mn-cs"/>
                        </a:rPr>
                        <a:t>200</a:t>
                      </a:r>
                      <a:r>
                        <a:rPr kumimoji="0" lang="ja-JP" altLang="en-US" sz="1600" b="1" i="0" u="none" strike="noStrike" kern="1200" cap="none" spc="0" normalizeH="0" baseline="0" noProof="0" dirty="0" smtClean="0">
                          <a:ln>
                            <a:noFill/>
                          </a:ln>
                          <a:solidFill>
                            <a:prstClr val="black"/>
                          </a:solidFill>
                          <a:effectLst/>
                          <a:uLnTx/>
                          <a:uFillTx/>
                          <a:latin typeface="+mn-lt"/>
                          <a:ea typeface="+mn-ea"/>
                          <a:cs typeface="+mn-cs"/>
                        </a:rPr>
                        <a:t>床未満　５床以上の運用</a:t>
                      </a:r>
                      <a:endParaRPr kumimoji="0" lang="en-US" altLang="ja-JP" sz="1600" b="1" i="0" u="none" strike="noStrike" kern="1200" cap="none" spc="0" normalizeH="0" baseline="0" noProof="0" dirty="0" smtClean="0">
                        <a:ln>
                          <a:noFill/>
                        </a:ln>
                        <a:solidFill>
                          <a:prstClr val="black"/>
                        </a:solidFill>
                        <a:effectLst/>
                        <a:uLnTx/>
                        <a:uFillTx/>
                        <a:latin typeface="+mn-lt"/>
                        <a:ea typeface="+mn-ea"/>
                        <a:cs typeface="+mn-cs"/>
                      </a:endParaRPr>
                    </a:p>
                  </a:txBody>
                  <a:tcPr marR="0"/>
                </a:tc>
                <a:extLst>
                  <a:ext uri="{0D108BD9-81ED-4DB2-BD59-A6C34878D82A}">
                    <a16:rowId xmlns:a16="http://schemas.microsoft.com/office/drawing/2014/main" val="372532244"/>
                  </a:ext>
                </a:extLst>
              </a:tr>
            </a:tbl>
          </a:graphicData>
        </a:graphic>
      </p:graphicFrame>
      <p:sp>
        <p:nvSpPr>
          <p:cNvPr id="12" name="正方形/長方形 11">
            <a:extLst>
              <a:ext uri="{FF2B5EF4-FFF2-40B4-BE49-F238E27FC236}">
                <a16:creationId xmlns:a16="http://schemas.microsoft.com/office/drawing/2014/main" id="{BC6AEAAE-BA98-4DB5-87E0-98E6907B584F}"/>
              </a:ext>
            </a:extLst>
          </p:cNvPr>
          <p:cNvSpPr/>
          <p:nvPr/>
        </p:nvSpPr>
        <p:spPr>
          <a:xfrm>
            <a:off x="216373" y="5129478"/>
            <a:ext cx="7680419" cy="400110"/>
          </a:xfrm>
          <a:prstGeom prst="rect">
            <a:avLst/>
          </a:prstGeom>
          <a:ln>
            <a:noFill/>
            <a:prstDash val="solid"/>
          </a:ln>
        </p:spPr>
        <p:txBody>
          <a:bodyPr wrap="square">
            <a:spAutoFit/>
          </a:bodyPr>
          <a:lstStyle/>
          <a:p>
            <a:r>
              <a:rPr lang="ja-JP" altLang="en-US" sz="2000" u="sng" dirty="0" smtClean="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sz="2000" u="sng" dirty="0" smtClean="0">
                <a:latin typeface="HGPｺﾞｼｯｸE" panose="020B0900000000000000" pitchFamily="50" charset="-128"/>
                <a:ea typeface="HGPｺﾞｼｯｸE" panose="020B0900000000000000" pitchFamily="50" charset="-128"/>
                <a:cs typeface="Meiryo UI" panose="020B0604030504040204" pitchFamily="50" charset="-128"/>
              </a:rPr>
              <a:t>対策１－３　転院・退院の支援の強化</a:t>
            </a:r>
            <a:endParaRPr lang="en-US" altLang="ja-JP" sz="2000" u="sng" dirty="0">
              <a:latin typeface="HGPｺﾞｼｯｸE" panose="020B0900000000000000" pitchFamily="50" charset="-128"/>
              <a:ea typeface="HGPｺﾞｼｯｸE" panose="020B0900000000000000" pitchFamily="50" charset="-128"/>
              <a:cs typeface="Meiryo UI" panose="020B0604030504040204" pitchFamily="50" charset="-128"/>
            </a:endParaRPr>
          </a:p>
        </p:txBody>
      </p:sp>
      <p:sp>
        <p:nvSpPr>
          <p:cNvPr id="13" name="正方形/長方形 12"/>
          <p:cNvSpPr/>
          <p:nvPr/>
        </p:nvSpPr>
        <p:spPr>
          <a:xfrm>
            <a:off x="216371" y="5529588"/>
            <a:ext cx="11872596" cy="1107996"/>
          </a:xfrm>
          <a:prstGeom prst="rect">
            <a:avLst/>
          </a:prstGeom>
        </p:spPr>
        <p:txBody>
          <a:bodyPr wrap="square">
            <a:spAutoFit/>
          </a:bodyPr>
          <a:lstStyle/>
          <a:p>
            <a:r>
              <a:rPr lang="ja-JP" altLang="en-US" dirty="0" smtClean="0"/>
              <a:t>・退院基準等を満たした患者の転院支援を継続的に行い、病床を効率的に運用。</a:t>
            </a:r>
            <a:endParaRPr lang="en-US" altLang="ja-JP" sz="1600" b="1" dirty="0">
              <a:solidFill>
                <a:srgbClr val="FF0000"/>
              </a:solidFill>
            </a:endParaRPr>
          </a:p>
          <a:p>
            <a:r>
              <a:rPr lang="ja-JP" altLang="en-US" sz="1600" b="1" dirty="0" smtClean="0"/>
              <a:t>　①コロナ退院基準等のさらなる周知徹底</a:t>
            </a:r>
            <a:endParaRPr lang="en-US" altLang="ja-JP" sz="1600" b="1" dirty="0" smtClean="0"/>
          </a:p>
          <a:p>
            <a:r>
              <a:rPr lang="ja-JP" altLang="en-US" sz="1600" b="1" dirty="0" smtClean="0"/>
              <a:t>　②コロナ入院患者データの情報収集・精査（中等症軽症患者</a:t>
            </a:r>
            <a:r>
              <a:rPr lang="ja-JP" altLang="en-US" sz="1600" b="1" dirty="0"/>
              <a:t>の</a:t>
            </a:r>
            <a:r>
              <a:rPr lang="ja-JP" altLang="en-US" sz="1600" b="1" dirty="0" smtClean="0"/>
              <a:t>長期</a:t>
            </a:r>
            <a:r>
              <a:rPr lang="ja-JP" altLang="en-US" sz="1200" b="1" dirty="0" smtClean="0">
                <a:latin typeface="+mn-ea"/>
              </a:rPr>
              <a:t>（</a:t>
            </a:r>
            <a:r>
              <a:rPr lang="en-US" altLang="ja-JP" sz="1200" b="1" dirty="0" smtClean="0">
                <a:latin typeface="+mn-ea"/>
              </a:rPr>
              <a:t>15</a:t>
            </a:r>
            <a:r>
              <a:rPr lang="ja-JP" altLang="en-US" sz="1200" b="1" dirty="0" smtClean="0">
                <a:latin typeface="+mn-ea"/>
              </a:rPr>
              <a:t>日以上）</a:t>
            </a:r>
            <a:r>
              <a:rPr lang="ja-JP" altLang="en-US" sz="1600" b="1" dirty="0" smtClean="0"/>
              <a:t>入院者割合　</a:t>
            </a:r>
            <a:r>
              <a:rPr lang="en-US" altLang="ja-JP" sz="1600" b="1" dirty="0" smtClean="0">
                <a:latin typeface="+mn-ea"/>
              </a:rPr>
              <a:t>13.1</a:t>
            </a:r>
            <a:r>
              <a:rPr lang="ja-JP" altLang="en-US" sz="1600" b="1" dirty="0">
                <a:latin typeface="+mn-ea"/>
              </a:rPr>
              <a:t>％</a:t>
            </a:r>
            <a:r>
              <a:rPr lang="ja-JP" altLang="en-US" sz="1600" dirty="0"/>
              <a:t>（</a:t>
            </a:r>
            <a:r>
              <a:rPr lang="en-US" altLang="ja-JP" sz="1600" dirty="0" smtClean="0"/>
              <a:t>R3.4.12</a:t>
            </a:r>
            <a:r>
              <a:rPr lang="ja-JP" altLang="en-US" sz="1600" dirty="0" smtClean="0"/>
              <a:t>時点</a:t>
            </a:r>
            <a:r>
              <a:rPr lang="ja-JP" altLang="en-US" sz="1600" dirty="0"/>
              <a:t>）</a:t>
            </a:r>
            <a:r>
              <a:rPr lang="ja-JP" altLang="en-US" sz="1600" b="1" dirty="0"/>
              <a:t>）</a:t>
            </a:r>
            <a:endParaRPr lang="en-US" altLang="ja-JP" sz="1600" b="1" dirty="0" smtClean="0"/>
          </a:p>
          <a:p>
            <a:r>
              <a:rPr lang="ja-JP" altLang="en-US" sz="1600" b="1" dirty="0" smtClean="0"/>
              <a:t>　③後方支援病院の確保：１８６病院・最大</a:t>
            </a:r>
            <a:r>
              <a:rPr lang="en-US" altLang="ja-JP" sz="1600" b="1" dirty="0" smtClean="0">
                <a:latin typeface="+mn-ea"/>
              </a:rPr>
              <a:t>1,348</a:t>
            </a:r>
            <a:r>
              <a:rPr lang="ja-JP" altLang="en-US" sz="1600" b="1" dirty="0" smtClean="0"/>
              <a:t>床</a:t>
            </a:r>
            <a:r>
              <a:rPr lang="ja-JP" altLang="en-US" sz="1600" dirty="0" smtClean="0"/>
              <a:t>（</a:t>
            </a:r>
            <a:r>
              <a:rPr lang="en-US" altLang="ja-JP" sz="1600" dirty="0" smtClean="0"/>
              <a:t>R3.4.9</a:t>
            </a:r>
            <a:r>
              <a:rPr lang="ja-JP" altLang="en-US" sz="1600" dirty="0" smtClean="0"/>
              <a:t>時点）⇒</a:t>
            </a:r>
            <a:r>
              <a:rPr lang="ja-JP" altLang="en-US" sz="1600" b="1" dirty="0" smtClean="0"/>
              <a:t>リスト化し受入病院・保健所へ情報提供</a:t>
            </a:r>
            <a:endParaRPr lang="en-US" altLang="ja-JP" sz="1600" b="1" dirty="0" smtClean="0"/>
          </a:p>
        </p:txBody>
      </p:sp>
    </p:spTree>
    <p:extLst>
      <p:ext uri="{BB962C8B-B14F-4D97-AF65-F5344CB8AC3E}">
        <p14:creationId xmlns:p14="http://schemas.microsoft.com/office/powerpoint/2010/main" val="38294023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10058400" y="6492875"/>
            <a:ext cx="2133600" cy="365125"/>
          </a:xfrm>
        </p:spPr>
        <p:txBody>
          <a:bodyPr/>
          <a:lstStyle/>
          <a:p>
            <a:fld id="{A9848611-8FAA-4BFC-BAAD-33CAF1A3E273}" type="slidenum">
              <a:rPr kumimoji="1" lang="ja-JP" altLang="en-US" sz="1600">
                <a:solidFill>
                  <a:schemeClr val="bg1">
                    <a:lumMod val="50000"/>
                  </a:schemeClr>
                </a:solidFill>
                <a:latin typeface="Meiryo UI" panose="020B0604030504040204" pitchFamily="50" charset="-128"/>
                <a:ea typeface="Meiryo UI" panose="020B0604030504040204" pitchFamily="50" charset="-128"/>
              </a:rPr>
              <a:t>3</a:t>
            </a:fld>
            <a:endParaRPr kumimoji="1" lang="ja-JP" altLang="en-US" sz="1600" dirty="0">
              <a:solidFill>
                <a:schemeClr val="bg1">
                  <a:lumMod val="50000"/>
                </a:schemeClr>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BC6AEAAE-BA98-4DB5-87E0-98E6907B584F}"/>
              </a:ext>
            </a:extLst>
          </p:cNvPr>
          <p:cNvSpPr/>
          <p:nvPr/>
        </p:nvSpPr>
        <p:spPr>
          <a:xfrm>
            <a:off x="216373" y="447060"/>
            <a:ext cx="7680419" cy="400110"/>
          </a:xfrm>
          <a:prstGeom prst="rect">
            <a:avLst/>
          </a:prstGeom>
          <a:ln>
            <a:noFill/>
            <a:prstDash val="solid"/>
          </a:ln>
        </p:spPr>
        <p:txBody>
          <a:bodyPr wrap="square">
            <a:spAutoFit/>
          </a:bodyPr>
          <a:lstStyle/>
          <a:p>
            <a:r>
              <a:rPr lang="ja-JP" altLang="en-US" sz="2000" u="sng" dirty="0" smtClean="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sz="2000" u="sng" dirty="0" smtClean="0">
                <a:latin typeface="HGPｺﾞｼｯｸE" panose="020B0900000000000000" pitchFamily="50" charset="-128"/>
                <a:ea typeface="HGPｺﾞｼｯｸE" panose="020B0900000000000000" pitchFamily="50" charset="-128"/>
                <a:cs typeface="Meiryo UI" panose="020B0604030504040204" pitchFamily="50" charset="-128"/>
              </a:rPr>
              <a:t>対策１－４　大阪コロナ重症センター等における看護師確保の推進</a:t>
            </a:r>
            <a:endParaRPr lang="en-US" altLang="ja-JP" sz="2000" u="sng" dirty="0">
              <a:latin typeface="HGPｺﾞｼｯｸE" panose="020B0900000000000000" pitchFamily="50" charset="-128"/>
              <a:ea typeface="HGPｺﾞｼｯｸE" panose="020B0900000000000000" pitchFamily="50" charset="-128"/>
              <a:cs typeface="Meiryo UI" panose="020B0604030504040204" pitchFamily="50" charset="-128"/>
            </a:endParaRPr>
          </a:p>
        </p:txBody>
      </p:sp>
      <p:sp>
        <p:nvSpPr>
          <p:cNvPr id="8" name="正方形/長方形 7"/>
          <p:cNvSpPr/>
          <p:nvPr/>
        </p:nvSpPr>
        <p:spPr>
          <a:xfrm>
            <a:off x="0" y="0"/>
            <a:ext cx="12192000" cy="43788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UD デジタル 教科書体 NP-B" panose="02020700000000000000" pitchFamily="18" charset="-128"/>
                <a:ea typeface="UD デジタル 教科書体 NP-B" panose="02020700000000000000" pitchFamily="18" charset="-128"/>
              </a:rPr>
              <a:t>医療提供体制確保のための緊急対策③</a:t>
            </a:r>
            <a:endParaRPr kumimoji="1" lang="ja-JP" altLang="en-US" sz="2400" b="1" dirty="0">
              <a:latin typeface="UD デジタル 教科書体 NP-B" panose="02020700000000000000" pitchFamily="18" charset="-128"/>
              <a:ea typeface="UD デジタル 教科書体 NP-B" panose="02020700000000000000" pitchFamily="18" charset="-128"/>
            </a:endParaRPr>
          </a:p>
        </p:txBody>
      </p:sp>
      <p:sp>
        <p:nvSpPr>
          <p:cNvPr id="2" name="正方形/長方形 1"/>
          <p:cNvSpPr/>
          <p:nvPr/>
        </p:nvSpPr>
        <p:spPr>
          <a:xfrm>
            <a:off x="196949" y="795654"/>
            <a:ext cx="12182620" cy="646331"/>
          </a:xfrm>
          <a:prstGeom prst="rect">
            <a:avLst/>
          </a:prstGeom>
        </p:spPr>
        <p:txBody>
          <a:bodyPr wrap="square">
            <a:spAutoFit/>
          </a:bodyPr>
          <a:lstStyle/>
          <a:p>
            <a:r>
              <a:rPr lang="ja-JP" altLang="en-US" dirty="0" smtClean="0"/>
              <a:t>・府看護協会による人材バンクの活用に加え、府内医療機関や国関係医療機関等からの応援により、必要な看護師（</a:t>
            </a:r>
            <a:r>
              <a:rPr lang="en-US" altLang="ja-JP" dirty="0" smtClean="0">
                <a:latin typeface="+mn-ea"/>
              </a:rPr>
              <a:t>120</a:t>
            </a:r>
            <a:r>
              <a:rPr lang="ja-JP" altLang="en-US" dirty="0" smtClean="0"/>
              <a:t>名）を確保し、大阪コロナ重症センターの早期の最大運用（</a:t>
            </a:r>
            <a:r>
              <a:rPr lang="en-US" altLang="ja-JP" dirty="0" smtClean="0">
                <a:latin typeface="+mn-ea"/>
              </a:rPr>
              <a:t>30</a:t>
            </a:r>
            <a:r>
              <a:rPr lang="ja-JP" altLang="en-US" dirty="0" smtClean="0"/>
              <a:t>床）を行う。</a:t>
            </a:r>
            <a:endParaRPr lang="ja-JP" altLang="en-US" sz="1200" dirty="0"/>
          </a:p>
        </p:txBody>
      </p:sp>
      <p:sp>
        <p:nvSpPr>
          <p:cNvPr id="5" name="正方形/長方形 4"/>
          <p:cNvSpPr/>
          <p:nvPr/>
        </p:nvSpPr>
        <p:spPr>
          <a:xfrm>
            <a:off x="562709" y="1401588"/>
            <a:ext cx="10818055" cy="369332"/>
          </a:xfrm>
          <a:prstGeom prst="rect">
            <a:avLst/>
          </a:prstGeom>
        </p:spPr>
        <p:txBody>
          <a:bodyPr wrap="square">
            <a:spAutoFit/>
          </a:bodyPr>
          <a:lstStyle/>
          <a:p>
            <a:r>
              <a:rPr lang="en-US" altLang="ja-JP" b="1" dirty="0" smtClean="0"/>
              <a:t>【</a:t>
            </a:r>
            <a:r>
              <a:rPr lang="ja-JP" altLang="en-US" b="1" dirty="0" smtClean="0"/>
              <a:t>現在の看護師確保状況</a:t>
            </a:r>
            <a:r>
              <a:rPr lang="en-US" altLang="ja-JP" b="1" dirty="0" smtClean="0"/>
              <a:t>】</a:t>
            </a:r>
            <a:r>
              <a:rPr lang="ja-JP" altLang="en-US" sz="1400" dirty="0" smtClean="0"/>
              <a:t>（４月</a:t>
            </a:r>
            <a:r>
              <a:rPr lang="en-US" altLang="ja-JP" sz="1400" dirty="0" smtClean="0">
                <a:latin typeface="+mn-ea"/>
              </a:rPr>
              <a:t>19</a:t>
            </a:r>
            <a:r>
              <a:rPr lang="ja-JP" altLang="en-US" sz="1400" dirty="0" smtClean="0">
                <a:latin typeface="+mn-ea"/>
              </a:rPr>
              <a:t>日</a:t>
            </a:r>
            <a:r>
              <a:rPr lang="ja-JP" altLang="en-US" sz="1400" dirty="0" smtClean="0"/>
              <a:t>現在）</a:t>
            </a:r>
            <a:r>
              <a:rPr lang="ja-JP" altLang="en-US" dirty="0" smtClean="0"/>
              <a:t>　</a:t>
            </a:r>
            <a:endParaRPr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1555591625"/>
              </p:ext>
            </p:extLst>
          </p:nvPr>
        </p:nvGraphicFramePr>
        <p:xfrm>
          <a:off x="1404425" y="1807041"/>
          <a:ext cx="9383150" cy="1097280"/>
        </p:xfrm>
        <a:graphic>
          <a:graphicData uri="http://schemas.openxmlformats.org/drawingml/2006/table">
            <a:tbl>
              <a:tblPr firstRow="1" bandRow="1">
                <a:tableStyleId>{5C22544A-7EE6-4342-B048-85BDC9FD1C3A}</a:tableStyleId>
              </a:tblPr>
              <a:tblGrid>
                <a:gridCol w="7329267">
                  <a:extLst>
                    <a:ext uri="{9D8B030D-6E8A-4147-A177-3AD203B41FA5}">
                      <a16:colId xmlns:a16="http://schemas.microsoft.com/office/drawing/2014/main" val="3033827534"/>
                    </a:ext>
                  </a:extLst>
                </a:gridCol>
                <a:gridCol w="2053883">
                  <a:extLst>
                    <a:ext uri="{9D8B030D-6E8A-4147-A177-3AD203B41FA5}">
                      <a16:colId xmlns:a16="http://schemas.microsoft.com/office/drawing/2014/main" val="1752524749"/>
                    </a:ext>
                  </a:extLst>
                </a:gridCol>
              </a:tblGrid>
              <a:tr h="282071">
                <a:tc>
                  <a:txBody>
                    <a:bodyPr/>
                    <a:lstStyle/>
                    <a:p>
                      <a:pPr algn="ctr"/>
                      <a:r>
                        <a:rPr kumimoji="1" lang="ja-JP" altLang="en-US" dirty="0" smtClean="0"/>
                        <a:t>確保済み</a:t>
                      </a:r>
                      <a:endParaRPr kumimoji="1" lang="en-US" altLang="ja-JP" dirty="0" smtClean="0"/>
                    </a:p>
                  </a:txBody>
                  <a:tcPr/>
                </a:tc>
                <a:tc>
                  <a:txBody>
                    <a:bodyPr/>
                    <a:lstStyle/>
                    <a:p>
                      <a:pPr algn="ctr"/>
                      <a:r>
                        <a:rPr kumimoji="1" lang="ja-JP" altLang="en-US" dirty="0" smtClean="0"/>
                        <a:t>人　数</a:t>
                      </a:r>
                      <a:endParaRPr kumimoji="1" lang="ja-JP" altLang="en-US" dirty="0"/>
                    </a:p>
                  </a:txBody>
                  <a:tcPr/>
                </a:tc>
                <a:extLst>
                  <a:ext uri="{0D108BD9-81ED-4DB2-BD59-A6C34878D82A}">
                    <a16:rowId xmlns:a16="http://schemas.microsoft.com/office/drawing/2014/main" val="171301702"/>
                  </a:ext>
                </a:extLst>
              </a:tr>
              <a:tr h="282071">
                <a:tc>
                  <a:txBody>
                    <a:bodyPr/>
                    <a:lstStyle/>
                    <a:p>
                      <a:r>
                        <a:rPr kumimoji="1" lang="ja-JP" altLang="en-US" dirty="0" smtClean="0"/>
                        <a:t>大阪府看護協会での雇用（人材バンク）</a:t>
                      </a:r>
                      <a:endParaRPr kumimoji="1" lang="ja-JP" altLang="en-US" dirty="0"/>
                    </a:p>
                  </a:txBody>
                  <a:tcPr/>
                </a:tc>
                <a:tc>
                  <a:txBody>
                    <a:bodyPr/>
                    <a:lstStyle/>
                    <a:p>
                      <a:pPr algn="r"/>
                      <a:r>
                        <a:rPr kumimoji="1" lang="ja-JP" altLang="en-US" dirty="0" smtClean="0"/>
                        <a:t>約７０名</a:t>
                      </a:r>
                      <a:endParaRPr kumimoji="1" lang="ja-JP" altLang="en-US" dirty="0"/>
                    </a:p>
                  </a:txBody>
                  <a:tcPr/>
                </a:tc>
                <a:extLst>
                  <a:ext uri="{0D108BD9-81ED-4DB2-BD59-A6C34878D82A}">
                    <a16:rowId xmlns:a16="http://schemas.microsoft.com/office/drawing/2014/main" val="1360374779"/>
                  </a:ext>
                </a:extLst>
              </a:tr>
              <a:tr h="285989">
                <a:tc>
                  <a:txBody>
                    <a:bodyPr/>
                    <a:lstStyle/>
                    <a:p>
                      <a:r>
                        <a:rPr kumimoji="1" lang="ja-JP" altLang="en-US" dirty="0" smtClean="0"/>
                        <a:t>府内医療機関からの派遣協力</a:t>
                      </a:r>
                      <a:endParaRPr kumimoji="1" lang="ja-JP" altLang="en-US" dirty="0"/>
                    </a:p>
                  </a:txBody>
                  <a:tcPr/>
                </a:tc>
                <a:tc>
                  <a:txBody>
                    <a:bodyPr/>
                    <a:lstStyle/>
                    <a:p>
                      <a:pPr algn="r"/>
                      <a:r>
                        <a:rPr kumimoji="1" lang="ja-JP" altLang="en-US" dirty="0" smtClean="0"/>
                        <a:t>１０～２０名</a:t>
                      </a:r>
                      <a:endParaRPr kumimoji="1" lang="ja-JP" altLang="en-US" dirty="0"/>
                    </a:p>
                  </a:txBody>
                  <a:tcPr/>
                </a:tc>
                <a:extLst>
                  <a:ext uri="{0D108BD9-81ED-4DB2-BD59-A6C34878D82A}">
                    <a16:rowId xmlns:a16="http://schemas.microsoft.com/office/drawing/2014/main" val="196526465"/>
                  </a:ext>
                </a:extLst>
              </a:tr>
            </a:tbl>
          </a:graphicData>
        </a:graphic>
      </p:graphicFrame>
      <p:sp>
        <p:nvSpPr>
          <p:cNvPr id="14" name="正方形/長方形 13"/>
          <p:cNvSpPr/>
          <p:nvPr/>
        </p:nvSpPr>
        <p:spPr>
          <a:xfrm>
            <a:off x="1423850" y="3764717"/>
            <a:ext cx="10100602" cy="276999"/>
          </a:xfrm>
          <a:prstGeom prst="rect">
            <a:avLst/>
          </a:prstGeom>
        </p:spPr>
        <p:txBody>
          <a:bodyPr wrap="square">
            <a:spAutoFit/>
          </a:bodyPr>
          <a:lstStyle/>
          <a:p>
            <a:r>
              <a:rPr lang="en-US" altLang="ja-JP" sz="1200" dirty="0" smtClean="0"/>
              <a:t>※</a:t>
            </a:r>
            <a:r>
              <a:rPr lang="ja-JP" altLang="en-US" sz="1200" dirty="0" smtClean="0"/>
              <a:t>上記以外に国関係医療機関等から派遣のご意向をいただいている看護師約</a:t>
            </a:r>
            <a:r>
              <a:rPr lang="en-US" altLang="ja-JP" sz="1200" dirty="0" smtClean="0">
                <a:latin typeface="+mn-ea"/>
              </a:rPr>
              <a:t>40</a:t>
            </a:r>
            <a:r>
              <a:rPr lang="ja-JP" altLang="en-US" sz="1200" dirty="0" smtClean="0"/>
              <a:t>名については、応援先・期間を個別に調整</a:t>
            </a:r>
            <a:endParaRPr lang="ja-JP" altLang="en-US" sz="1200" dirty="0"/>
          </a:p>
        </p:txBody>
      </p:sp>
      <p:graphicFrame>
        <p:nvGraphicFramePr>
          <p:cNvPr id="15" name="表 14"/>
          <p:cNvGraphicFramePr>
            <a:graphicFrameLocks noGrp="1"/>
          </p:cNvGraphicFramePr>
          <p:nvPr>
            <p:extLst>
              <p:ext uri="{D42A27DB-BD31-4B8C-83A1-F6EECF244321}">
                <p14:modId xmlns:p14="http://schemas.microsoft.com/office/powerpoint/2010/main" val="223983910"/>
              </p:ext>
            </p:extLst>
          </p:nvPr>
        </p:nvGraphicFramePr>
        <p:xfrm>
          <a:off x="1404425" y="3013518"/>
          <a:ext cx="9383150" cy="736600"/>
        </p:xfrm>
        <a:graphic>
          <a:graphicData uri="http://schemas.openxmlformats.org/drawingml/2006/table">
            <a:tbl>
              <a:tblPr firstRow="1" bandRow="1">
                <a:tableStyleId>{5C22544A-7EE6-4342-B048-85BDC9FD1C3A}</a:tableStyleId>
              </a:tblPr>
              <a:tblGrid>
                <a:gridCol w="7329267">
                  <a:extLst>
                    <a:ext uri="{9D8B030D-6E8A-4147-A177-3AD203B41FA5}">
                      <a16:colId xmlns:a16="http://schemas.microsoft.com/office/drawing/2014/main" val="3033827534"/>
                    </a:ext>
                  </a:extLst>
                </a:gridCol>
                <a:gridCol w="2053883">
                  <a:extLst>
                    <a:ext uri="{9D8B030D-6E8A-4147-A177-3AD203B41FA5}">
                      <a16:colId xmlns:a16="http://schemas.microsoft.com/office/drawing/2014/main" val="1752524749"/>
                    </a:ext>
                  </a:extLst>
                </a:gridCol>
              </a:tblGrid>
              <a:tr h="185420">
                <a:tc>
                  <a:txBody>
                    <a:bodyPr/>
                    <a:lstStyle/>
                    <a:p>
                      <a:pPr algn="ctr"/>
                      <a:r>
                        <a:rPr kumimoji="1" lang="ja-JP" altLang="en-US" dirty="0" smtClean="0"/>
                        <a:t>派遣開始日を調整中</a:t>
                      </a:r>
                      <a:endParaRPr kumimoji="1" lang="en-US" altLang="ja-JP" dirty="0" smtClean="0"/>
                    </a:p>
                  </a:txBody>
                  <a:tcPr/>
                </a:tc>
                <a:tc>
                  <a:txBody>
                    <a:bodyPr/>
                    <a:lstStyle/>
                    <a:p>
                      <a:pPr algn="ctr"/>
                      <a:r>
                        <a:rPr kumimoji="1" lang="ja-JP" altLang="en-US" dirty="0" smtClean="0"/>
                        <a:t>人　数</a:t>
                      </a:r>
                      <a:endParaRPr kumimoji="1" lang="ja-JP" altLang="en-US" dirty="0"/>
                    </a:p>
                  </a:txBody>
                  <a:tcPr/>
                </a:tc>
                <a:extLst>
                  <a:ext uri="{0D108BD9-81ED-4DB2-BD59-A6C34878D82A}">
                    <a16:rowId xmlns:a16="http://schemas.microsoft.com/office/drawing/2014/main" val="171301702"/>
                  </a:ext>
                </a:extLst>
              </a:tr>
              <a:tr h="370840">
                <a:tc>
                  <a:txBody>
                    <a:bodyPr/>
                    <a:lstStyle/>
                    <a:p>
                      <a:r>
                        <a:rPr kumimoji="1" lang="ja-JP" altLang="en-US" dirty="0" smtClean="0"/>
                        <a:t>国関係医療機関からの応援（</a:t>
                      </a:r>
                      <a:r>
                        <a:rPr kumimoji="1" lang="en-US" altLang="ja-JP" dirty="0" smtClean="0">
                          <a:latin typeface="+mn-ea"/>
                          <a:ea typeface="+mn-ea"/>
                        </a:rPr>
                        <a:t>ICU</a:t>
                      </a:r>
                      <a:r>
                        <a:rPr kumimoji="1" lang="ja-JP" altLang="en-US" dirty="0" smtClean="0"/>
                        <a:t>経験かつ２週間以上の応援可の方）</a:t>
                      </a:r>
                      <a:endParaRPr kumimoji="1" lang="ja-JP" altLang="en-US" dirty="0"/>
                    </a:p>
                  </a:txBody>
                  <a:tcPr/>
                </a:tc>
                <a:tc>
                  <a:txBody>
                    <a:bodyPr/>
                    <a:lstStyle/>
                    <a:p>
                      <a:pPr algn="r"/>
                      <a:r>
                        <a:rPr kumimoji="1" lang="ja-JP" altLang="en-US" dirty="0" smtClean="0"/>
                        <a:t>約５０名</a:t>
                      </a:r>
                      <a:endParaRPr kumimoji="1" lang="ja-JP" altLang="en-US" dirty="0"/>
                    </a:p>
                  </a:txBody>
                  <a:tcPr/>
                </a:tc>
                <a:extLst>
                  <a:ext uri="{0D108BD9-81ED-4DB2-BD59-A6C34878D82A}">
                    <a16:rowId xmlns:a16="http://schemas.microsoft.com/office/drawing/2014/main" val="1462485006"/>
                  </a:ext>
                </a:extLst>
              </a:tr>
            </a:tbl>
          </a:graphicData>
        </a:graphic>
      </p:graphicFrame>
      <p:sp>
        <p:nvSpPr>
          <p:cNvPr id="19" name="正方形/長方形 18">
            <a:extLst>
              <a:ext uri="{FF2B5EF4-FFF2-40B4-BE49-F238E27FC236}">
                <a16:creationId xmlns:a16="http://schemas.microsoft.com/office/drawing/2014/main" id="{BC6AEAAE-BA98-4DB5-87E0-98E6907B584F}"/>
              </a:ext>
            </a:extLst>
          </p:cNvPr>
          <p:cNvSpPr/>
          <p:nvPr/>
        </p:nvSpPr>
        <p:spPr>
          <a:xfrm>
            <a:off x="216373" y="4154628"/>
            <a:ext cx="11183815" cy="400110"/>
          </a:xfrm>
          <a:prstGeom prst="rect">
            <a:avLst/>
          </a:prstGeom>
          <a:ln>
            <a:solidFill>
              <a:schemeClr val="tx1"/>
            </a:solidFill>
            <a:prstDash val="solid"/>
          </a:ln>
        </p:spPr>
        <p:txBody>
          <a:bodyPr wrap="square">
            <a:spAutoFit/>
          </a:bodyPr>
          <a:lstStyle/>
          <a:p>
            <a:r>
              <a:rPr lang="ja-JP" altLang="en-US" sz="2000" dirty="0" smtClean="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sz="2000" dirty="0" smtClean="0">
                <a:latin typeface="HGPｺﾞｼｯｸE" panose="020B0900000000000000" pitchFamily="50" charset="-128"/>
                <a:ea typeface="HGPｺﾞｼｯｸE" panose="020B0900000000000000" pitchFamily="50" charset="-128"/>
                <a:cs typeface="Meiryo UI" panose="020B0604030504040204" pitchFamily="50" charset="-128"/>
              </a:rPr>
              <a:t>対策２　新型コロナ患者搬送への対応　（</a:t>
            </a:r>
            <a:r>
              <a:rPr lang="ja-JP" altLang="en-US" sz="2000" dirty="0">
                <a:latin typeface="HGPｺﾞｼｯｸE" panose="020B0900000000000000" pitchFamily="50" charset="-128"/>
                <a:ea typeface="HGPｺﾞｼｯｸE" panose="020B0900000000000000" pitchFamily="50" charset="-128"/>
                <a:cs typeface="Meiryo UI" panose="020B0604030504040204" pitchFamily="50" charset="-128"/>
              </a:rPr>
              <a:t>入院</a:t>
            </a:r>
            <a:r>
              <a:rPr lang="ja-JP" altLang="en-US" sz="2000" dirty="0" smtClean="0">
                <a:latin typeface="HGPｺﾞｼｯｸE" panose="020B0900000000000000" pitchFamily="50" charset="-128"/>
                <a:ea typeface="HGPｺﾞｼｯｸE" panose="020B0900000000000000" pitchFamily="50" charset="-128"/>
                <a:cs typeface="Meiryo UI" panose="020B0604030504040204" pitchFamily="50" charset="-128"/>
              </a:rPr>
              <a:t>患者待機</a:t>
            </a:r>
            <a:r>
              <a:rPr lang="ja-JP" altLang="en-US" sz="2000" dirty="0">
                <a:latin typeface="HGPｺﾞｼｯｸE" panose="020B0900000000000000" pitchFamily="50" charset="-128"/>
                <a:ea typeface="HGPｺﾞｼｯｸE" panose="020B0900000000000000" pitchFamily="50" charset="-128"/>
                <a:cs typeface="Meiryo UI" panose="020B0604030504040204" pitchFamily="50" charset="-128"/>
              </a:rPr>
              <a:t>ステーション</a:t>
            </a:r>
            <a:r>
              <a:rPr lang="ja-JP" altLang="en-US" sz="1600" dirty="0" smtClean="0">
                <a:latin typeface="HGPｺﾞｼｯｸE" panose="020B0900000000000000" pitchFamily="50" charset="-128"/>
                <a:ea typeface="HGPｺﾞｼｯｸE" panose="020B0900000000000000" pitchFamily="50" charset="-128"/>
                <a:cs typeface="Meiryo UI" panose="020B0604030504040204" pitchFamily="50" charset="-128"/>
              </a:rPr>
              <a:t>（仮称・場所非公表）</a:t>
            </a:r>
            <a:r>
              <a:rPr lang="ja-JP" altLang="en-US" sz="2000" dirty="0" smtClean="0">
                <a:latin typeface="HGPｺﾞｼｯｸE" panose="020B0900000000000000" pitchFamily="50" charset="-128"/>
                <a:ea typeface="HGPｺﾞｼｯｸE" panose="020B0900000000000000" pitchFamily="50" charset="-128"/>
                <a:cs typeface="Meiryo UI" panose="020B0604030504040204" pitchFamily="50" charset="-128"/>
              </a:rPr>
              <a:t>の設置検討）</a:t>
            </a:r>
            <a:endParaRPr lang="en-US" altLang="ja-JP" sz="2000" dirty="0">
              <a:latin typeface="HGPｺﾞｼｯｸE" panose="020B0900000000000000" pitchFamily="50" charset="-128"/>
              <a:ea typeface="HGPｺﾞｼｯｸE" panose="020B0900000000000000" pitchFamily="50" charset="-128"/>
              <a:cs typeface="Meiryo UI" panose="020B0604030504040204" pitchFamily="50" charset="-128"/>
            </a:endParaRPr>
          </a:p>
        </p:txBody>
      </p:sp>
      <p:sp>
        <p:nvSpPr>
          <p:cNvPr id="21" name="正方形/長方形 20"/>
          <p:cNvSpPr/>
          <p:nvPr/>
        </p:nvSpPr>
        <p:spPr>
          <a:xfrm>
            <a:off x="235798" y="4595064"/>
            <a:ext cx="11956202" cy="923330"/>
          </a:xfrm>
          <a:prstGeom prst="rect">
            <a:avLst/>
          </a:prstGeom>
        </p:spPr>
        <p:txBody>
          <a:bodyPr wrap="square">
            <a:spAutoFit/>
          </a:bodyPr>
          <a:lstStyle/>
          <a:p>
            <a:r>
              <a:rPr lang="ja-JP" altLang="en-US" dirty="0" smtClean="0"/>
              <a:t>・</a:t>
            </a:r>
            <a:r>
              <a:rPr lang="en-US" altLang="ja-JP" dirty="0" smtClean="0"/>
              <a:t>119</a:t>
            </a:r>
            <a:r>
              <a:rPr lang="ja-JP" altLang="en-US" dirty="0" smtClean="0"/>
              <a:t>番要請した自宅療養中</a:t>
            </a:r>
            <a:r>
              <a:rPr lang="ja-JP" altLang="en-US" dirty="0"/>
              <a:t>の</a:t>
            </a:r>
            <a:r>
              <a:rPr lang="ja-JP" altLang="en-US" dirty="0" smtClean="0"/>
              <a:t>新型コロナ患者の入院調整に時間を要し、救急車内で待機いただく事例が多数発生</a:t>
            </a:r>
            <a:endParaRPr lang="en-US" altLang="ja-JP" dirty="0" smtClean="0"/>
          </a:p>
          <a:p>
            <a:r>
              <a:rPr lang="ja-JP" altLang="en-US" dirty="0"/>
              <a:t>　</a:t>
            </a:r>
            <a:r>
              <a:rPr lang="ja-JP" altLang="en-US" dirty="0" smtClean="0"/>
              <a:t>していることから、患者の一時待機場所を設置し、入院先の病院</a:t>
            </a:r>
            <a:r>
              <a:rPr lang="ja-JP" altLang="en-US" dirty="0"/>
              <a:t>が決定するまでの間</a:t>
            </a:r>
            <a:r>
              <a:rPr lang="ja-JP" altLang="en-US" dirty="0" smtClean="0"/>
              <a:t>、酸素投与等の措置を行え</a:t>
            </a:r>
            <a:endParaRPr lang="en-US" altLang="ja-JP" dirty="0" smtClean="0"/>
          </a:p>
          <a:p>
            <a:r>
              <a:rPr lang="ja-JP" altLang="en-US" dirty="0"/>
              <a:t>　</a:t>
            </a:r>
            <a:r>
              <a:rPr lang="ja-JP" altLang="en-US" dirty="0" err="1" smtClean="0"/>
              <a:t>る</a:t>
            </a:r>
            <a:r>
              <a:rPr lang="ja-JP" altLang="en-US" dirty="0" smtClean="0"/>
              <a:t>体制を整備。</a:t>
            </a:r>
            <a:endParaRPr lang="en-US" altLang="ja-JP" dirty="0" smtClean="0"/>
          </a:p>
        </p:txBody>
      </p:sp>
      <p:sp>
        <p:nvSpPr>
          <p:cNvPr id="22" name="正方形/長方形 21"/>
          <p:cNvSpPr/>
          <p:nvPr/>
        </p:nvSpPr>
        <p:spPr>
          <a:xfrm>
            <a:off x="715109" y="5469168"/>
            <a:ext cx="10818055" cy="369332"/>
          </a:xfrm>
          <a:prstGeom prst="rect">
            <a:avLst/>
          </a:prstGeom>
        </p:spPr>
        <p:txBody>
          <a:bodyPr wrap="square">
            <a:spAutoFit/>
          </a:bodyPr>
          <a:lstStyle/>
          <a:p>
            <a:r>
              <a:rPr lang="en-US" altLang="ja-JP" b="1" dirty="0" smtClean="0"/>
              <a:t>【</a:t>
            </a:r>
            <a:r>
              <a:rPr lang="ja-JP" altLang="en-US" b="1" dirty="0" smtClean="0"/>
              <a:t>自宅療養</a:t>
            </a:r>
            <a:r>
              <a:rPr lang="ja-JP" altLang="en-US" b="1" dirty="0"/>
              <a:t>者</a:t>
            </a:r>
            <a:r>
              <a:rPr lang="ja-JP" altLang="en-US" b="1" dirty="0" smtClean="0"/>
              <a:t>からの</a:t>
            </a:r>
            <a:r>
              <a:rPr lang="en-US" altLang="ja-JP" b="1" dirty="0" smtClean="0"/>
              <a:t>119</a:t>
            </a:r>
            <a:r>
              <a:rPr lang="ja-JP" altLang="en-US" b="1" dirty="0" smtClean="0"/>
              <a:t>番要請状況（大阪市消防局）速報値</a:t>
            </a:r>
            <a:r>
              <a:rPr lang="en-US" altLang="ja-JP" b="1" dirty="0" smtClean="0"/>
              <a:t>】</a:t>
            </a:r>
            <a:r>
              <a:rPr lang="ja-JP" altLang="en-US" sz="1400" dirty="0" smtClean="0"/>
              <a:t>（４月</a:t>
            </a:r>
            <a:r>
              <a:rPr lang="en-US" altLang="ja-JP" sz="1400" dirty="0" smtClean="0"/>
              <a:t>16</a:t>
            </a:r>
            <a:r>
              <a:rPr lang="ja-JP" altLang="en-US" sz="1400" dirty="0" smtClean="0"/>
              <a:t>日から</a:t>
            </a:r>
            <a:r>
              <a:rPr lang="en-US" altLang="ja-JP" sz="1400" dirty="0" smtClean="0"/>
              <a:t>18</a:t>
            </a:r>
            <a:r>
              <a:rPr lang="ja-JP" altLang="en-US" sz="1400" dirty="0" smtClean="0"/>
              <a:t>日）</a:t>
            </a:r>
            <a:endParaRPr lang="en-US" altLang="ja-JP" dirty="0" smtClean="0"/>
          </a:p>
        </p:txBody>
      </p:sp>
      <p:graphicFrame>
        <p:nvGraphicFramePr>
          <p:cNvPr id="23" name="表 22"/>
          <p:cNvGraphicFramePr>
            <a:graphicFrameLocks noGrp="1"/>
          </p:cNvGraphicFramePr>
          <p:nvPr>
            <p:extLst>
              <p:ext uri="{D42A27DB-BD31-4B8C-83A1-F6EECF244321}">
                <p14:modId xmlns:p14="http://schemas.microsoft.com/office/powerpoint/2010/main" val="1456956817"/>
              </p:ext>
            </p:extLst>
          </p:nvPr>
        </p:nvGraphicFramePr>
        <p:xfrm>
          <a:off x="1556825" y="5836707"/>
          <a:ext cx="9383150" cy="731520"/>
        </p:xfrm>
        <a:graphic>
          <a:graphicData uri="http://schemas.openxmlformats.org/drawingml/2006/table">
            <a:tbl>
              <a:tblPr firstRow="1" bandRow="1">
                <a:tableStyleId>{5C22544A-7EE6-4342-B048-85BDC9FD1C3A}</a:tableStyleId>
              </a:tblPr>
              <a:tblGrid>
                <a:gridCol w="2062138">
                  <a:extLst>
                    <a:ext uri="{9D8B030D-6E8A-4147-A177-3AD203B41FA5}">
                      <a16:colId xmlns:a16="http://schemas.microsoft.com/office/drawing/2014/main" val="4030419607"/>
                    </a:ext>
                  </a:extLst>
                </a:gridCol>
                <a:gridCol w="2524260">
                  <a:extLst>
                    <a:ext uri="{9D8B030D-6E8A-4147-A177-3AD203B41FA5}">
                      <a16:colId xmlns:a16="http://schemas.microsoft.com/office/drawing/2014/main" val="2994278358"/>
                    </a:ext>
                  </a:extLst>
                </a:gridCol>
                <a:gridCol w="2640169">
                  <a:extLst>
                    <a:ext uri="{9D8B030D-6E8A-4147-A177-3AD203B41FA5}">
                      <a16:colId xmlns:a16="http://schemas.microsoft.com/office/drawing/2014/main" val="3033827534"/>
                    </a:ext>
                  </a:extLst>
                </a:gridCol>
                <a:gridCol w="2156583">
                  <a:extLst>
                    <a:ext uri="{9D8B030D-6E8A-4147-A177-3AD203B41FA5}">
                      <a16:colId xmlns:a16="http://schemas.microsoft.com/office/drawing/2014/main" val="1752524749"/>
                    </a:ext>
                  </a:extLst>
                </a:gridCol>
              </a:tblGrid>
              <a:tr h="227489">
                <a:tc>
                  <a:txBody>
                    <a:bodyPr/>
                    <a:lstStyle/>
                    <a:p>
                      <a:pPr algn="ctr"/>
                      <a:r>
                        <a:rPr kumimoji="1" lang="ja-JP" altLang="en-US" dirty="0" smtClean="0"/>
                        <a:t>消防機関</a:t>
                      </a:r>
                      <a:endParaRPr kumimoji="1" lang="ja-JP" altLang="en-US" dirty="0"/>
                    </a:p>
                  </a:txBody>
                  <a:tcPr/>
                </a:tc>
                <a:tc>
                  <a:txBody>
                    <a:bodyPr/>
                    <a:lstStyle/>
                    <a:p>
                      <a:pPr algn="ctr"/>
                      <a:r>
                        <a:rPr kumimoji="1" lang="ja-JP" altLang="en-US" dirty="0" smtClean="0"/>
                        <a:t>患者からの</a:t>
                      </a:r>
                      <a:r>
                        <a:rPr kumimoji="1" lang="en-US" altLang="ja-JP" dirty="0" smtClean="0"/>
                        <a:t>119</a:t>
                      </a:r>
                      <a:r>
                        <a:rPr kumimoji="1" lang="ja-JP" altLang="en-US" dirty="0" smtClean="0"/>
                        <a:t>番通報</a:t>
                      </a:r>
                      <a:endParaRPr kumimoji="1" lang="ja-JP" altLang="en-US" dirty="0"/>
                    </a:p>
                  </a:txBody>
                  <a:tcPr/>
                </a:tc>
                <a:tc>
                  <a:txBody>
                    <a:bodyPr/>
                    <a:lstStyle/>
                    <a:p>
                      <a:pPr algn="ctr"/>
                      <a:r>
                        <a:rPr kumimoji="1" lang="en-US" altLang="ja-JP" dirty="0" smtClean="0"/>
                        <a:t>60</a:t>
                      </a:r>
                      <a:r>
                        <a:rPr kumimoji="1" lang="ja-JP" altLang="en-US" dirty="0" smtClean="0"/>
                        <a:t>分以上の現場滞在</a:t>
                      </a:r>
                      <a:endParaRPr kumimoji="1" lang="ja-JP" altLang="en-US" dirty="0"/>
                    </a:p>
                  </a:txBody>
                  <a:tcPr/>
                </a:tc>
                <a:tc>
                  <a:txBody>
                    <a:bodyPr/>
                    <a:lstStyle/>
                    <a:p>
                      <a:pPr algn="ctr"/>
                      <a:r>
                        <a:rPr kumimoji="1" lang="ja-JP" altLang="en-US" dirty="0" smtClean="0"/>
                        <a:t>最大現場滞在</a:t>
                      </a:r>
                      <a:endParaRPr kumimoji="1" lang="ja-JP" altLang="en-US" dirty="0"/>
                    </a:p>
                  </a:txBody>
                  <a:tcPr/>
                </a:tc>
                <a:extLst>
                  <a:ext uri="{0D108BD9-81ED-4DB2-BD59-A6C34878D82A}">
                    <a16:rowId xmlns:a16="http://schemas.microsoft.com/office/drawing/2014/main" val="171301702"/>
                  </a:ext>
                </a:extLst>
              </a:tr>
              <a:tr h="273853">
                <a:tc>
                  <a:txBody>
                    <a:bodyPr/>
                    <a:lstStyle/>
                    <a:p>
                      <a:pPr algn="ctr"/>
                      <a:r>
                        <a:rPr kumimoji="1" lang="ja-JP" altLang="en-US" dirty="0" smtClean="0"/>
                        <a:t>大阪市消防局</a:t>
                      </a:r>
                      <a:endParaRPr kumimoji="1" lang="ja-JP" altLang="en-US" dirty="0"/>
                    </a:p>
                  </a:txBody>
                  <a:tcPr/>
                </a:tc>
                <a:tc>
                  <a:txBody>
                    <a:bodyPr/>
                    <a:lstStyle/>
                    <a:p>
                      <a:pPr algn="ctr"/>
                      <a:r>
                        <a:rPr kumimoji="1" lang="en-US" altLang="ja-JP" dirty="0" smtClean="0"/>
                        <a:t>38</a:t>
                      </a:r>
                      <a:r>
                        <a:rPr kumimoji="1" lang="ja-JP" altLang="en-US" dirty="0" smtClean="0"/>
                        <a:t>件</a:t>
                      </a:r>
                      <a:endParaRPr kumimoji="1" lang="ja-JP" altLang="en-US" dirty="0"/>
                    </a:p>
                  </a:txBody>
                  <a:tcPr/>
                </a:tc>
                <a:tc>
                  <a:txBody>
                    <a:bodyPr/>
                    <a:lstStyle/>
                    <a:p>
                      <a:pPr algn="ctr"/>
                      <a:r>
                        <a:rPr kumimoji="1" lang="en-US" altLang="ja-JP" dirty="0" smtClean="0"/>
                        <a:t>26</a:t>
                      </a:r>
                      <a:r>
                        <a:rPr kumimoji="1" lang="ja-JP" altLang="en-US" dirty="0" smtClean="0"/>
                        <a:t>件</a:t>
                      </a:r>
                      <a:endParaRPr kumimoji="1" lang="ja-JP" altLang="en-US" dirty="0"/>
                    </a:p>
                  </a:txBody>
                  <a:tcPr/>
                </a:tc>
                <a:tc>
                  <a:txBody>
                    <a:bodyPr/>
                    <a:lstStyle/>
                    <a:p>
                      <a:pPr algn="ctr"/>
                      <a:r>
                        <a:rPr kumimoji="1" lang="en-US" altLang="ja-JP" dirty="0" smtClean="0"/>
                        <a:t>443</a:t>
                      </a:r>
                      <a:r>
                        <a:rPr kumimoji="1" lang="ja-JP" altLang="en-US" dirty="0" smtClean="0"/>
                        <a:t>分</a:t>
                      </a:r>
                      <a:endParaRPr kumimoji="1" lang="ja-JP" altLang="en-US" dirty="0"/>
                    </a:p>
                  </a:txBody>
                  <a:tcPr/>
                </a:tc>
                <a:extLst>
                  <a:ext uri="{0D108BD9-81ED-4DB2-BD59-A6C34878D82A}">
                    <a16:rowId xmlns:a16="http://schemas.microsoft.com/office/drawing/2014/main" val="1360374779"/>
                  </a:ext>
                </a:extLst>
              </a:tr>
            </a:tbl>
          </a:graphicData>
        </a:graphic>
      </p:graphicFrame>
    </p:spTree>
    <p:extLst>
      <p:ext uri="{BB962C8B-B14F-4D97-AF65-F5344CB8AC3E}">
        <p14:creationId xmlns:p14="http://schemas.microsoft.com/office/powerpoint/2010/main" val="7354452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9968246" y="6457706"/>
            <a:ext cx="2133600" cy="365125"/>
          </a:xfrm>
        </p:spPr>
        <p:txBody>
          <a:bodyPr/>
          <a:lstStyle/>
          <a:p>
            <a:fld id="{A9848611-8FAA-4BFC-BAAD-33CAF1A3E273}" type="slidenum">
              <a:rPr kumimoji="1" lang="ja-JP" altLang="en-US" sz="1600">
                <a:solidFill>
                  <a:schemeClr val="bg1">
                    <a:lumMod val="50000"/>
                  </a:schemeClr>
                </a:solidFill>
                <a:latin typeface="Meiryo UI" panose="020B0604030504040204" pitchFamily="50" charset="-128"/>
                <a:ea typeface="Meiryo UI" panose="020B0604030504040204" pitchFamily="50" charset="-128"/>
              </a:rPr>
              <a:t>4</a:t>
            </a:fld>
            <a:endParaRPr kumimoji="1" lang="ja-JP" altLang="en-US" sz="1600" dirty="0">
              <a:solidFill>
                <a:schemeClr val="bg1">
                  <a:lumMod val="50000"/>
                </a:schemeClr>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BC6AEAAE-BA98-4DB5-87E0-98E6907B584F}"/>
              </a:ext>
            </a:extLst>
          </p:cNvPr>
          <p:cNvSpPr/>
          <p:nvPr/>
        </p:nvSpPr>
        <p:spPr>
          <a:xfrm>
            <a:off x="57070" y="3682148"/>
            <a:ext cx="7680419" cy="400110"/>
          </a:xfrm>
          <a:prstGeom prst="rect">
            <a:avLst/>
          </a:prstGeom>
          <a:ln>
            <a:solidFill>
              <a:schemeClr val="tx1"/>
            </a:solidFill>
            <a:prstDash val="solid"/>
          </a:ln>
        </p:spPr>
        <p:txBody>
          <a:bodyPr wrap="square">
            <a:spAutoFit/>
          </a:bodyPr>
          <a:lstStyle/>
          <a:p>
            <a:r>
              <a:rPr lang="ja-JP" altLang="en-US" sz="2000" dirty="0" smtClean="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sz="2000" dirty="0" smtClean="0">
                <a:latin typeface="HGPｺﾞｼｯｸE" panose="020B0900000000000000" pitchFamily="50" charset="-128"/>
                <a:ea typeface="HGPｺﾞｼｯｸE" panose="020B0900000000000000" pitchFamily="50" charset="-128"/>
                <a:cs typeface="Meiryo UI" panose="020B0604030504040204" pitchFamily="50" charset="-128"/>
              </a:rPr>
              <a:t>対策４　宿泊療養における対応強化</a:t>
            </a:r>
            <a:endParaRPr lang="en-US" altLang="ja-JP" sz="2000" dirty="0">
              <a:latin typeface="HGPｺﾞｼｯｸE" panose="020B0900000000000000" pitchFamily="50" charset="-128"/>
              <a:ea typeface="HGPｺﾞｼｯｸE" panose="020B0900000000000000"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BC6AEAAE-BA98-4DB5-87E0-98E6907B584F}"/>
              </a:ext>
            </a:extLst>
          </p:cNvPr>
          <p:cNvSpPr/>
          <p:nvPr/>
        </p:nvSpPr>
        <p:spPr>
          <a:xfrm>
            <a:off x="57071" y="509040"/>
            <a:ext cx="7680419" cy="400110"/>
          </a:xfrm>
          <a:prstGeom prst="rect">
            <a:avLst/>
          </a:prstGeom>
          <a:ln>
            <a:solidFill>
              <a:schemeClr val="tx1"/>
            </a:solidFill>
            <a:prstDash val="solid"/>
          </a:ln>
        </p:spPr>
        <p:txBody>
          <a:bodyPr wrap="square">
            <a:spAutoFit/>
          </a:bodyPr>
          <a:lstStyle/>
          <a:p>
            <a:r>
              <a:rPr lang="ja-JP" altLang="en-US" sz="2000" dirty="0" smtClean="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sz="2000" dirty="0" smtClean="0">
                <a:latin typeface="HGPｺﾞｼｯｸE" panose="020B0900000000000000" pitchFamily="50" charset="-128"/>
                <a:ea typeface="HGPｺﾞｼｯｸE" panose="020B0900000000000000" pitchFamily="50" charset="-128"/>
                <a:cs typeface="Meiryo UI" panose="020B0604030504040204" pitchFamily="50" charset="-128"/>
              </a:rPr>
              <a:t>対策３　</a:t>
            </a:r>
            <a:r>
              <a:rPr lang="ja-JP" altLang="en-US" sz="2000" dirty="0">
                <a:latin typeface="HGPｺﾞｼｯｸE" panose="020B0900000000000000" pitchFamily="50" charset="-128"/>
                <a:ea typeface="HGPｺﾞｼｯｸE" panose="020B0900000000000000" pitchFamily="50" charset="-128"/>
                <a:cs typeface="Meiryo UI" panose="020B0604030504040204" pitchFamily="50" charset="-128"/>
              </a:rPr>
              <a:t>自宅療養者・入院調整中患者への対応強化</a:t>
            </a:r>
            <a:endParaRPr lang="en-US" altLang="ja-JP" sz="2000" dirty="0">
              <a:latin typeface="HGPｺﾞｼｯｸE" panose="020B0900000000000000" pitchFamily="50" charset="-128"/>
              <a:ea typeface="HGPｺﾞｼｯｸE" panose="020B0900000000000000" pitchFamily="50" charset="-128"/>
              <a:cs typeface="Meiryo UI" panose="020B0604030504040204" pitchFamily="50" charset="-128"/>
            </a:endParaRPr>
          </a:p>
        </p:txBody>
      </p:sp>
      <p:sp>
        <p:nvSpPr>
          <p:cNvPr id="6" name="正方形/長方形 5"/>
          <p:cNvSpPr/>
          <p:nvPr/>
        </p:nvSpPr>
        <p:spPr>
          <a:xfrm>
            <a:off x="0" y="0"/>
            <a:ext cx="12192000" cy="43788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UD デジタル 教科書体 NP-B" panose="02020700000000000000" pitchFamily="18" charset="-128"/>
                <a:ea typeface="UD デジタル 教科書体 NP-B" panose="02020700000000000000" pitchFamily="18" charset="-128"/>
              </a:rPr>
              <a:t>医療提供体制確保のための緊急対策④</a:t>
            </a:r>
            <a:endParaRPr kumimoji="1" lang="ja-JP" altLang="en-US" sz="2400" b="1" dirty="0">
              <a:latin typeface="UD デジタル 教科書体 NP-B" panose="02020700000000000000" pitchFamily="18" charset="-128"/>
              <a:ea typeface="UD デジタル 教科書体 NP-B" panose="02020700000000000000" pitchFamily="18" charset="-128"/>
            </a:endParaRPr>
          </a:p>
        </p:txBody>
      </p:sp>
      <p:sp>
        <p:nvSpPr>
          <p:cNvPr id="2" name="正方形/長方形 1"/>
          <p:cNvSpPr/>
          <p:nvPr/>
        </p:nvSpPr>
        <p:spPr>
          <a:xfrm>
            <a:off x="69949" y="909150"/>
            <a:ext cx="12233535" cy="2739211"/>
          </a:xfrm>
          <a:prstGeom prst="rect">
            <a:avLst/>
          </a:prstGeom>
        </p:spPr>
        <p:txBody>
          <a:bodyPr wrap="square">
            <a:spAutoFit/>
          </a:bodyPr>
          <a:lstStyle/>
          <a:p>
            <a:r>
              <a:rPr lang="ja-JP" altLang="en-US" dirty="0" smtClean="0"/>
              <a:t>・自宅療養者等の急増に対応するため、健康観察体制等を確保・充実。</a:t>
            </a:r>
            <a:endParaRPr lang="en-US" altLang="ja-JP" dirty="0" smtClean="0"/>
          </a:p>
          <a:p>
            <a:pPr>
              <a:spcBef>
                <a:spcPts val="600"/>
              </a:spcBef>
            </a:pPr>
            <a:r>
              <a:rPr lang="en-US" altLang="ja-JP" b="1" dirty="0" smtClean="0"/>
              <a:t>【</a:t>
            </a:r>
            <a:r>
              <a:rPr lang="ja-JP" altLang="en-US" b="1" dirty="0" smtClean="0"/>
              <a:t>新規・拡充</a:t>
            </a:r>
            <a:r>
              <a:rPr lang="en-US" altLang="ja-JP" b="1" dirty="0" smtClean="0"/>
              <a:t>】</a:t>
            </a:r>
            <a:r>
              <a:rPr lang="ja-JP" altLang="en-US" b="1" dirty="0" smtClean="0"/>
              <a:t>府</a:t>
            </a:r>
            <a:r>
              <a:rPr lang="ja-JP" altLang="en-US" b="1" dirty="0"/>
              <a:t>医師会、地区医師会、薬剤師会、訪問</a:t>
            </a:r>
            <a:r>
              <a:rPr lang="ja-JP" altLang="en-US" b="1" dirty="0" smtClean="0"/>
              <a:t>看護ステーション協会</a:t>
            </a:r>
            <a:r>
              <a:rPr lang="ja-JP" altLang="en-US" b="1" dirty="0"/>
              <a:t>等の協力、連携による診療体制の検討</a:t>
            </a:r>
          </a:p>
          <a:p>
            <a:r>
              <a:rPr lang="ja-JP" altLang="en-US" dirty="0" smtClean="0"/>
              <a:t>　・オンラインでの診療・薬剤</a:t>
            </a:r>
            <a:r>
              <a:rPr lang="ja-JP" altLang="en-US" dirty="0"/>
              <a:t>処方体制の</a:t>
            </a:r>
            <a:r>
              <a:rPr lang="ja-JP" altLang="en-US" dirty="0" smtClean="0"/>
              <a:t>充実</a:t>
            </a:r>
            <a:endParaRPr lang="en-US" altLang="ja-JP" dirty="0" smtClean="0"/>
          </a:p>
          <a:p>
            <a:r>
              <a:rPr lang="ja-JP" altLang="en-US" sz="1400" spc="-100" dirty="0"/>
              <a:t>　</a:t>
            </a:r>
            <a:r>
              <a:rPr lang="ja-JP" altLang="en-US" sz="1400" spc="-100" dirty="0" smtClean="0"/>
              <a:t>　</a:t>
            </a:r>
            <a:r>
              <a:rPr lang="ja-JP" altLang="en-US" sz="1600" spc="-100" dirty="0" smtClean="0"/>
              <a:t>（かかりつけ医に加え、オンライン診療（電話・情報通信機器による診療）可能な医療機関（現在</a:t>
            </a:r>
            <a:r>
              <a:rPr lang="en-US" altLang="ja-JP" sz="1600" spc="-100" dirty="0" smtClean="0">
                <a:latin typeface="+mn-ea"/>
              </a:rPr>
              <a:t>280</a:t>
            </a:r>
            <a:r>
              <a:rPr lang="ja-JP" altLang="en-US" sz="1600" spc="-100" dirty="0" smtClean="0">
                <a:latin typeface="+mn-ea"/>
              </a:rPr>
              <a:t>か所</a:t>
            </a:r>
            <a:r>
              <a:rPr lang="ja-JP" altLang="en-US" sz="1600" spc="-100" dirty="0" smtClean="0"/>
              <a:t>）の拡充について調査中</a:t>
            </a:r>
            <a:r>
              <a:rPr lang="ja-JP" altLang="en-US" sz="1600" spc="-100" dirty="0"/>
              <a:t>）</a:t>
            </a:r>
            <a:endParaRPr lang="ja-JP" altLang="en-US" spc="-100" dirty="0"/>
          </a:p>
          <a:p>
            <a:r>
              <a:rPr lang="ja-JP" altLang="en-US" dirty="0" smtClean="0"/>
              <a:t>　・訪問</a:t>
            </a:r>
            <a:r>
              <a:rPr lang="ja-JP" altLang="en-US" dirty="0"/>
              <a:t>看護との連携による往診体制</a:t>
            </a:r>
          </a:p>
          <a:p>
            <a:pPr>
              <a:spcBef>
                <a:spcPts val="600"/>
              </a:spcBef>
            </a:pPr>
            <a:r>
              <a:rPr lang="en-US" altLang="ja-JP" b="1" dirty="0" smtClean="0"/>
              <a:t>【</a:t>
            </a:r>
            <a:r>
              <a:rPr lang="ja-JP" altLang="en-US" b="1" dirty="0" smtClean="0"/>
              <a:t>新規</a:t>
            </a:r>
            <a:r>
              <a:rPr lang="en-US" altLang="ja-JP" b="1" dirty="0" smtClean="0"/>
              <a:t>】</a:t>
            </a:r>
            <a:r>
              <a:rPr lang="ja-JP" altLang="en-US" b="1" dirty="0" smtClean="0"/>
              <a:t>民間医療派遣事業者の活用</a:t>
            </a:r>
            <a:r>
              <a:rPr lang="ja-JP" altLang="en-US" b="1" dirty="0"/>
              <a:t>による夜間等の緊急往診体制の検討</a:t>
            </a:r>
          </a:p>
          <a:p>
            <a:pPr>
              <a:spcBef>
                <a:spcPts val="1200"/>
              </a:spcBef>
            </a:pPr>
            <a:r>
              <a:rPr lang="en-US" altLang="ja-JP" b="1" dirty="0" smtClean="0"/>
              <a:t>【</a:t>
            </a:r>
            <a:r>
              <a:rPr lang="ja-JP" altLang="en-US" b="1" dirty="0" smtClean="0"/>
              <a:t>継続</a:t>
            </a:r>
            <a:r>
              <a:rPr lang="en-US" altLang="ja-JP" b="1" dirty="0" smtClean="0"/>
              <a:t>】</a:t>
            </a:r>
            <a:r>
              <a:rPr lang="ja-JP" altLang="en-US" b="1" spc="-150" dirty="0" smtClean="0"/>
              <a:t>パルスオキシメーター</a:t>
            </a:r>
            <a:r>
              <a:rPr lang="ja-JP" altLang="en-US" b="1" spc="-150" dirty="0"/>
              <a:t>の</a:t>
            </a:r>
            <a:r>
              <a:rPr lang="ja-JP" altLang="en-US" b="1" spc="-150" dirty="0"/>
              <a:t>配布（府で約</a:t>
            </a:r>
            <a:r>
              <a:rPr lang="en-US" altLang="ja-JP" b="1" spc="-150" dirty="0"/>
              <a:t>10,000</a:t>
            </a:r>
            <a:r>
              <a:rPr lang="ja-JP" altLang="en-US" b="1" spc="-150" dirty="0"/>
              <a:t>台、保健所設置市へは配備費全額補助 　⇒ 府全域で約</a:t>
            </a:r>
            <a:r>
              <a:rPr lang="en-US" altLang="ja-JP" b="1" spc="-150" dirty="0">
                <a:latin typeface="+mn-ea"/>
              </a:rPr>
              <a:t>14,600</a:t>
            </a:r>
            <a:r>
              <a:rPr lang="ja-JP" altLang="en-US" b="1" spc="-150" dirty="0"/>
              <a:t>台確保）</a:t>
            </a:r>
            <a:endParaRPr lang="en-US" altLang="ja-JP" b="1" spc="-150" dirty="0"/>
          </a:p>
          <a:p>
            <a:pPr>
              <a:lnSpc>
                <a:spcPts val="1200"/>
              </a:lnSpc>
            </a:pPr>
            <a:r>
              <a:rPr lang="ja-JP" altLang="en-US" b="1" spc="-150" dirty="0"/>
              <a:t>　</a:t>
            </a:r>
            <a:r>
              <a:rPr lang="ja-JP" altLang="en-US" b="1" spc="-150" dirty="0" smtClean="0"/>
              <a:t>　　　　</a:t>
            </a:r>
            <a:r>
              <a:rPr lang="ja-JP" altLang="en-US" sz="1400" spc="-150" dirty="0">
                <a:latin typeface="+mn-ea"/>
              </a:rPr>
              <a:t>（原則</a:t>
            </a:r>
            <a:r>
              <a:rPr lang="en-US" altLang="ja-JP" sz="1400" spc="-150" dirty="0">
                <a:latin typeface="+mn-ea"/>
              </a:rPr>
              <a:t>40</a:t>
            </a:r>
            <a:r>
              <a:rPr lang="ja-JP" altLang="en-US" sz="1400" spc="-150" dirty="0">
                <a:latin typeface="+mn-ea"/>
              </a:rPr>
              <a:t>歳以上で保健所長が判断）</a:t>
            </a:r>
            <a:endParaRPr lang="en-US" altLang="ja-JP" sz="1400" spc="-150" dirty="0">
              <a:latin typeface="+mn-ea"/>
            </a:endParaRPr>
          </a:p>
          <a:p>
            <a:r>
              <a:rPr lang="ja-JP" altLang="en-US" b="1" spc="-150" dirty="0" smtClean="0"/>
              <a:t>　　　　  </a:t>
            </a:r>
            <a:r>
              <a:rPr lang="ja-JP" altLang="en-US" b="1" dirty="0" smtClean="0"/>
              <a:t>配食</a:t>
            </a:r>
            <a:r>
              <a:rPr lang="ja-JP" altLang="en-US" b="1" dirty="0" smtClean="0"/>
              <a:t>サービスの実施（</a:t>
            </a:r>
            <a:r>
              <a:rPr lang="ja-JP" altLang="en-US" b="1" dirty="0"/>
              <a:t>府管</a:t>
            </a:r>
            <a:r>
              <a:rPr lang="en-US" altLang="ja-JP" b="1" dirty="0"/>
              <a:t>R2.11</a:t>
            </a:r>
            <a:r>
              <a:rPr lang="ja-JP" altLang="en-US" b="1" dirty="0"/>
              <a:t>～、政令中核市含め</a:t>
            </a:r>
            <a:r>
              <a:rPr lang="en-US" altLang="ja-JP" b="1" dirty="0"/>
              <a:t>R3.1</a:t>
            </a:r>
            <a:r>
              <a:rPr lang="ja-JP" altLang="en-US" b="1" dirty="0"/>
              <a:t>に</a:t>
            </a:r>
            <a:r>
              <a:rPr lang="ja-JP" altLang="en-US" b="1" dirty="0" smtClean="0"/>
              <a:t>全域実施済</a:t>
            </a:r>
            <a:r>
              <a:rPr lang="ja-JP" altLang="en-US" b="1" dirty="0"/>
              <a:t>）</a:t>
            </a:r>
          </a:p>
        </p:txBody>
      </p:sp>
      <p:sp>
        <p:nvSpPr>
          <p:cNvPr id="4" name="正方形/長方形 3"/>
          <p:cNvSpPr/>
          <p:nvPr/>
        </p:nvSpPr>
        <p:spPr>
          <a:xfrm>
            <a:off x="69949" y="4118604"/>
            <a:ext cx="12031897" cy="2185214"/>
          </a:xfrm>
          <a:prstGeom prst="rect">
            <a:avLst/>
          </a:prstGeom>
        </p:spPr>
        <p:txBody>
          <a:bodyPr wrap="square">
            <a:spAutoFit/>
          </a:bodyPr>
          <a:lstStyle/>
          <a:p>
            <a:pPr>
              <a:spcBef>
                <a:spcPts val="600"/>
              </a:spcBef>
            </a:pPr>
            <a:r>
              <a:rPr lang="ja-JP" altLang="en-US" dirty="0"/>
              <a:t>・陽性者の増加に伴い、宿泊施設の順次開所（現在</a:t>
            </a:r>
            <a:r>
              <a:rPr lang="en-US" altLang="ja-JP" dirty="0">
                <a:latin typeface="+mn-ea"/>
              </a:rPr>
              <a:t>11</a:t>
            </a:r>
            <a:r>
              <a:rPr lang="ja-JP" altLang="en-US" dirty="0"/>
              <a:t>箇所）及び搬送車の確保、療養調整体制を</a:t>
            </a:r>
            <a:r>
              <a:rPr lang="ja-JP" altLang="en-US" dirty="0" smtClean="0"/>
              <a:t>強化するとともに、</a:t>
            </a:r>
            <a:endParaRPr lang="en-US" altLang="ja-JP" dirty="0"/>
          </a:p>
          <a:p>
            <a:r>
              <a:rPr lang="ja-JP" altLang="en-US" dirty="0" smtClean="0"/>
              <a:t>　急な重症化等に対応できるよう、健康観察体制等を強化。</a:t>
            </a:r>
            <a:endParaRPr lang="en-US" altLang="ja-JP" dirty="0" smtClean="0"/>
          </a:p>
          <a:p>
            <a:pPr>
              <a:spcBef>
                <a:spcPts val="600"/>
              </a:spcBef>
            </a:pPr>
            <a:r>
              <a:rPr lang="en-US" altLang="ja-JP" b="1" dirty="0" smtClean="0"/>
              <a:t>【</a:t>
            </a:r>
            <a:r>
              <a:rPr lang="ja-JP" altLang="en-US" b="1" dirty="0" smtClean="0"/>
              <a:t>新規・拡充</a:t>
            </a:r>
            <a:r>
              <a:rPr lang="en-US" altLang="ja-JP" b="1" dirty="0" smtClean="0"/>
              <a:t>】</a:t>
            </a:r>
            <a:r>
              <a:rPr lang="ja-JP" altLang="en-US" b="1" dirty="0" smtClean="0"/>
              <a:t>酸素投与体制の整備やオンライン診療・薬剤処方の充実</a:t>
            </a:r>
            <a:endParaRPr lang="en-US" altLang="ja-JP" b="1" dirty="0" smtClean="0"/>
          </a:p>
          <a:p>
            <a:r>
              <a:rPr lang="ja-JP" altLang="en-US" dirty="0"/>
              <a:t>　</a:t>
            </a:r>
            <a:r>
              <a:rPr lang="ja-JP" altLang="en-US" dirty="0" smtClean="0"/>
              <a:t>・体調</a:t>
            </a:r>
            <a:r>
              <a:rPr lang="ja-JP" altLang="en-US" dirty="0"/>
              <a:t>の増悪、急変した患者に対し、入院調整までに一時的・緊急的に酸素の投与ができる体制</a:t>
            </a:r>
            <a:r>
              <a:rPr lang="ja-JP" altLang="en-US" dirty="0" smtClean="0"/>
              <a:t>をすべて</a:t>
            </a:r>
            <a:r>
              <a:rPr lang="ja-JP" altLang="en-US" dirty="0"/>
              <a:t>の</a:t>
            </a:r>
            <a:r>
              <a:rPr lang="ja-JP" altLang="en-US" dirty="0" smtClean="0"/>
              <a:t>宿泊</a:t>
            </a:r>
            <a:endParaRPr lang="en-US" altLang="ja-JP" dirty="0" smtClean="0"/>
          </a:p>
          <a:p>
            <a:r>
              <a:rPr lang="ja-JP" altLang="en-US" dirty="0"/>
              <a:t>　</a:t>
            </a:r>
            <a:r>
              <a:rPr lang="ja-JP" altLang="en-US" dirty="0" smtClean="0"/>
              <a:t>　施設</a:t>
            </a:r>
            <a:r>
              <a:rPr lang="ja-JP" altLang="en-US" dirty="0"/>
              <a:t>に整備（</a:t>
            </a:r>
            <a:r>
              <a:rPr lang="en-US" altLang="ja-JP" dirty="0"/>
              <a:t>1</a:t>
            </a:r>
            <a:r>
              <a:rPr lang="ja-JP" altLang="en-US" dirty="0"/>
              <a:t>ホテル</a:t>
            </a:r>
            <a:r>
              <a:rPr lang="en-US" altLang="ja-JP" dirty="0"/>
              <a:t>3</a:t>
            </a:r>
            <a:r>
              <a:rPr lang="ja-JP" altLang="en-US" dirty="0"/>
              <a:t>室に在宅酸素療法機器の配備</a:t>
            </a:r>
            <a:r>
              <a:rPr lang="ja-JP" altLang="en-US" dirty="0" smtClean="0"/>
              <a:t>）</a:t>
            </a:r>
            <a:endParaRPr lang="en-US" altLang="ja-JP" dirty="0" smtClean="0"/>
          </a:p>
          <a:p>
            <a:r>
              <a:rPr lang="ja-JP" altLang="en-US" dirty="0"/>
              <a:t>　</a:t>
            </a:r>
            <a:r>
              <a:rPr lang="ja-JP" altLang="en-US" dirty="0" smtClean="0"/>
              <a:t>・</a:t>
            </a:r>
            <a:r>
              <a:rPr lang="ja-JP" altLang="en-US" dirty="0"/>
              <a:t>府医師に</a:t>
            </a:r>
            <a:r>
              <a:rPr lang="ja-JP" altLang="en-US" dirty="0" smtClean="0"/>
              <a:t>よる健康相談及びオンライン診療による薬剤処方の実施、必要</a:t>
            </a:r>
            <a:r>
              <a:rPr lang="ja-JP" altLang="en-US" dirty="0"/>
              <a:t>な入院調整の実施</a:t>
            </a:r>
            <a:endParaRPr lang="en-US" altLang="ja-JP" dirty="0"/>
          </a:p>
          <a:p>
            <a:pPr>
              <a:spcBef>
                <a:spcPts val="600"/>
              </a:spcBef>
            </a:pPr>
            <a:r>
              <a:rPr lang="en-US" altLang="ja-JP" b="1" dirty="0" smtClean="0"/>
              <a:t>【</a:t>
            </a:r>
            <a:r>
              <a:rPr lang="ja-JP" altLang="en-US" b="1" dirty="0"/>
              <a:t>継続</a:t>
            </a:r>
            <a:r>
              <a:rPr lang="en-US" altLang="ja-JP" b="1" dirty="0" smtClean="0"/>
              <a:t>】</a:t>
            </a:r>
            <a:r>
              <a:rPr lang="ja-JP" altLang="en-US" b="1" dirty="0" smtClean="0"/>
              <a:t>パルスオキシメーターの配備、</a:t>
            </a:r>
            <a:r>
              <a:rPr lang="ja-JP" altLang="en-US" b="1" dirty="0"/>
              <a:t>ウェアラブルデバイスの</a:t>
            </a:r>
            <a:r>
              <a:rPr lang="ja-JP" altLang="en-US" b="1" dirty="0" smtClean="0"/>
              <a:t>設置</a:t>
            </a:r>
            <a:endParaRPr lang="en-US" altLang="ja-JP" b="1" dirty="0" smtClean="0"/>
          </a:p>
        </p:txBody>
      </p:sp>
      <p:sp>
        <p:nvSpPr>
          <p:cNvPr id="5" name="正方形/長方形 4"/>
          <p:cNvSpPr/>
          <p:nvPr/>
        </p:nvSpPr>
        <p:spPr>
          <a:xfrm>
            <a:off x="8231876" y="4391313"/>
            <a:ext cx="3869970" cy="307777"/>
          </a:xfrm>
          <a:prstGeom prst="rect">
            <a:avLst/>
          </a:prstGeom>
        </p:spPr>
        <p:txBody>
          <a:bodyPr wrap="none">
            <a:spAutoFit/>
          </a:bodyPr>
          <a:lstStyle/>
          <a:p>
            <a:pPr lvl="0"/>
            <a:r>
              <a:rPr lang="ja-JP" altLang="en-US" sz="1400" dirty="0">
                <a:solidFill>
                  <a:prstClr val="black"/>
                </a:solidFill>
              </a:rPr>
              <a:t>（現在１日あたり約</a:t>
            </a:r>
            <a:r>
              <a:rPr lang="en-US" altLang="ja-JP" sz="1400" dirty="0">
                <a:solidFill>
                  <a:prstClr val="black"/>
                </a:solidFill>
              </a:rPr>
              <a:t>400</a:t>
            </a:r>
            <a:r>
              <a:rPr lang="ja-JP" altLang="en-US" sz="1400" dirty="0">
                <a:solidFill>
                  <a:prstClr val="black"/>
                </a:solidFill>
              </a:rPr>
              <a:t>人の療養調整を実施）</a:t>
            </a:r>
            <a:endParaRPr lang="ja-JP" altLang="en-US" dirty="0">
              <a:solidFill>
                <a:prstClr val="black"/>
              </a:solidFill>
            </a:endParaRPr>
          </a:p>
        </p:txBody>
      </p:sp>
    </p:spTree>
    <p:extLst>
      <p:ext uri="{BB962C8B-B14F-4D97-AF65-F5344CB8AC3E}">
        <p14:creationId xmlns:p14="http://schemas.microsoft.com/office/powerpoint/2010/main" val="3547657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9337</TotalTime>
  <Words>1562</Words>
  <Application>Microsoft Office PowerPoint</Application>
  <PresentationFormat>ワイド画面</PresentationFormat>
  <Paragraphs>110</Paragraphs>
  <Slides>4</Slides>
  <Notes>4</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HGPｺﾞｼｯｸE</vt:lpstr>
      <vt:lpstr>Meiryo UI</vt:lpstr>
      <vt:lpstr>UD デジタル 教科書体 NP-B</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岡田　敦子</dc:creator>
  <cp:lastModifiedBy>岡田　敦子</cp:lastModifiedBy>
  <cp:revision>1068</cp:revision>
  <cp:lastPrinted>2021-04-19T13:22:26Z</cp:lastPrinted>
  <dcterms:created xsi:type="dcterms:W3CDTF">2019-04-25T08:31:09Z</dcterms:created>
  <dcterms:modified xsi:type="dcterms:W3CDTF">2021-04-20T04:16:33Z</dcterms:modified>
</cp:coreProperties>
</file>