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2021/4/20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2021/4/20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2021/4/20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2021/4/20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2021/4/20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07068"/>
            <a:ext cx="12496800" cy="6001643"/>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連日、過去最多の新規陽性者数を</a:t>
            </a:r>
            <a:r>
              <a:rPr lang="ja-JP" altLang="en-US" sz="1600" b="1" dirty="0" smtClean="0">
                <a:latin typeface="Meiryo UI" panose="020B0604030504040204" pitchFamily="50" charset="-128"/>
                <a:ea typeface="Meiryo UI" panose="020B0604030504040204" pitchFamily="50" charset="-128"/>
              </a:rPr>
              <a:t>記録</a:t>
            </a:r>
            <a:r>
              <a:rPr lang="ja-JP" altLang="en-US" sz="1600" dirty="0" smtClean="0">
                <a:latin typeface="Meiryo UI" panose="020B0604030504040204" pitchFamily="50" charset="-128"/>
                <a:ea typeface="Meiryo UI" panose="020B0604030504040204" pitchFamily="50" charset="-128"/>
              </a:rPr>
              <a:t>し（</a:t>
            </a:r>
            <a:r>
              <a:rPr lang="en-US" altLang="ja-JP" sz="1600" dirty="0" smtClean="0">
                <a:latin typeface="Meiryo UI" panose="020B0604030504040204" pitchFamily="50" charset="-128"/>
                <a:ea typeface="Meiryo UI" panose="020B0604030504040204" pitchFamily="50" charset="-128"/>
              </a:rPr>
              <a:t>4/18 1,219</a:t>
            </a:r>
            <a:r>
              <a:rPr lang="ja-JP" altLang="en-US" sz="1600" dirty="0" smtClean="0">
                <a:latin typeface="Meiryo UI" panose="020B0604030504040204" pitchFamily="50" charset="-128"/>
                <a:ea typeface="Meiryo UI" panose="020B0604030504040204" pitchFamily="50" charset="-128"/>
              </a:rPr>
              <a:t>名）、各年代の新規陽性者数移動平均も増加傾向にあることから、</a:t>
            </a:r>
            <a:r>
              <a:rPr lang="ja-JP" altLang="en-US" sz="1600" b="1" dirty="0" smtClean="0">
                <a:latin typeface="Meiryo UI" panose="020B0604030504040204" pitchFamily="50" charset="-128"/>
                <a:ea typeface="Meiryo UI" panose="020B0604030504040204" pitchFamily="50" charset="-128"/>
              </a:rPr>
              <a:t>感染が拡大</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し続ける恐れがあり、仮にピークアウトしたとしても、新規陽性者の規模が大きすぎることから極めて緩やかな収束になる</a:t>
            </a:r>
            <a:r>
              <a:rPr lang="ja-JP" altLang="en-US" sz="1600" dirty="0" smtClean="0">
                <a:latin typeface="Meiryo UI" panose="020B0604030504040204" pitchFamily="50" charset="-128"/>
                <a:ea typeface="Meiryo UI" panose="020B0604030504040204" pitchFamily="50" charset="-128"/>
              </a:rPr>
              <a:t>ものと考えられる。</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※4/7</a:t>
            </a:r>
            <a:r>
              <a:rPr lang="ja-JP" altLang="en-US" sz="1600" dirty="0" smtClean="0">
                <a:latin typeface="Meiryo UI" panose="020B0604030504040204" pitchFamily="50" charset="-128"/>
                <a:ea typeface="Meiryo UI" panose="020B0604030504040204" pitchFamily="50" charset="-128"/>
              </a:rPr>
              <a:t>時点のシミュレーションでは、直</a:t>
            </a:r>
            <a:r>
              <a:rPr lang="ja-JP" altLang="en-US" sz="1600" dirty="0">
                <a:latin typeface="Meiryo UI" panose="020B0604030504040204" pitchFamily="50" charset="-128"/>
                <a:ea typeface="Meiryo UI" panose="020B0604030504040204" pitchFamily="50" charset="-128"/>
              </a:rPr>
              <a:t>近１週間の人口</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万人あたり新規陽性者数が</a:t>
            </a: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25</a:t>
            </a:r>
            <a:r>
              <a:rPr lang="ja-JP" altLang="en-US" sz="1600" dirty="0">
                <a:latin typeface="Meiryo UI" panose="020B0604030504040204" pitchFamily="50" charset="-128"/>
                <a:ea typeface="Meiryo UI" panose="020B0604030504040204" pitchFamily="50" charset="-128"/>
              </a:rPr>
              <a:t>人（ステージ</a:t>
            </a:r>
            <a:r>
              <a:rPr lang="en-US" altLang="ja-JP" sz="1600" dirty="0">
                <a:latin typeface="Meiryo UI" panose="020B0604030504040204" pitchFamily="50" charset="-128"/>
                <a:ea typeface="Meiryo UI" panose="020B0604030504040204" pitchFamily="50" charset="-128"/>
              </a:rPr>
              <a:t>Ⅳ</a:t>
            </a:r>
            <a:r>
              <a:rPr lang="ja-JP" altLang="en-US" sz="1600" dirty="0">
                <a:latin typeface="Meiryo UI" panose="020B0604030504040204" pitchFamily="50" charset="-128"/>
                <a:ea typeface="Meiryo UI" panose="020B0604030504040204" pitchFamily="50" charset="-128"/>
              </a:rPr>
              <a:t>）を下回る日は、５月下旬</a:t>
            </a: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15</a:t>
            </a:r>
            <a:r>
              <a:rPr lang="ja-JP" altLang="en-US" sz="1600" dirty="0">
                <a:latin typeface="Meiryo UI" panose="020B0604030504040204" pitchFamily="50" charset="-128"/>
                <a:ea typeface="Meiryo UI" panose="020B0604030504040204" pitchFamily="50" charset="-128"/>
              </a:rPr>
              <a:t>人（ステージ</a:t>
            </a:r>
            <a:r>
              <a:rPr lang="en-US" altLang="ja-JP" sz="1600" dirty="0">
                <a:latin typeface="Meiryo UI" panose="020B0604030504040204" pitchFamily="50" charset="-128"/>
                <a:ea typeface="Meiryo UI" panose="020B0604030504040204" pitchFamily="50" charset="-128"/>
              </a:rPr>
              <a:t>Ⅲ</a:t>
            </a:r>
            <a:r>
              <a:rPr lang="ja-JP" altLang="en-US" sz="1600" dirty="0">
                <a:latin typeface="Meiryo UI" panose="020B0604030504040204" pitchFamily="50" charset="-128"/>
                <a:ea typeface="Meiryo UI" panose="020B0604030504040204" pitchFamily="50" charset="-128"/>
              </a:rPr>
              <a:t>）を下回る日は、５月末から６月上旬　になる見込みであり、感染収束に長期間を要する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推定感染日別陽性者数においても、</a:t>
            </a:r>
            <a:r>
              <a:rPr lang="ja-JP" altLang="en-US" sz="1600" b="1" dirty="0" smtClean="0">
                <a:latin typeface="Meiryo UI" panose="020B0604030504040204" pitchFamily="50" charset="-128"/>
                <a:ea typeface="Meiryo UI" panose="020B0604030504040204" pitchFamily="50" charset="-128"/>
              </a:rPr>
              <a:t>４月１日以降の府全域での時短要請又は５日以降の大阪市内を対象とするまん延防止等重点措置</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における時短要請の効果は、現時点では見られない。</a:t>
            </a:r>
            <a:endParaRPr lang="en-US" altLang="ja-JP" sz="1600" b="1" dirty="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（２）市内・市外居住者の発生動向（週・人口</a:t>
            </a:r>
            <a:r>
              <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万人あたり</a:t>
            </a:r>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4/1</a:t>
            </a:r>
            <a:r>
              <a:rPr lang="ja-JP" altLang="en-US" sz="1600" b="1" dirty="0" smtClean="0">
                <a:latin typeface="Meiryo UI" panose="020B0604030504040204" pitchFamily="50" charset="-128"/>
                <a:ea typeface="Meiryo UI" panose="020B0604030504040204" pitchFamily="50" charset="-128"/>
              </a:rPr>
              <a:t>以降に感染したと推定される市外の新規陽性者は増加</a:t>
            </a:r>
            <a:r>
              <a:rPr lang="ja-JP" altLang="en-US" sz="1600" dirty="0" smtClean="0">
                <a:latin typeface="Meiryo UI" panose="020B0604030504040204" pitchFamily="50" charset="-128"/>
                <a:ea typeface="Meiryo UI" panose="020B0604030504040204" pitchFamily="50" charset="-128"/>
              </a:rPr>
              <a:t>し、</a:t>
            </a:r>
            <a:r>
              <a:rPr lang="en-US" altLang="ja-JP" sz="1600" b="1" dirty="0" smtClean="0">
                <a:latin typeface="Meiryo UI" panose="020B0604030504040204" pitchFamily="50" charset="-128"/>
                <a:ea typeface="Meiryo UI" panose="020B0604030504040204" pitchFamily="50" charset="-128"/>
              </a:rPr>
              <a:t>4/5</a:t>
            </a:r>
            <a:r>
              <a:rPr lang="ja-JP" altLang="en-US" sz="1600" b="1" dirty="0" err="1"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６に感染したと推定される市内外の新規陽性者も増加</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現時点では、時短要請の効果が見られない。</a:t>
            </a: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　週</a:t>
            </a:r>
            <a:r>
              <a:rPr lang="ja-JP" altLang="en-US" sz="1600" dirty="0">
                <a:latin typeface="Meiryo UI" panose="020B0604030504040204" pitchFamily="50" charset="-128"/>
                <a:ea typeface="Meiryo UI" panose="020B0604030504040204" pitchFamily="50" charset="-128"/>
              </a:rPr>
              <a:t>・人口</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万人あたり新規陽性者数も</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全年代で市内外居住者ともに急増し続けており、鈍化傾向が見られない。</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感染</a:t>
            </a:r>
            <a:r>
              <a:rPr lang="ja-JP" altLang="en-US" sz="1600" dirty="0" smtClean="0">
                <a:latin typeface="Meiryo UI" panose="020B0604030504040204" pitchFamily="50" charset="-128"/>
                <a:ea typeface="Meiryo UI" panose="020B0604030504040204" pitchFamily="50" charset="-128"/>
              </a:rPr>
              <a:t>経路不明者の</a:t>
            </a:r>
            <a:r>
              <a:rPr lang="ja-JP" altLang="en-US" sz="1600" dirty="0">
                <a:latin typeface="Meiryo UI" panose="020B0604030504040204" pitchFamily="50" charset="-128"/>
                <a:ea typeface="Meiryo UI" panose="020B0604030504040204" pitchFamily="50" charset="-128"/>
              </a:rPr>
              <a:t>割合</a:t>
            </a:r>
            <a:r>
              <a:rPr lang="ja-JP" altLang="en-US" sz="1600" dirty="0" smtClean="0">
                <a:latin typeface="Meiryo UI" panose="020B0604030504040204" pitchFamily="50" charset="-128"/>
                <a:ea typeface="Meiryo UI" panose="020B0604030504040204" pitchFamily="50" charset="-128"/>
              </a:rPr>
              <a:t>については依然６割を超過したままであり、</a:t>
            </a:r>
            <a:r>
              <a:rPr lang="ja-JP" altLang="en-US" sz="1600" b="1" dirty="0" smtClean="0">
                <a:latin typeface="Meiryo UI" panose="020B0604030504040204" pitchFamily="50" charset="-128"/>
                <a:ea typeface="Meiryo UI" panose="020B0604030504040204" pitchFamily="50" charset="-128"/>
              </a:rPr>
              <a:t>市内外</a:t>
            </a:r>
            <a:r>
              <a:rPr lang="ja-JP" altLang="en-US" sz="1600" b="1" dirty="0">
                <a:latin typeface="Meiryo UI" panose="020B0604030504040204" pitchFamily="50" charset="-128"/>
                <a:ea typeface="Meiryo UI" panose="020B0604030504040204" pitchFamily="50" charset="-128"/>
              </a:rPr>
              <a:t>とも</a:t>
            </a:r>
            <a:r>
              <a:rPr lang="ja-JP" altLang="en-US" sz="1600" b="1" dirty="0" smtClean="0">
                <a:latin typeface="Meiryo UI" panose="020B0604030504040204" pitchFamily="50" charset="-128"/>
                <a:ea typeface="Meiryo UI" panose="020B0604030504040204" pitchFamily="50" charset="-128"/>
              </a:rPr>
              <a:t>に市中感染が拡大し続けている。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保健所管内別新規陽性者数はいずれの管内もステージ</a:t>
            </a:r>
            <a:r>
              <a:rPr lang="en-US" altLang="ja-JP" sz="1600" b="1" dirty="0" smtClean="0">
                <a:latin typeface="Meiryo UI" panose="020B0604030504040204" pitchFamily="50" charset="-128"/>
                <a:ea typeface="Meiryo UI" panose="020B0604030504040204" pitchFamily="50" charset="-128"/>
              </a:rPr>
              <a:t>Ⅳ</a:t>
            </a:r>
            <a:r>
              <a:rPr lang="ja-JP" altLang="en-US" sz="1600" b="1" dirty="0" smtClean="0">
                <a:latin typeface="Meiryo UI" panose="020B0604030504040204" pitchFamily="50" charset="-128"/>
                <a:ea typeface="Meiryo UI" panose="020B0604030504040204" pitchFamily="50" charset="-128"/>
              </a:rPr>
              <a:t>の基準を大きく超過し、感染は府全域で急拡大している。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a:t>
            </a:r>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関連やクラスターの</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発生動向</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kumimoji="1" lang="ja-JP" altLang="en-US" sz="1600" b="1" dirty="0">
                <a:latin typeface="Meiryo UI" panose="020B0604030504040204" pitchFamily="50" charset="-128"/>
                <a:ea typeface="Meiryo UI" panose="020B0604030504040204" pitchFamily="50" charset="-128"/>
              </a:rPr>
              <a:t>新規陽性者に占める夜の街の関係者及び</a:t>
            </a:r>
            <a:r>
              <a:rPr kumimoji="1" lang="ja-JP" altLang="en-US" sz="1600" b="1" dirty="0" smtClean="0">
                <a:latin typeface="Meiryo UI" panose="020B0604030504040204" pitchFamily="50" charset="-128"/>
                <a:ea typeface="Meiryo UI" panose="020B0604030504040204" pitchFamily="50" charset="-128"/>
              </a:rPr>
              <a:t>滞在者</a:t>
            </a:r>
            <a:r>
              <a:rPr lang="ja-JP" altLang="en-US" sz="1600" b="1" dirty="0" smtClean="0">
                <a:latin typeface="Meiryo UI" panose="020B0604030504040204" pitchFamily="50" charset="-128"/>
                <a:ea typeface="Meiryo UI" panose="020B0604030504040204" pitchFamily="50" charset="-128"/>
              </a:rPr>
              <a:t>の割合は直近２週間でやや減少</a:t>
            </a:r>
            <a:r>
              <a:rPr lang="ja-JP" altLang="en-US" sz="1600" dirty="0" smtClean="0">
                <a:latin typeface="Meiryo UI" panose="020B0604030504040204" pitchFamily="50" charset="-128"/>
                <a:ea typeface="Meiryo UI" panose="020B0604030504040204" pitchFamily="50" charset="-128"/>
              </a:rPr>
              <a:t>しているが、</a:t>
            </a:r>
            <a:r>
              <a:rPr lang="ja-JP" altLang="en-US" sz="1600" b="1" dirty="0" smtClean="0">
                <a:latin typeface="Meiryo UI" panose="020B0604030504040204" pitchFamily="50" charset="-128"/>
                <a:ea typeface="Meiryo UI" panose="020B0604030504040204" pitchFamily="50" charset="-128"/>
              </a:rPr>
              <a:t>実数としては緊急事態宣言発出後並み。</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滞在分類としては</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居酒屋・飲食店が依然多く、滞在</a:t>
            </a:r>
            <a:r>
              <a:rPr lang="ja-JP" altLang="en-US" sz="1600" b="1" dirty="0">
                <a:latin typeface="Meiryo UI" panose="020B0604030504040204" pitchFamily="50" charset="-128"/>
                <a:ea typeface="Meiryo UI" panose="020B0604030504040204" pitchFamily="50" charset="-128"/>
              </a:rPr>
              <a:t>エリアとしては</a:t>
            </a:r>
            <a:r>
              <a:rPr lang="ja-JP" altLang="en-US" sz="1600" b="1" dirty="0" smtClean="0">
                <a:latin typeface="Meiryo UI" panose="020B0604030504040204" pitchFamily="50" charset="-128"/>
                <a:ea typeface="Meiryo UI" panose="020B0604030504040204" pitchFamily="50" charset="-128"/>
              </a:rPr>
              <a:t>、市外はやや減少</a:t>
            </a:r>
            <a:r>
              <a:rPr lang="ja-JP" altLang="en-US" sz="1600" dirty="0" smtClean="0">
                <a:latin typeface="Meiryo UI" panose="020B0604030504040204" pitchFamily="50" charset="-128"/>
                <a:ea typeface="Meiryo UI" panose="020B0604030504040204" pitchFamily="50" charset="-128"/>
              </a:rPr>
              <a:t>しているが、</a:t>
            </a:r>
            <a:r>
              <a:rPr lang="ja-JP" altLang="en-US" sz="1600" b="1" dirty="0" smtClean="0">
                <a:latin typeface="Meiryo UI" panose="020B0604030504040204" pitchFamily="50" charset="-128"/>
                <a:ea typeface="Meiryo UI" panose="020B0604030504040204" pitchFamily="50" charset="-128"/>
              </a:rPr>
              <a:t>市内</a:t>
            </a:r>
            <a:r>
              <a:rPr lang="ja-JP" altLang="en-US" sz="1600" b="1" dirty="0">
                <a:latin typeface="Meiryo UI" panose="020B0604030504040204" pitchFamily="50" charset="-128"/>
                <a:ea typeface="Meiryo UI" panose="020B0604030504040204" pitchFamily="50" charset="-128"/>
              </a:rPr>
              <a:t>は</a:t>
            </a:r>
            <a:r>
              <a:rPr lang="ja-JP" altLang="en-US" sz="1600" b="1" dirty="0" smtClean="0">
                <a:latin typeface="Meiryo UI" panose="020B0604030504040204" pitchFamily="50" charset="-128"/>
                <a:ea typeface="Meiryo UI" panose="020B0604030504040204" pitchFamily="50" charset="-128"/>
              </a:rPr>
              <a:t>増加</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クラスターは種別・陽性者数ともに、</a:t>
            </a:r>
            <a:r>
              <a:rPr lang="ja-JP" altLang="en-US" sz="1600" b="1" dirty="0" smtClean="0">
                <a:latin typeface="Meiryo UI" panose="020B0604030504040204" pitchFamily="50" charset="-128"/>
                <a:ea typeface="Meiryo UI" panose="020B0604030504040204" pitchFamily="50" charset="-128"/>
              </a:rPr>
              <a:t>直近１か月で施設関連及び企業事業所関連が急増</a:t>
            </a:r>
            <a:r>
              <a:rPr lang="ja-JP" altLang="en-US" sz="1600" dirty="0" smtClean="0">
                <a:latin typeface="Meiryo UI" panose="020B0604030504040204" pitchFamily="50" charset="-128"/>
                <a:ea typeface="Meiryo UI" panose="020B0604030504040204" pitchFamily="50" charset="-128"/>
              </a:rPr>
              <a:t>。大学・学校関連は３月中旬以降一定数発生。</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（４）変異株の状況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変</a:t>
            </a:r>
            <a:r>
              <a:rPr lang="ja-JP" altLang="en-US" sz="1600" b="1" dirty="0">
                <a:latin typeface="Meiryo UI" panose="020B0604030504040204" pitchFamily="50" charset="-128"/>
                <a:ea typeface="Meiryo UI" panose="020B0604030504040204" pitchFamily="50" charset="-128"/>
              </a:rPr>
              <a:t>異株</a:t>
            </a:r>
            <a:r>
              <a:rPr lang="en-US" altLang="ja-JP" sz="1600" b="1" dirty="0">
                <a:latin typeface="Meiryo UI" panose="020B0604030504040204" pitchFamily="50" charset="-128"/>
                <a:ea typeface="Meiryo UI" panose="020B0604030504040204" pitchFamily="50" charset="-128"/>
              </a:rPr>
              <a:t>PCR</a:t>
            </a:r>
            <a:r>
              <a:rPr lang="ja-JP" altLang="en-US" sz="1600" b="1" dirty="0" smtClean="0">
                <a:latin typeface="Meiryo UI" panose="020B0604030504040204" pitchFamily="50" charset="-128"/>
                <a:ea typeface="Meiryo UI" panose="020B0604030504040204" pitchFamily="50" charset="-128"/>
              </a:rPr>
              <a:t>検査実施率は、直近１週間で</a:t>
            </a:r>
            <a:r>
              <a:rPr lang="en-US" altLang="ja-JP" sz="1600" b="1" dirty="0" smtClean="0">
                <a:latin typeface="Meiryo UI" panose="020B0604030504040204" pitchFamily="50" charset="-128"/>
                <a:ea typeface="Meiryo UI" panose="020B0604030504040204" pitchFamily="50" charset="-128"/>
              </a:rPr>
              <a:t>28.9</a:t>
            </a:r>
            <a:r>
              <a:rPr lang="ja-JP" altLang="en-US" sz="1600" b="1" dirty="0" smtClean="0">
                <a:latin typeface="Meiryo UI" panose="020B0604030504040204" pitchFamily="50" charset="-128"/>
                <a:ea typeface="Meiryo UI" panose="020B0604030504040204" pitchFamily="50" charset="-128"/>
              </a:rPr>
              <a:t>％と増加、陽性率は約８割。</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資料１－５</a:t>
            </a: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latin typeface="Meiryo UI" panose="020B0604030504040204" pitchFamily="50" charset="-128"/>
                <a:ea typeface="Meiryo UI" panose="020B0604030504040204" pitchFamily="50" charset="-128"/>
              </a:rPr>
              <a:t>新規</a:t>
            </a:r>
            <a:r>
              <a:rPr lang="ja-JP" altLang="en-US" sz="1600" b="1" dirty="0">
                <a:latin typeface="Meiryo UI" panose="020B0604030504040204" pitchFamily="50" charset="-128"/>
                <a:ea typeface="Meiryo UI" panose="020B0604030504040204" pitchFamily="50" charset="-128"/>
              </a:rPr>
              <a:t>陽性者の発生</a:t>
            </a:r>
            <a:r>
              <a:rPr lang="ja-JP" altLang="en-US" sz="1600" b="1" dirty="0" smtClean="0">
                <a:latin typeface="Meiryo UI" panose="020B0604030504040204" pitchFamily="50" charset="-128"/>
                <a:ea typeface="Meiryo UI" panose="020B0604030504040204" pitchFamily="50" charset="-128"/>
              </a:rPr>
              <a:t>動向</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328288"/>
            <a:ext cx="12095018" cy="224676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重症者数は約１か月で約</a:t>
            </a:r>
            <a:r>
              <a:rPr lang="en-US" altLang="ja-JP" sz="1600" b="1" dirty="0" smtClean="0">
                <a:latin typeface="Meiryo UI" panose="020B0604030504040204" pitchFamily="50" charset="-128"/>
                <a:ea typeface="Meiryo UI" panose="020B0604030504040204" pitchFamily="50" charset="-128"/>
              </a:rPr>
              <a:t>250</a:t>
            </a:r>
            <a:r>
              <a:rPr lang="ja-JP" altLang="en-US" sz="1600" b="1" dirty="0" smtClean="0">
                <a:latin typeface="Meiryo UI" panose="020B0604030504040204" pitchFamily="50" charset="-128"/>
                <a:ea typeface="Meiryo UI" panose="020B0604030504040204" pitchFamily="50" charset="-128"/>
              </a:rPr>
              <a:t>名増加し、過去最多となる</a:t>
            </a:r>
            <a:r>
              <a:rPr lang="en-US" altLang="ja-JP" sz="1600" b="1" dirty="0" smtClean="0">
                <a:latin typeface="Meiryo UI" panose="020B0604030504040204" pitchFamily="50" charset="-128"/>
                <a:ea typeface="Meiryo UI" panose="020B0604030504040204" pitchFamily="50" charset="-128"/>
              </a:rPr>
              <a:t>302</a:t>
            </a:r>
            <a:r>
              <a:rPr lang="ja-JP" altLang="en-US" sz="1600" b="1" dirty="0" smtClean="0">
                <a:latin typeface="Meiryo UI" panose="020B0604030504040204" pitchFamily="50" charset="-128"/>
                <a:ea typeface="Meiryo UI" panose="020B0604030504040204" pitchFamily="50" charset="-128"/>
              </a:rPr>
              <a:t>名（</a:t>
            </a:r>
            <a:r>
              <a:rPr lang="en-US" altLang="ja-JP" sz="1600" b="1" dirty="0" smtClean="0">
                <a:latin typeface="Meiryo UI" panose="020B0604030504040204" pitchFamily="50" charset="-128"/>
                <a:ea typeface="Meiryo UI" panose="020B0604030504040204" pitchFamily="50" charset="-128"/>
              </a:rPr>
              <a:t>4/19</a:t>
            </a:r>
            <a:r>
              <a:rPr lang="ja-JP" altLang="en-US" sz="1600" b="1" dirty="0" smtClean="0">
                <a:latin typeface="Meiryo UI" panose="020B0604030504040204" pitchFamily="50" charset="-128"/>
                <a:ea typeface="Meiryo UI" panose="020B0604030504040204" pitchFamily="50" charset="-128"/>
              </a:rPr>
              <a:t>現在）</a:t>
            </a:r>
            <a:r>
              <a:rPr lang="ja-JP" altLang="en-US" sz="1600" dirty="0" smtClean="0">
                <a:latin typeface="Meiryo UI" panose="020B0604030504040204" pitchFamily="50" charset="-128"/>
                <a:ea typeface="Meiryo UI" panose="020B0604030504040204" pitchFamily="50" charset="-128"/>
              </a:rPr>
              <a:t>となっている。</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確保</a:t>
            </a:r>
            <a:r>
              <a:rPr lang="ja-JP" altLang="en-US" sz="1600" dirty="0">
                <a:latin typeface="Meiryo UI" panose="020B0604030504040204" pitchFamily="50" charset="-128"/>
                <a:ea typeface="Meiryo UI" panose="020B0604030504040204" pitchFamily="50" charset="-128"/>
              </a:rPr>
              <a:t>病床を上回る臨時</a:t>
            </a:r>
            <a:r>
              <a:rPr lang="ja-JP" altLang="en-US" sz="1600" dirty="0" smtClean="0">
                <a:latin typeface="Meiryo UI" panose="020B0604030504040204" pitchFamily="50" charset="-128"/>
                <a:ea typeface="Meiryo UI" panose="020B0604030504040204" pitchFamily="50" charset="-128"/>
              </a:rPr>
              <a:t>増床や軽症中等症</a:t>
            </a:r>
            <a:r>
              <a:rPr lang="ja-JP" altLang="en-US" sz="1600" dirty="0">
                <a:latin typeface="Meiryo UI" panose="020B0604030504040204" pitchFamily="50" charset="-128"/>
                <a:ea typeface="Meiryo UI" panose="020B0604030504040204" pitchFamily="50" charset="-128"/>
              </a:rPr>
              <a:t>患者受入医療機関等</a:t>
            </a:r>
            <a:r>
              <a:rPr lang="ja-JP" altLang="en-US" sz="1600" dirty="0" smtClean="0">
                <a:latin typeface="Meiryo UI" panose="020B0604030504040204" pitchFamily="50" charset="-128"/>
                <a:ea typeface="Meiryo UI" panose="020B0604030504040204" pitchFamily="50" charset="-128"/>
              </a:rPr>
              <a:t>における重症化時の治療継続（</a:t>
            </a:r>
            <a:r>
              <a:rPr lang="en-US" altLang="ja-JP" sz="1600" dirty="0" smtClean="0">
                <a:latin typeface="Meiryo UI" panose="020B0604030504040204" pitchFamily="50" charset="-128"/>
                <a:ea typeface="Meiryo UI" panose="020B0604030504040204" pitchFamily="50" charset="-128"/>
              </a:rPr>
              <a:t>54</a:t>
            </a:r>
            <a:r>
              <a:rPr lang="ja-JP" altLang="en-US" sz="1600" dirty="0" smtClean="0">
                <a:latin typeface="Meiryo UI" panose="020B0604030504040204" pitchFamily="50" charset="-128"/>
                <a:ea typeface="Meiryo UI" panose="020B0604030504040204" pitchFamily="50" charset="-128"/>
              </a:rPr>
              <a:t>名 </a:t>
            </a:r>
            <a:r>
              <a:rPr lang="en-US" altLang="ja-JP" sz="1600" dirty="0" smtClean="0">
                <a:latin typeface="Meiryo UI" panose="020B0604030504040204" pitchFamily="50" charset="-128"/>
                <a:ea typeface="Meiryo UI" panose="020B0604030504040204" pitchFamily="50" charset="-128"/>
              </a:rPr>
              <a:t>4/19</a:t>
            </a:r>
            <a:r>
              <a:rPr lang="ja-JP" altLang="en-US" sz="1600" dirty="0" smtClean="0">
                <a:latin typeface="Meiryo UI" panose="020B0604030504040204" pitchFamily="50" charset="-128"/>
                <a:ea typeface="Meiryo UI" panose="020B0604030504040204" pitchFamily="50" charset="-128"/>
              </a:rPr>
              <a:t>現在）、一般医療の一部制限</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による病床確保等を行ってもなお、</a:t>
            </a:r>
            <a:r>
              <a:rPr lang="ja-JP" altLang="en-US" sz="1600" b="1" dirty="0" smtClean="0">
                <a:latin typeface="Meiryo UI" panose="020B0604030504040204" pitchFamily="50" charset="-128"/>
                <a:ea typeface="Meiryo UI" panose="020B0604030504040204" pitchFamily="50" charset="-128"/>
              </a:rPr>
              <a:t>重症病床運用率は</a:t>
            </a:r>
            <a:r>
              <a:rPr lang="en-US" altLang="ja-JP" sz="1600" b="1" dirty="0" smtClean="0">
                <a:latin typeface="Meiryo UI" panose="020B0604030504040204" pitchFamily="50" charset="-128"/>
                <a:ea typeface="Meiryo UI" panose="020B0604030504040204" pitchFamily="50" charset="-128"/>
              </a:rPr>
              <a:t>97.6</a:t>
            </a:r>
            <a:r>
              <a:rPr lang="ja-JP" altLang="en-US" sz="1600" b="1" dirty="0" smtClean="0">
                <a:latin typeface="Meiryo UI" panose="020B0604030504040204" pitchFamily="50" charset="-128"/>
                <a:ea typeface="Meiryo UI" panose="020B0604030504040204" pitchFamily="50" charset="-128"/>
              </a:rPr>
              <a:t>％となり、満床の状態。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軽症中等症病床についても</a:t>
            </a:r>
            <a:r>
              <a:rPr lang="ja-JP" altLang="en-US" sz="1600" b="1" dirty="0">
                <a:latin typeface="Meiryo UI" panose="020B0604030504040204" pitchFamily="50" charset="-128"/>
                <a:ea typeface="Meiryo UI" panose="020B0604030504040204" pitchFamily="50" charset="-128"/>
              </a:rPr>
              <a:t>、運用率</a:t>
            </a:r>
            <a:r>
              <a:rPr lang="ja-JP" altLang="en-US" sz="1600" b="1" dirty="0" smtClean="0">
                <a:latin typeface="Meiryo UI" panose="020B0604030504040204" pitchFamily="50" charset="-128"/>
                <a:ea typeface="Meiryo UI" panose="020B0604030504040204" pitchFamily="50" charset="-128"/>
              </a:rPr>
              <a:t>が約</a:t>
            </a:r>
            <a:r>
              <a:rPr lang="en-US" altLang="ja-JP" sz="1600" b="1" dirty="0">
                <a:latin typeface="Meiryo UI" panose="020B0604030504040204" pitchFamily="50" charset="-128"/>
                <a:ea typeface="Meiryo UI" panose="020B0604030504040204" pitchFamily="50" charset="-128"/>
              </a:rPr>
              <a:t>85</a:t>
            </a:r>
            <a:r>
              <a:rPr lang="ja-JP" altLang="en-US" sz="1600" b="1"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（小児</a:t>
            </a:r>
            <a:r>
              <a:rPr lang="ja-JP" altLang="en-US" sz="1600" dirty="0">
                <a:latin typeface="Meiryo UI" panose="020B0604030504040204" pitchFamily="50" charset="-128"/>
                <a:ea typeface="Meiryo UI" panose="020B0604030504040204" pitchFamily="50" charset="-128"/>
              </a:rPr>
              <a:t>・精神患者用病床等約</a:t>
            </a:r>
            <a:r>
              <a:rPr lang="en-US" altLang="ja-JP" sz="1600" dirty="0">
                <a:latin typeface="Meiryo UI" panose="020B0604030504040204" pitchFamily="50" charset="-128"/>
                <a:ea typeface="Meiryo UI" panose="020B0604030504040204" pitchFamily="50" charset="-128"/>
              </a:rPr>
              <a:t>80</a:t>
            </a:r>
            <a:r>
              <a:rPr lang="ja-JP" altLang="en-US" sz="1600" dirty="0">
                <a:latin typeface="Meiryo UI" panose="020B0604030504040204" pitchFamily="50" charset="-128"/>
                <a:ea typeface="Meiryo UI" panose="020B0604030504040204" pitchFamily="50" charset="-128"/>
              </a:rPr>
              <a:t>床を</a:t>
            </a:r>
            <a:r>
              <a:rPr lang="ja-JP" altLang="en-US" sz="1600" dirty="0" smtClean="0">
                <a:latin typeface="Meiryo UI" panose="020B0604030504040204" pitchFamily="50" charset="-128"/>
                <a:ea typeface="Meiryo UI" panose="020B0604030504040204" pitchFamily="50" charset="-128"/>
              </a:rPr>
              <a:t>除いた運用率）となり、重症者の治療継続により</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軽症</a:t>
            </a:r>
            <a:r>
              <a:rPr lang="ja-JP" altLang="en-US" sz="1600" dirty="0">
                <a:latin typeface="Meiryo UI" panose="020B0604030504040204" pitchFamily="50" charset="-128"/>
                <a:ea typeface="Meiryo UI" panose="020B0604030504040204" pitchFamily="50" charset="-128"/>
              </a:rPr>
              <a:t>中等症患者受入可能な病床数</a:t>
            </a:r>
            <a:r>
              <a:rPr lang="ja-JP" altLang="en-US" sz="1600" dirty="0" smtClean="0">
                <a:latin typeface="Meiryo UI" panose="020B0604030504040204" pitchFamily="50" charset="-128"/>
                <a:ea typeface="Meiryo UI" panose="020B0604030504040204" pitchFamily="50" charset="-128"/>
              </a:rPr>
              <a:t>は実際</a:t>
            </a:r>
            <a:r>
              <a:rPr lang="ja-JP" altLang="en-US" sz="1600" dirty="0">
                <a:latin typeface="Meiryo UI" panose="020B0604030504040204" pitchFamily="50" charset="-128"/>
                <a:ea typeface="Meiryo UI" panose="020B0604030504040204" pitchFamily="50" charset="-128"/>
              </a:rPr>
              <a:t>より</a:t>
            </a:r>
            <a:r>
              <a:rPr lang="ja-JP" altLang="en-US" sz="1600" dirty="0" smtClean="0">
                <a:latin typeface="Meiryo UI" panose="020B0604030504040204" pitchFamily="50" charset="-128"/>
                <a:ea typeface="Meiryo UI" panose="020B0604030504040204" pitchFamily="50" charset="-128"/>
              </a:rPr>
              <a:t>少ないことから、極めてひっ迫し、</a:t>
            </a:r>
            <a:r>
              <a:rPr lang="ja-JP" altLang="en-US" sz="1600" b="1" dirty="0" smtClean="0">
                <a:latin typeface="Meiryo UI" panose="020B0604030504040204" pitchFamily="50" charset="-128"/>
                <a:ea typeface="Meiryo UI" panose="020B0604030504040204" pitchFamily="50" charset="-128"/>
              </a:rPr>
              <a:t>早晩、満床の状態となる</a:t>
            </a:r>
            <a:r>
              <a:rPr lang="ja-JP" altLang="en-US" sz="1600" dirty="0" smtClean="0">
                <a:latin typeface="Meiryo UI" panose="020B0604030504040204" pitchFamily="50" charset="-128"/>
                <a:ea typeface="Meiryo UI" panose="020B0604030504040204" pitchFamily="50" charset="-128"/>
              </a:rPr>
              <a:t>ことが見込まれる。</a:t>
            </a: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また、療養者数が１万人を超えて発生しており、</a:t>
            </a:r>
            <a:r>
              <a:rPr lang="ja-JP" altLang="en-US" sz="1600" b="1" dirty="0" smtClean="0">
                <a:latin typeface="Meiryo UI" panose="020B0604030504040204" pitchFamily="50" charset="-128"/>
                <a:ea typeface="Meiryo UI" panose="020B0604030504040204" pitchFamily="50" charset="-128"/>
              </a:rPr>
              <a:t>自宅療養者数が</a:t>
            </a:r>
            <a:r>
              <a:rPr lang="en-US" altLang="ja-JP" sz="1600" b="1" dirty="0" smtClean="0">
                <a:latin typeface="Meiryo UI" panose="020B0604030504040204" pitchFamily="50" charset="-128"/>
                <a:ea typeface="Meiryo UI" panose="020B0604030504040204" pitchFamily="50" charset="-128"/>
              </a:rPr>
              <a:t>8,000</a:t>
            </a:r>
            <a:r>
              <a:rPr lang="ja-JP" altLang="en-US" sz="1600" b="1" dirty="0" smtClean="0">
                <a:latin typeface="Meiryo UI" panose="020B0604030504040204" pitchFamily="50" charset="-128"/>
                <a:ea typeface="Meiryo UI" panose="020B0604030504040204" pitchFamily="50" charset="-128"/>
              </a:rPr>
              <a:t>人を超過し、重症化時の救急搬送体制に大きな課題</a:t>
            </a:r>
            <a:r>
              <a:rPr lang="ja-JP" altLang="en-US" sz="1600" dirty="0" smtClean="0">
                <a:latin typeface="Meiryo UI" panose="020B0604030504040204" pitchFamily="50" charset="-128"/>
                <a:ea typeface="Meiryo UI" panose="020B0604030504040204" pitchFamily="50" charset="-128"/>
              </a:rPr>
              <a:t>を抱える恐れ。</a:t>
            </a:r>
            <a:endParaRPr lang="en-US" altLang="ja-JP" sz="16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a:p>
        </p:txBody>
      </p:sp>
      <p:sp>
        <p:nvSpPr>
          <p:cNvPr id="5" name="角丸四角形 4"/>
          <p:cNvSpPr/>
          <p:nvPr/>
        </p:nvSpPr>
        <p:spPr>
          <a:xfrm>
            <a:off x="152104" y="577985"/>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latin typeface="Meiryo UI" panose="020B0604030504040204" pitchFamily="50" charset="-128"/>
                <a:ea typeface="Meiryo UI" panose="020B0604030504040204" pitchFamily="50" charset="-128"/>
              </a:rPr>
              <a:t>医療</a:t>
            </a:r>
            <a:r>
              <a:rPr lang="ja-JP" altLang="en-US" sz="1600" b="1" dirty="0">
                <a:latin typeface="Meiryo UI" panose="020B0604030504040204" pitchFamily="50" charset="-128"/>
                <a:ea typeface="Meiryo UI" panose="020B0604030504040204" pitchFamily="50" charset="-128"/>
              </a:rPr>
              <a:t>提供体制の</a:t>
            </a:r>
            <a:r>
              <a:rPr lang="ja-JP" altLang="en-US" sz="1600" b="1" dirty="0" smtClean="0">
                <a:latin typeface="Meiryo UI" panose="020B0604030504040204" pitchFamily="50" charset="-128"/>
                <a:ea typeface="Meiryo UI" panose="020B0604030504040204" pitchFamily="50" charset="-128"/>
              </a:rPr>
              <a:t>状況</a:t>
            </a:r>
            <a:endParaRPr lang="ja-JP" altLang="en-US" sz="1600" b="1" dirty="0">
              <a:latin typeface="Meiryo UI" panose="020B0604030504040204" pitchFamily="50" charset="-128"/>
              <a:ea typeface="Meiryo UI" panose="020B0604030504040204" pitchFamily="50" charset="-128"/>
            </a:endParaRPr>
          </a:p>
        </p:txBody>
      </p:sp>
      <p:sp>
        <p:nvSpPr>
          <p:cNvPr id="7" name="角丸四角形 6"/>
          <p:cNvSpPr/>
          <p:nvPr/>
        </p:nvSpPr>
        <p:spPr>
          <a:xfrm>
            <a:off x="37951" y="3401850"/>
            <a:ext cx="12140193" cy="2722242"/>
          </a:xfrm>
          <a:prstGeom prst="roundRect">
            <a:avLst>
              <a:gd name="adj" fmla="val 1234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○４月１日以降の府全域への時短要請（</a:t>
            </a:r>
            <a:r>
              <a:rPr lang="en-US" altLang="ja-JP" sz="1600" dirty="0" smtClean="0">
                <a:solidFill>
                  <a:schemeClr val="tx1"/>
                </a:solidFill>
                <a:latin typeface="Meiryo UI" panose="020B0604030504040204" pitchFamily="50" charset="-128"/>
                <a:ea typeface="Meiryo UI" panose="020B0604030504040204" pitchFamily="50" charset="-128"/>
              </a:rPr>
              <a:t>21</a:t>
            </a:r>
            <a:r>
              <a:rPr lang="ja-JP" altLang="en-US" sz="1600" dirty="0" smtClean="0">
                <a:solidFill>
                  <a:schemeClr val="tx1"/>
                </a:solidFill>
                <a:latin typeface="Meiryo UI" panose="020B0604030504040204" pitchFamily="50" charset="-128"/>
                <a:ea typeface="Meiryo UI" panose="020B0604030504040204" pitchFamily="50" charset="-128"/>
              </a:rPr>
              <a:t>時まで）及び５日以降のまん延防止等重点措置における市内飲食店等を対象とした</a:t>
            </a:r>
            <a:r>
              <a:rPr lang="ja-JP" altLang="en-US" sz="1600" b="1" u="sng" dirty="0" smtClean="0">
                <a:solidFill>
                  <a:schemeClr val="tx1"/>
                </a:solidFill>
                <a:latin typeface="Meiryo UI" panose="020B0604030504040204" pitchFamily="50" charset="-128"/>
                <a:ea typeface="Meiryo UI" panose="020B0604030504040204" pitchFamily="50" charset="-128"/>
              </a:rPr>
              <a:t>時短要請</a:t>
            </a:r>
            <a:endParaRPr lang="en-US" altLang="ja-JP" sz="1600" b="1" u="sng"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u="sng" dirty="0" smtClean="0">
                <a:solidFill>
                  <a:schemeClr val="tx1"/>
                </a:solidFill>
                <a:latin typeface="Meiryo UI" panose="020B0604030504040204" pitchFamily="50" charset="-128"/>
                <a:ea typeface="Meiryo UI" panose="020B0604030504040204" pitchFamily="50" charset="-128"/>
              </a:rPr>
              <a:t>の効果は、現時点で</a:t>
            </a:r>
            <a:r>
              <a:rPr lang="ja-JP" altLang="en-US" sz="1600" b="1" u="sng" dirty="0">
                <a:solidFill>
                  <a:schemeClr val="tx1"/>
                </a:solidFill>
                <a:latin typeface="Meiryo UI" panose="020B0604030504040204" pitchFamily="50" charset="-128"/>
                <a:ea typeface="Meiryo UI" panose="020B0604030504040204" pitchFamily="50" charset="-128"/>
              </a:rPr>
              <a:t>は</a:t>
            </a:r>
            <a:r>
              <a:rPr lang="ja-JP" altLang="en-US" sz="1600" b="1" u="sng" dirty="0" smtClean="0">
                <a:solidFill>
                  <a:schemeClr val="tx1"/>
                </a:solidFill>
                <a:latin typeface="Meiryo UI" panose="020B0604030504040204" pitchFamily="50" charset="-128"/>
                <a:ea typeface="Meiryo UI" panose="020B0604030504040204" pitchFamily="50" charset="-128"/>
              </a:rPr>
              <a:t>見られない。</a:t>
            </a:r>
            <a:endParaRPr lang="en-US" altLang="ja-JP" sz="1600" b="1" u="sng"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また、</a:t>
            </a:r>
            <a:r>
              <a:rPr lang="ja-JP" altLang="en-US" sz="1600" b="1" u="sng" dirty="0" smtClean="0">
                <a:solidFill>
                  <a:schemeClr val="tx1"/>
                </a:solidFill>
                <a:latin typeface="Meiryo UI" panose="020B0604030504040204" pitchFamily="50" charset="-128"/>
                <a:ea typeface="Meiryo UI" panose="020B0604030504040204" pitchFamily="50" charset="-128"/>
              </a:rPr>
              <a:t>市中感染が依然拡大</a:t>
            </a:r>
            <a:r>
              <a:rPr lang="ja-JP" altLang="en-US" sz="1600" dirty="0" smtClean="0">
                <a:solidFill>
                  <a:schemeClr val="tx1"/>
                </a:solidFill>
                <a:latin typeface="Meiryo UI" panose="020B0604030504040204" pitchFamily="50" charset="-128"/>
                <a:ea typeface="Meiryo UI" panose="020B0604030504040204" pitchFamily="50" charset="-128"/>
              </a:rPr>
              <a:t>しており、また、飲食店だけではなく、企業事業所関連など、</a:t>
            </a:r>
            <a:r>
              <a:rPr lang="ja-JP" altLang="en-US" sz="1600" b="1" u="sng" dirty="0" smtClean="0">
                <a:solidFill>
                  <a:schemeClr val="tx1"/>
                </a:solidFill>
                <a:latin typeface="Meiryo UI" panose="020B0604030504040204" pitchFamily="50" charset="-128"/>
                <a:ea typeface="Meiryo UI" panose="020B0604030504040204" pitchFamily="50" charset="-128"/>
              </a:rPr>
              <a:t>様々な日常生活の場において感染が拡</a:t>
            </a:r>
            <a:r>
              <a:rPr lang="ja-JP" altLang="en-US" sz="1600" dirty="0" smtClean="0">
                <a:solidFill>
                  <a:schemeClr val="tx1"/>
                </a:solidFill>
                <a:latin typeface="Meiryo UI" panose="020B0604030504040204" pitchFamily="50" charset="-128"/>
                <a:ea typeface="Meiryo UI" panose="020B0604030504040204" pitchFamily="50" charset="-128"/>
              </a:rPr>
              <a:t>大しているこ</a:t>
            </a:r>
            <a:r>
              <a:rPr lang="ja-JP" altLang="en-US" sz="1600" dirty="0">
                <a:solidFill>
                  <a:schemeClr val="tx1"/>
                </a:solidFill>
                <a:latin typeface="Meiryo UI" panose="020B0604030504040204" pitchFamily="50" charset="-128"/>
                <a:ea typeface="Meiryo UI" panose="020B0604030504040204" pitchFamily="50" charset="-128"/>
              </a:rPr>
              <a:t>と</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加えて</a:t>
            </a:r>
            <a:r>
              <a:rPr lang="ja-JP" altLang="en-US" sz="1600" b="1" u="sng" dirty="0" smtClean="0">
                <a:solidFill>
                  <a:schemeClr val="tx1"/>
                </a:solidFill>
                <a:latin typeface="Meiryo UI" panose="020B0604030504040204" pitchFamily="50" charset="-128"/>
                <a:ea typeface="Meiryo UI" panose="020B0604030504040204" pitchFamily="50" charset="-128"/>
              </a:rPr>
              <a:t>全保健所管内でステージ</a:t>
            </a:r>
            <a:r>
              <a:rPr lang="en-US" altLang="ja-JP" sz="1600" b="1" u="sng" dirty="0" smtClean="0">
                <a:solidFill>
                  <a:schemeClr val="tx1"/>
                </a:solidFill>
                <a:latin typeface="Meiryo UI" panose="020B0604030504040204" pitchFamily="50" charset="-128"/>
                <a:ea typeface="Meiryo UI" panose="020B0604030504040204" pitchFamily="50" charset="-128"/>
              </a:rPr>
              <a:t>Ⅳ</a:t>
            </a:r>
            <a:r>
              <a:rPr lang="ja-JP" altLang="en-US" sz="1600" b="1" u="sng" dirty="0" smtClean="0">
                <a:solidFill>
                  <a:schemeClr val="tx1"/>
                </a:solidFill>
                <a:latin typeface="Meiryo UI" panose="020B0604030504040204" pitchFamily="50" charset="-128"/>
                <a:ea typeface="Meiryo UI" panose="020B0604030504040204" pitchFamily="50" charset="-128"/>
              </a:rPr>
              <a:t>の基準を大きく超過する陽性者数が発生</a:t>
            </a:r>
            <a:r>
              <a:rPr lang="ja-JP" altLang="en-US" sz="1600" dirty="0" smtClean="0">
                <a:solidFill>
                  <a:schemeClr val="tx1"/>
                </a:solidFill>
                <a:latin typeface="Meiryo UI" panose="020B0604030504040204" pitchFamily="50" charset="-128"/>
                <a:ea typeface="Meiryo UI" panose="020B0604030504040204" pitchFamily="50" charset="-128"/>
              </a:rPr>
              <a:t>していることからも、</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府全域を対象に、飲食店以外も含めた感染リスクを極力減らすことが必要。</a:t>
            </a:r>
            <a:endParaRPr lang="en-US" altLang="ja-JP" b="1" u="sng" dirty="0" smtClean="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⇒緊急事態宣言発令要請による、</a:t>
            </a:r>
            <a:r>
              <a:rPr lang="ja-JP" altLang="en-US" b="1" u="sng" dirty="0" smtClean="0">
                <a:solidFill>
                  <a:schemeClr val="tx1"/>
                </a:solidFill>
                <a:latin typeface="Meiryo UI" panose="020B0604030504040204" pitchFamily="50" charset="-128"/>
                <a:ea typeface="Meiryo UI" panose="020B0604030504040204" pitchFamily="50" charset="-128"/>
              </a:rPr>
              <a:t>生活</a:t>
            </a:r>
            <a:r>
              <a:rPr lang="ja-JP" altLang="en-US" b="1" u="sng" dirty="0">
                <a:solidFill>
                  <a:schemeClr val="tx1"/>
                </a:solidFill>
                <a:latin typeface="Meiryo UI" panose="020B0604030504040204" pitchFamily="50" charset="-128"/>
                <a:ea typeface="Meiryo UI" panose="020B0604030504040204" pitchFamily="50" charset="-128"/>
              </a:rPr>
              <a:t>や健康の維持のために必要な場合を</a:t>
            </a:r>
            <a:r>
              <a:rPr lang="ja-JP" altLang="en-US" b="1" u="sng" dirty="0" smtClean="0">
                <a:solidFill>
                  <a:schemeClr val="tx1"/>
                </a:solidFill>
                <a:latin typeface="Meiryo UI" panose="020B0604030504040204" pitchFamily="50" charset="-128"/>
                <a:ea typeface="Meiryo UI" panose="020B0604030504040204" pitchFamily="50" charset="-128"/>
              </a:rPr>
              <a:t>除いた府民への不要不急の外出の徹底</a:t>
            </a:r>
            <a:r>
              <a:rPr lang="ja-JP" altLang="en-US" sz="1600" dirty="0" smtClean="0">
                <a:solidFill>
                  <a:schemeClr val="tx1"/>
                </a:solidFill>
                <a:latin typeface="Meiryo UI" panose="020B0604030504040204" pitchFamily="50" charset="-128"/>
                <a:ea typeface="Meiryo UI" panose="020B0604030504040204" pitchFamily="50" charset="-128"/>
              </a:rPr>
              <a:t>や</a:t>
            </a:r>
            <a:r>
              <a:rPr lang="ja-JP" altLang="en-US" b="1" u="sng" dirty="0" smtClean="0">
                <a:solidFill>
                  <a:schemeClr val="tx1"/>
                </a:solidFill>
                <a:latin typeface="Meiryo UI" panose="020B0604030504040204" pitchFamily="50" charset="-128"/>
                <a:ea typeface="Meiryo UI" panose="020B0604030504040204" pitchFamily="50" charset="-128"/>
              </a:rPr>
              <a:t>テレワーク</a:t>
            </a:r>
            <a:endParaRPr lang="en-US" altLang="ja-JP" b="1" u="sng"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の徹底要請</a:t>
            </a:r>
            <a:r>
              <a:rPr lang="ja-JP" altLang="en-US" sz="1600" dirty="0" smtClean="0">
                <a:solidFill>
                  <a:schemeClr val="tx1"/>
                </a:solidFill>
                <a:latin typeface="Meiryo UI" panose="020B0604030504040204" pitchFamily="50" charset="-128"/>
                <a:ea typeface="Meiryo UI" panose="020B0604030504040204" pitchFamily="50" charset="-128"/>
              </a:rPr>
              <a:t>などによる</a:t>
            </a:r>
            <a:r>
              <a:rPr lang="ja-JP" altLang="en-US" sz="2000" b="1" u="sng" dirty="0" smtClean="0">
                <a:solidFill>
                  <a:schemeClr val="tx1"/>
                </a:solidFill>
                <a:latin typeface="Meiryo UI" panose="020B0604030504040204" pitchFamily="50" charset="-128"/>
                <a:ea typeface="Meiryo UI" panose="020B0604030504040204" pitchFamily="50" charset="-128"/>
              </a:rPr>
              <a:t>接触機会の大幅な削減</a:t>
            </a:r>
            <a:r>
              <a:rPr lang="ja-JP" altLang="en-US" sz="1600" dirty="0" smtClean="0">
                <a:solidFill>
                  <a:schemeClr val="tx1"/>
                </a:solidFill>
                <a:latin typeface="Meiryo UI" panose="020B0604030504040204" pitchFamily="50" charset="-128"/>
                <a:ea typeface="Meiryo UI" panose="020B0604030504040204" pitchFamily="50" charset="-128"/>
              </a:rPr>
              <a:t>に</a:t>
            </a:r>
            <a:r>
              <a:rPr lang="ja-JP" altLang="en-US" sz="1600" dirty="0">
                <a:solidFill>
                  <a:schemeClr val="tx1"/>
                </a:solidFill>
                <a:latin typeface="Meiryo UI" panose="020B0604030504040204" pitchFamily="50" charset="-128"/>
                <a:ea typeface="Meiryo UI" panose="020B0604030504040204" pitchFamily="50" charset="-128"/>
              </a:rPr>
              <a:t>よって</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b="1" u="sng" dirty="0" smtClean="0">
                <a:solidFill>
                  <a:schemeClr val="tx1"/>
                </a:solidFill>
                <a:latin typeface="Meiryo UI" panose="020B0604030504040204" pitchFamily="50" charset="-128"/>
                <a:ea typeface="Meiryo UI" panose="020B0604030504040204" pitchFamily="50" charset="-128"/>
              </a:rPr>
              <a:t>府全域で感染</a:t>
            </a:r>
            <a:r>
              <a:rPr lang="ja-JP" altLang="en-US" b="1" u="sng" dirty="0">
                <a:solidFill>
                  <a:schemeClr val="tx1"/>
                </a:solidFill>
                <a:latin typeface="Meiryo UI" panose="020B0604030504040204" pitchFamily="50" charset="-128"/>
                <a:ea typeface="Meiryo UI" panose="020B0604030504040204" pitchFamily="50" charset="-128"/>
              </a:rPr>
              <a:t>拡大を</a:t>
            </a:r>
            <a:r>
              <a:rPr lang="ja-JP" altLang="en-US" b="1" u="sng" dirty="0" smtClean="0">
                <a:solidFill>
                  <a:schemeClr val="tx1"/>
                </a:solidFill>
                <a:latin typeface="Meiryo UI" panose="020B0604030504040204" pitchFamily="50" charset="-128"/>
                <a:ea typeface="Meiryo UI" panose="020B0604030504040204" pitchFamily="50" charset="-128"/>
              </a:rPr>
              <a:t>食い止め</a:t>
            </a:r>
            <a:r>
              <a:rPr lang="ja-JP" altLang="en-US" b="1" u="sng" dirty="0">
                <a:solidFill>
                  <a:schemeClr val="tx1"/>
                </a:solidFill>
                <a:latin typeface="Meiryo UI" panose="020B0604030504040204" pitchFamily="50" charset="-128"/>
                <a:ea typeface="Meiryo UI" panose="020B0604030504040204" pitchFamily="50" charset="-128"/>
              </a:rPr>
              <a:t>、感染収束の速度を急速なものとし</a:t>
            </a:r>
            <a:r>
              <a:rPr lang="ja-JP" altLang="en-US" b="1" u="sng" dirty="0" smtClean="0">
                <a:solidFill>
                  <a:schemeClr val="tx1"/>
                </a:solidFill>
                <a:latin typeface="Meiryo UI" panose="020B0604030504040204" pitchFamily="50" charset="-128"/>
                <a:ea typeface="Meiryo UI" panose="020B0604030504040204" pitchFamily="50" charset="-128"/>
              </a:rPr>
              <a:t>、</a:t>
            </a:r>
            <a:endParaRPr lang="en-US" altLang="ja-JP" b="1" u="sng" dirty="0" smtClean="0">
              <a:solidFill>
                <a:schemeClr val="tx1"/>
              </a:solidFill>
              <a:latin typeface="Meiryo UI" panose="020B0604030504040204" pitchFamily="50" charset="-128"/>
              <a:ea typeface="Meiryo UI" panose="020B0604030504040204" pitchFamily="50" charset="-128"/>
            </a:endParaRPr>
          </a:p>
          <a:p>
            <a:r>
              <a:rPr lang="en-US" altLang="ja-JP" b="1" dirty="0">
                <a:solidFill>
                  <a:schemeClr val="tx1"/>
                </a:solidFill>
                <a:latin typeface="Meiryo UI" panose="020B0604030504040204" pitchFamily="50" charset="-128"/>
                <a:ea typeface="Meiryo UI" panose="020B0604030504040204" pitchFamily="50" charset="-128"/>
              </a:rPr>
              <a:t> </a:t>
            </a:r>
            <a:r>
              <a:rPr lang="en-US" altLang="ja-JP" b="1" dirty="0" smtClean="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医療</a:t>
            </a:r>
            <a:r>
              <a:rPr lang="ja-JP" altLang="en-US" b="1" u="sng" dirty="0">
                <a:solidFill>
                  <a:schemeClr val="tx1"/>
                </a:solidFill>
                <a:latin typeface="Meiryo UI" panose="020B0604030504040204" pitchFamily="50" charset="-128"/>
                <a:ea typeface="Meiryo UI" panose="020B0604030504040204" pitchFamily="50" charset="-128"/>
              </a:rPr>
              <a:t>提供体制のひっ迫</a:t>
            </a:r>
            <a:r>
              <a:rPr lang="ja-JP" altLang="en-US" b="1" u="sng" dirty="0" smtClean="0">
                <a:solidFill>
                  <a:schemeClr val="tx1"/>
                </a:solidFill>
                <a:latin typeface="Meiryo UI" panose="020B0604030504040204" pitchFamily="50" charset="-128"/>
                <a:ea typeface="Meiryo UI" panose="020B0604030504040204" pitchFamily="50" charset="-128"/>
              </a:rPr>
              <a:t>を早期</a:t>
            </a:r>
            <a:r>
              <a:rPr lang="ja-JP" altLang="en-US" b="1" u="sng" dirty="0">
                <a:solidFill>
                  <a:schemeClr val="tx1"/>
                </a:solidFill>
                <a:latin typeface="Meiryo UI" panose="020B0604030504040204" pitchFamily="50" charset="-128"/>
                <a:ea typeface="Meiryo UI" panose="020B0604030504040204" pitchFamily="50" charset="-128"/>
              </a:rPr>
              <a:t>に</a:t>
            </a:r>
            <a:r>
              <a:rPr lang="ja-JP" altLang="en-US" b="1" u="sng" dirty="0" smtClean="0">
                <a:solidFill>
                  <a:schemeClr val="tx1"/>
                </a:solidFill>
                <a:latin typeface="Meiryo UI" panose="020B0604030504040204" pitchFamily="50" charset="-128"/>
                <a:ea typeface="Meiryo UI" panose="020B0604030504040204" pitchFamily="50" charset="-128"/>
              </a:rPr>
              <a:t>改善</a:t>
            </a:r>
            <a:r>
              <a:rPr lang="ja-JP" altLang="en-US" b="1" u="sng" dirty="0">
                <a:solidFill>
                  <a:schemeClr val="tx1"/>
                </a:solidFill>
                <a:latin typeface="Meiryo UI" panose="020B0604030504040204" pitchFamily="50" charset="-128"/>
                <a:ea typeface="Meiryo UI" panose="020B0604030504040204" pitchFamily="50" charset="-128"/>
              </a:rPr>
              <a:t>していくこと</a:t>
            </a:r>
            <a:r>
              <a:rPr lang="ja-JP" altLang="en-US" b="1" u="sng" dirty="0" smtClean="0">
                <a:solidFill>
                  <a:schemeClr val="tx1"/>
                </a:solidFill>
                <a:latin typeface="Meiryo UI" panose="020B0604030504040204" pitchFamily="50" charset="-128"/>
                <a:ea typeface="Meiryo UI" panose="020B0604030504040204" pitchFamily="50" charset="-128"/>
              </a:rPr>
              <a:t>が必要</a:t>
            </a:r>
            <a:r>
              <a:rPr lang="ja-JP" altLang="en-US" sz="1600" dirty="0" smtClean="0">
                <a:solidFill>
                  <a:schemeClr val="tx1"/>
                </a:solidFill>
                <a:latin typeface="Meiryo UI" panose="020B0604030504040204" pitchFamily="50" charset="-128"/>
                <a:ea typeface="Meiryo UI" panose="020B0604030504040204" pitchFamily="50" charset="-128"/>
              </a:rPr>
              <a:t>と考える</a:t>
            </a:r>
            <a:r>
              <a:rPr lang="ja-JP" altLang="en-US" sz="1600" dirty="0">
                <a:solidFill>
                  <a:schemeClr val="tx1"/>
                </a:solidFill>
                <a:latin typeface="Meiryo UI" panose="020B0604030504040204" pitchFamily="50" charset="-128"/>
                <a:ea typeface="Meiryo UI" panose="020B0604030504040204" pitchFamily="50" charset="-128"/>
              </a:rPr>
              <a:t>。</a:t>
            </a:r>
          </a:p>
        </p:txBody>
      </p:sp>
      <p:sp>
        <p:nvSpPr>
          <p:cNvPr id="8" name="角丸四角形 7"/>
          <p:cNvSpPr/>
          <p:nvPr/>
        </p:nvSpPr>
        <p:spPr>
          <a:xfrm>
            <a:off x="152104" y="2792891"/>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Tree>
    <p:extLst>
      <p:ext uri="{BB962C8B-B14F-4D97-AF65-F5344CB8AC3E}">
        <p14:creationId xmlns:p14="http://schemas.microsoft.com/office/powerpoint/2010/main" val="2481138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3944</TotalTime>
  <Words>960</Words>
  <Application>Microsoft Office PowerPoint</Application>
  <PresentationFormat>ワイド画面</PresentationFormat>
  <Paragraphs>52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8</cp:revision>
  <cp:lastPrinted>2021-04-13T18:43:48Z</cp:lastPrinted>
  <dcterms:created xsi:type="dcterms:W3CDTF">2020-07-15T08:05:42Z</dcterms:created>
  <dcterms:modified xsi:type="dcterms:W3CDTF">2021-04-20T00:28:26Z</dcterms:modified>
</cp:coreProperties>
</file>