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38" r:id="rId2"/>
    <p:sldId id="334" r:id="rId3"/>
    <p:sldId id="335" r:id="rId4"/>
    <p:sldId id="316" r:id="rId5"/>
    <p:sldId id="320" r:id="rId6"/>
    <p:sldId id="336" r:id="rId7"/>
    <p:sldId id="327" r:id="rId8"/>
    <p:sldId id="337" r:id="rId9"/>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4" autoAdjust="0"/>
    <p:restoredTop sz="94434" autoAdjust="0"/>
  </p:normalViewPr>
  <p:slideViewPr>
    <p:cSldViewPr snapToGrid="0">
      <p:cViewPr varScale="1">
        <p:scale>
          <a:sx n="74" d="100"/>
          <a:sy n="74" d="100"/>
        </p:scale>
        <p:origin x="576"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4" y="0"/>
            <a:ext cx="4306737" cy="341393"/>
          </a:xfrm>
          <a:prstGeom prst="rect">
            <a:avLst/>
          </a:prstGeom>
        </p:spPr>
        <p:txBody>
          <a:bodyPr vert="horz" lIns="91440" tIns="45720" rIns="91440" bIns="45720" rtlCol="0"/>
          <a:lstStyle>
            <a:lvl1pPr algn="r">
              <a:defRPr sz="1200"/>
            </a:lvl1pPr>
          </a:lstStyle>
          <a:p>
            <a:fld id="{D09F1423-5716-49C5-BA0B-68D6AF06BD5A}" type="datetimeFigureOut">
              <a:rPr kumimoji="1" lang="ja-JP" altLang="en-US" smtClean="0"/>
              <a:t>2021/4/14</a:t>
            </a:fld>
            <a:endParaRPr kumimoji="1" lang="ja-JP" altLang="en-US"/>
          </a:p>
        </p:txBody>
      </p:sp>
      <p:sp>
        <p:nvSpPr>
          <p:cNvPr id="4" name="フッター プレースホルダー 3"/>
          <p:cNvSpPr>
            <a:spLocks noGrp="1"/>
          </p:cNvSpPr>
          <p:nvPr>
            <p:ph type="ftr" sz="quarter" idx="2"/>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4" y="6465807"/>
            <a:ext cx="4306737" cy="341393"/>
          </a:xfrm>
          <a:prstGeom prst="rect">
            <a:avLst/>
          </a:prstGeom>
        </p:spPr>
        <p:txBody>
          <a:bodyPr vert="horz" lIns="91440" tIns="45720" rIns="91440" bIns="45720" rtlCol="0" anchor="b"/>
          <a:lstStyle>
            <a:lvl1pPr algn="r">
              <a:defRPr sz="1200"/>
            </a:lvl1pPr>
          </a:lstStyle>
          <a:p>
            <a:fld id="{5B232B63-51E7-4026-98EE-C7D0E28CF200}" type="slidenum">
              <a:rPr kumimoji="1" lang="ja-JP" altLang="en-US" smtClean="0"/>
              <a:t>‹#›</a:t>
            </a:fld>
            <a:endParaRPr kumimoji="1" lang="ja-JP" altLang="en-US"/>
          </a:p>
        </p:txBody>
      </p:sp>
    </p:spTree>
    <p:extLst>
      <p:ext uri="{BB962C8B-B14F-4D97-AF65-F5344CB8AC3E}">
        <p14:creationId xmlns:p14="http://schemas.microsoft.com/office/powerpoint/2010/main" val="1414187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E798B7A0-C579-44EE-9337-C3D9974416C9}" type="datetimeFigureOut">
              <a:rPr kumimoji="1" lang="ja-JP" altLang="en-US" smtClean="0"/>
              <a:t>2021/4/14</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92C2A64D-7BE5-4DD9-A4F0-F64F0B4BBB4C}" type="slidenum">
              <a:rPr kumimoji="1" lang="ja-JP" altLang="en-US" smtClean="0"/>
              <a:t>‹#›</a:t>
            </a:fld>
            <a:endParaRPr kumimoji="1" lang="ja-JP" altLang="en-US"/>
          </a:p>
        </p:txBody>
      </p:sp>
    </p:spTree>
    <p:extLst>
      <p:ext uri="{BB962C8B-B14F-4D97-AF65-F5344CB8AC3E}">
        <p14:creationId xmlns:p14="http://schemas.microsoft.com/office/powerpoint/2010/main" val="40817810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080342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27940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18021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6375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08098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97844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53952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10295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92611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55715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69382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35868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1140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DBB047-88D8-4DB2-90C2-79679C7788C9}" type="datetimeFigureOut">
              <a:rPr kumimoji="1" lang="ja-JP" altLang="en-US" smtClean="0"/>
              <a:t>2021/4/14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406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DBB047-88D8-4DB2-90C2-79679C7788C9}" type="datetimeFigureOut">
              <a:rPr kumimoji="1" lang="ja-JP" altLang="en-US" smtClean="0"/>
              <a:t>2021/4/14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2031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DBB047-88D8-4DB2-90C2-79679C7788C9}" type="datetimeFigureOut">
              <a:rPr kumimoji="1" lang="ja-JP" altLang="en-US" smtClean="0"/>
              <a:t>2021/4/14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09218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8917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47548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BB047-88D8-4DB2-90C2-79679C7788C9}" type="datetimeFigureOut">
              <a:rPr kumimoji="1" lang="ja-JP" altLang="en-US" smtClean="0"/>
              <a:t>2021/4/14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69613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6" name="テキスト ボックス 5"/>
          <p:cNvSpPr txBox="1"/>
          <p:nvPr/>
        </p:nvSpPr>
        <p:spPr>
          <a:xfrm>
            <a:off x="117224" y="175188"/>
            <a:ext cx="10352468" cy="584775"/>
          </a:xfrm>
          <a:prstGeom prst="rect">
            <a:avLst/>
          </a:prstGeom>
          <a:noFill/>
          <a:ln w="1905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schemeClr val="bg1"/>
                </a:solidFill>
                <a:effectLst/>
                <a:uLnTx/>
                <a:uFillTx/>
                <a:latin typeface="游ゴシック" panose="020F0502020204030204"/>
                <a:ea typeface="游ゴシック" panose="020B0400000000000000" pitchFamily="50" charset="-128"/>
              </a:rPr>
              <a:t>まん延防止等重点措置期間（</a:t>
            </a:r>
            <a:r>
              <a:rPr lang="ja-JP" altLang="en-US" sz="2400" b="1" dirty="0" smtClean="0">
                <a:solidFill>
                  <a:schemeClr val="bg1"/>
                </a:solidFill>
                <a:latin typeface="游ゴシック" panose="020F0502020204030204"/>
                <a:ea typeface="游ゴシック" panose="020B0400000000000000" pitchFamily="50" charset="-128"/>
              </a:rPr>
              <a:t>５月５日まで</a:t>
            </a:r>
            <a:r>
              <a:rPr lang="ja-JP" altLang="en-US" sz="2400" b="1" noProof="0" dirty="0" smtClean="0">
                <a:solidFill>
                  <a:schemeClr val="bg1"/>
                </a:solidFill>
                <a:latin typeface="游ゴシック" panose="020F0502020204030204"/>
                <a:ea typeface="游ゴシック" panose="020B0400000000000000" pitchFamily="50" charset="-128"/>
              </a:rPr>
              <a:t>）における</a:t>
            </a:r>
            <a:r>
              <a:rPr lang="ja-JP" altLang="en-US" sz="3200" b="1" dirty="0">
                <a:solidFill>
                  <a:schemeClr val="bg1"/>
                </a:solidFill>
                <a:latin typeface="游ゴシック" panose="020F0502020204030204"/>
                <a:ea typeface="游ゴシック" panose="020B0400000000000000" pitchFamily="50" charset="-128"/>
              </a:rPr>
              <a:t>緊急</a:t>
            </a:r>
            <a:r>
              <a:rPr lang="ja-JP" altLang="en-US" sz="3200" b="1" dirty="0" smtClean="0">
                <a:solidFill>
                  <a:schemeClr val="bg1"/>
                </a:solidFill>
                <a:latin typeface="游ゴシック" panose="020F0502020204030204"/>
                <a:ea typeface="游ゴシック" panose="020B0400000000000000" pitchFamily="50" charset="-128"/>
              </a:rPr>
              <a:t>のお願い</a:t>
            </a:r>
            <a:endParaRPr lang="en-US" altLang="ja-JP" sz="3200" b="1" noProof="0" dirty="0" smtClean="0">
              <a:solidFill>
                <a:schemeClr val="bg1"/>
              </a:solidFill>
              <a:latin typeface="游ゴシック" panose="020F0502020204030204"/>
              <a:ea typeface="游ゴシック" panose="020B0400000000000000" pitchFamily="50" charset="-128"/>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0" name="テキスト ボックス 19"/>
          <p:cNvSpPr txBox="1"/>
          <p:nvPr/>
        </p:nvSpPr>
        <p:spPr>
          <a:xfrm>
            <a:off x="10337557" y="215725"/>
            <a:ext cx="1721223" cy="369332"/>
          </a:xfrm>
          <a:prstGeom prst="rect">
            <a:avLst/>
          </a:prstGeom>
          <a:solidFill>
            <a:schemeClr val="bg1"/>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資料２－１</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328782" y="847402"/>
            <a:ext cx="11069867" cy="399276"/>
          </a:xfrm>
          <a:prstGeom prst="rect">
            <a:avLst/>
          </a:prstGeom>
          <a:noFill/>
          <a:ln w="19050">
            <a:noFill/>
          </a:ln>
        </p:spPr>
        <p:txBody>
          <a:bodyPr wrap="square" rtlCol="0">
            <a:spAutoFit/>
          </a:bodyPr>
          <a:lstStyle/>
          <a:p>
            <a:pPr lvl="0">
              <a:lnSpc>
                <a:spcPts val="2300"/>
              </a:lnSpc>
              <a:defRPr/>
            </a:pPr>
            <a:r>
              <a:rPr lang="ja-JP" altLang="en-US" sz="2400" b="1" u="sng" dirty="0" smtClean="0">
                <a:solidFill>
                  <a:schemeClr val="bg1"/>
                </a:solidFill>
                <a:latin typeface="游ゴシック" panose="020F0502020204030204"/>
                <a:ea typeface="游ゴシック" panose="020B0400000000000000" pitchFamily="50" charset="-128"/>
              </a:rPr>
              <a:t>府民の皆さま</a:t>
            </a:r>
            <a:endParaRPr kumimoji="1" lang="ja-JP" altLang="en-US" sz="2000" b="1" i="0" strike="noStrike" kern="1200" cap="none" spc="0" normalizeH="0" baseline="0" noProof="0" dirty="0">
              <a:ln>
                <a:noFill/>
              </a:ln>
              <a:solidFill>
                <a:schemeClr val="bg1"/>
              </a:solidFill>
              <a:effectLst/>
              <a:uLnTx/>
              <a:uFillTx/>
              <a:latin typeface="游ゴシック" panose="020F0502020204030204"/>
              <a:ea typeface="游ゴシック" panose="020B0400000000000000" pitchFamily="50" charset="-128"/>
              <a:cs typeface="+mn-cs"/>
            </a:endParaRPr>
          </a:p>
        </p:txBody>
      </p:sp>
      <p:sp>
        <p:nvSpPr>
          <p:cNvPr id="26" name="正方形/長方形 25"/>
          <p:cNvSpPr/>
          <p:nvPr/>
        </p:nvSpPr>
        <p:spPr>
          <a:xfrm>
            <a:off x="500991" y="1204156"/>
            <a:ext cx="11557789" cy="784830"/>
          </a:xfrm>
          <a:prstGeom prst="rect">
            <a:avLst/>
          </a:prstGeom>
          <a:solidFill>
            <a:schemeClr val="bg1"/>
          </a:solidFill>
        </p:spPr>
        <p:txBody>
          <a:bodyPr wrap="square" anchor="ctr">
            <a:spAutoFit/>
          </a:bodyPr>
          <a:lstStyle/>
          <a:p>
            <a:pPr>
              <a:lnSpc>
                <a:spcPts val="2700"/>
              </a:lnSpc>
              <a:defRPr/>
            </a:pPr>
            <a:r>
              <a:rPr lang="ja-JP" altLang="en-US" sz="2000" b="1" dirty="0"/>
              <a:t>○　大阪府域全域における不要不急の外出・移動は自粛する</a:t>
            </a:r>
            <a:r>
              <a:rPr lang="ja-JP" altLang="en-US" sz="2000" b="1" dirty="0" smtClean="0"/>
              <a:t>こと</a:t>
            </a:r>
            <a:endParaRPr lang="en-US" altLang="ja-JP" sz="1600" dirty="0"/>
          </a:p>
          <a:p>
            <a:pPr>
              <a:lnSpc>
                <a:spcPts val="2700"/>
              </a:lnSpc>
              <a:defRPr/>
            </a:pPr>
            <a:r>
              <a:rPr lang="ja-JP" altLang="en-US" sz="2000" b="1" dirty="0"/>
              <a:t>○　大阪府外への不要不急の外出・移動は自粛する</a:t>
            </a:r>
            <a:r>
              <a:rPr lang="ja-JP" altLang="en-US" sz="2000" b="1" dirty="0" smtClean="0"/>
              <a:t>こと</a:t>
            </a:r>
            <a:endParaRPr lang="en-US" altLang="ja-JP" sz="2000" b="1" dirty="0" smtClean="0"/>
          </a:p>
        </p:txBody>
      </p:sp>
      <p:sp>
        <p:nvSpPr>
          <p:cNvPr id="13" name="テキスト ボックス 12"/>
          <p:cNvSpPr txBox="1"/>
          <p:nvPr/>
        </p:nvSpPr>
        <p:spPr>
          <a:xfrm>
            <a:off x="408167" y="3742296"/>
            <a:ext cx="11069867" cy="682238"/>
          </a:xfrm>
          <a:prstGeom prst="rect">
            <a:avLst/>
          </a:prstGeom>
          <a:noFill/>
          <a:ln w="19050">
            <a:noFill/>
          </a:ln>
        </p:spPr>
        <p:txBody>
          <a:bodyPr wrap="square" rtlCol="0">
            <a:spAutoFit/>
          </a:bodyPr>
          <a:lstStyle/>
          <a:p>
            <a:pPr>
              <a:lnSpc>
                <a:spcPts val="2300"/>
              </a:lnSpc>
              <a:defRPr/>
            </a:pPr>
            <a:r>
              <a:rPr lang="ja-JP" altLang="en-US" sz="2400" b="1" u="sng" dirty="0" smtClean="0">
                <a:solidFill>
                  <a:schemeClr val="bg1"/>
                </a:solidFill>
                <a:latin typeface="游ゴシック" panose="020F0502020204030204"/>
                <a:ea typeface="游ゴシック" panose="020B0400000000000000" pitchFamily="50" charset="-128"/>
              </a:rPr>
              <a:t>小学校、中学校、高等</a:t>
            </a:r>
            <a:r>
              <a:rPr lang="ja-JP" altLang="en-US" sz="2400" b="1" u="sng" dirty="0" smtClean="0">
                <a:solidFill>
                  <a:schemeClr val="bg1"/>
                </a:solidFill>
                <a:latin typeface="游ゴシック" panose="020F0502020204030204"/>
                <a:ea typeface="游ゴシック" panose="020B0400000000000000" pitchFamily="50" charset="-128"/>
              </a:rPr>
              <a:t>学校、支援学校</a:t>
            </a:r>
            <a:endParaRPr lang="en-US" altLang="ja-JP" sz="2000" dirty="0">
              <a:solidFill>
                <a:schemeClr val="bg1"/>
              </a:solidFill>
            </a:endParaRPr>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8" name="正方形/長方形 17"/>
          <p:cNvSpPr/>
          <p:nvPr/>
        </p:nvSpPr>
        <p:spPr>
          <a:xfrm>
            <a:off x="500991" y="2486668"/>
            <a:ext cx="11557789" cy="1108830"/>
          </a:xfrm>
          <a:prstGeom prst="rect">
            <a:avLst/>
          </a:prstGeom>
          <a:solidFill>
            <a:schemeClr val="bg1"/>
          </a:solidFill>
        </p:spPr>
        <p:txBody>
          <a:bodyPr wrap="square">
            <a:spAutoFit/>
          </a:bodyPr>
          <a:lstStyle/>
          <a:p>
            <a:pPr>
              <a:lnSpc>
                <a:spcPts val="2700"/>
              </a:lnSpc>
              <a:defRPr/>
            </a:pPr>
            <a:r>
              <a:rPr lang="ja-JP" altLang="en-US" b="1" dirty="0"/>
              <a:t>○　</a:t>
            </a:r>
            <a:r>
              <a:rPr lang="ja-JP" altLang="en-US" b="1" dirty="0" smtClean="0"/>
              <a:t>授業は、原則オンラインとし、</a:t>
            </a:r>
            <a:endParaRPr lang="en-US" altLang="ja-JP" b="1" dirty="0" smtClean="0"/>
          </a:p>
          <a:p>
            <a:pPr>
              <a:lnSpc>
                <a:spcPts val="2700"/>
              </a:lnSpc>
              <a:defRPr/>
            </a:pPr>
            <a:r>
              <a:rPr lang="ja-JP" altLang="en-US" b="1" dirty="0"/>
              <a:t>　</a:t>
            </a:r>
            <a:r>
              <a:rPr lang="ja-JP" altLang="en-US" b="1" dirty="0" smtClean="0"/>
              <a:t>　困難な場合は、クラスを分割した授業や大教室の活用等により密を回避すること　</a:t>
            </a:r>
            <a:r>
              <a:rPr lang="en-US" altLang="ja-JP" sz="1600" b="1" dirty="0" smtClean="0"/>
              <a:t>※【</a:t>
            </a:r>
            <a:r>
              <a:rPr lang="ja-JP" altLang="en-US" sz="1600" b="1" dirty="0" smtClean="0"/>
              <a:t>４月</a:t>
            </a:r>
            <a:r>
              <a:rPr lang="en-US" altLang="ja-JP" sz="1600" b="1" dirty="0" smtClean="0"/>
              <a:t>15</a:t>
            </a:r>
            <a:r>
              <a:rPr lang="ja-JP" altLang="en-US" sz="1600" b="1" dirty="0" smtClean="0"/>
              <a:t>日から要請</a:t>
            </a:r>
            <a:r>
              <a:rPr lang="en-US" altLang="ja-JP" sz="1600" b="1" dirty="0" smtClean="0"/>
              <a:t>】</a:t>
            </a:r>
          </a:p>
          <a:p>
            <a:pPr>
              <a:lnSpc>
                <a:spcPts val="2700"/>
              </a:lnSpc>
              <a:defRPr/>
            </a:pPr>
            <a:r>
              <a:rPr lang="ja-JP" altLang="en-US" b="1" dirty="0" smtClean="0"/>
              <a:t>○　学生に対し、部活動の自粛を徹底すること　　　</a:t>
            </a:r>
            <a:r>
              <a:rPr lang="en-US" altLang="ja-JP" sz="1600" b="1" dirty="0" smtClean="0"/>
              <a:t>※【</a:t>
            </a:r>
            <a:r>
              <a:rPr lang="ja-JP" altLang="en-US" sz="1600" b="1" dirty="0" smtClean="0"/>
              <a:t>４月</a:t>
            </a:r>
            <a:r>
              <a:rPr lang="en-US" altLang="ja-JP" sz="1600" b="1" dirty="0" smtClean="0"/>
              <a:t>15</a:t>
            </a:r>
            <a:r>
              <a:rPr lang="ja-JP" altLang="en-US" sz="1600" b="1" dirty="0" smtClean="0"/>
              <a:t>日から要請</a:t>
            </a:r>
            <a:r>
              <a:rPr lang="en-US" altLang="ja-JP" sz="1600" b="1" dirty="0" smtClean="0"/>
              <a:t>】</a:t>
            </a:r>
            <a:endParaRPr lang="en-US" altLang="ja-JP" b="1" dirty="0" smtClean="0"/>
          </a:p>
        </p:txBody>
      </p:sp>
      <p:sp>
        <p:nvSpPr>
          <p:cNvPr id="27" name="正方形/長方形 26"/>
          <p:cNvSpPr/>
          <p:nvPr/>
        </p:nvSpPr>
        <p:spPr>
          <a:xfrm>
            <a:off x="500991" y="5852743"/>
            <a:ext cx="11247664" cy="887422"/>
          </a:xfrm>
          <a:prstGeom prst="rect">
            <a:avLst/>
          </a:prstGeom>
          <a:solidFill>
            <a:schemeClr val="bg1"/>
          </a:solidFill>
        </p:spPr>
        <p:txBody>
          <a:bodyPr wrap="square">
            <a:spAutoFit/>
          </a:bodyPr>
          <a:lstStyle/>
          <a:p>
            <a:pPr>
              <a:lnSpc>
                <a:spcPts val="3100"/>
              </a:lnSpc>
              <a:defRPr/>
            </a:pPr>
            <a:r>
              <a:rPr lang="ja-JP" altLang="en-US" b="1" dirty="0" smtClean="0"/>
              <a:t>○</a:t>
            </a:r>
            <a:r>
              <a:rPr lang="ja-JP" altLang="en-US" b="1" spc="-100" dirty="0" smtClean="0"/>
              <a:t>「出勤者数の７割削減」をめざし、テレワークを徹底すること　</a:t>
            </a:r>
            <a:endParaRPr lang="en-US" altLang="ja-JP" sz="1600" b="1" spc="-100" dirty="0" smtClean="0"/>
          </a:p>
          <a:p>
            <a:pPr>
              <a:lnSpc>
                <a:spcPts val="3100"/>
              </a:lnSpc>
              <a:defRPr/>
            </a:pPr>
            <a:r>
              <a:rPr lang="ja-JP" altLang="en-US" b="1" spc="-100" dirty="0" smtClean="0"/>
              <a:t>　　出勤が必要となる職場でも、ローテーション勤務、時差出勤、自転車通勤などの取り組みを推進すること</a:t>
            </a:r>
            <a:endParaRPr lang="en-US" altLang="ja-JP" b="1" dirty="0" smtClean="0"/>
          </a:p>
        </p:txBody>
      </p:sp>
      <p:sp>
        <p:nvSpPr>
          <p:cNvPr id="28" name="テキスト ボックス 27"/>
          <p:cNvSpPr txBox="1"/>
          <p:nvPr/>
        </p:nvSpPr>
        <p:spPr>
          <a:xfrm>
            <a:off x="328782" y="5445864"/>
            <a:ext cx="11069867" cy="682238"/>
          </a:xfrm>
          <a:prstGeom prst="rect">
            <a:avLst/>
          </a:prstGeom>
          <a:noFill/>
          <a:ln w="19050">
            <a:noFill/>
          </a:ln>
        </p:spPr>
        <p:txBody>
          <a:bodyPr wrap="square" rtlCol="0">
            <a:spAutoFit/>
          </a:bodyPr>
          <a:lstStyle/>
          <a:p>
            <a:pPr>
              <a:lnSpc>
                <a:spcPts val="2300"/>
              </a:lnSpc>
              <a:defRPr/>
            </a:pPr>
            <a:r>
              <a:rPr lang="ja-JP" altLang="en-US" sz="2400" b="1" u="sng" dirty="0" smtClean="0">
                <a:solidFill>
                  <a:schemeClr val="bg1"/>
                </a:solidFill>
                <a:latin typeface="游ゴシック" panose="020F0502020204030204"/>
                <a:ea typeface="游ゴシック" panose="020B0400000000000000" pitchFamily="50" charset="-128"/>
              </a:rPr>
              <a:t>経済界</a:t>
            </a:r>
            <a:endParaRPr lang="en-US" altLang="ja-JP" sz="2000" dirty="0">
              <a:solidFill>
                <a:schemeClr val="bg1"/>
              </a:solidFill>
            </a:endParaRPr>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29" name="テキスト ボックス 28"/>
          <p:cNvSpPr txBox="1"/>
          <p:nvPr/>
        </p:nvSpPr>
        <p:spPr>
          <a:xfrm>
            <a:off x="408167" y="2122172"/>
            <a:ext cx="11069867" cy="682238"/>
          </a:xfrm>
          <a:prstGeom prst="rect">
            <a:avLst/>
          </a:prstGeom>
          <a:noFill/>
          <a:ln w="19050">
            <a:noFill/>
          </a:ln>
        </p:spPr>
        <p:txBody>
          <a:bodyPr wrap="square" rtlCol="0">
            <a:spAutoFit/>
          </a:bodyPr>
          <a:lstStyle/>
          <a:p>
            <a:pPr>
              <a:lnSpc>
                <a:spcPts val="2300"/>
              </a:lnSpc>
              <a:defRPr/>
            </a:pPr>
            <a:r>
              <a:rPr kumimoji="1" lang="ja-JP" altLang="en-US" sz="2400" b="1" i="0" u="sng" strike="noStrike" kern="1200" cap="none" spc="0" normalizeH="0" baseline="0" noProof="0" dirty="0" smtClean="0">
                <a:ln>
                  <a:noFill/>
                </a:ln>
                <a:solidFill>
                  <a:schemeClr val="bg1"/>
                </a:solidFill>
                <a:effectLst/>
                <a:uLnTx/>
                <a:uFillTx/>
                <a:latin typeface="游ゴシック" panose="020F0502020204030204"/>
                <a:ea typeface="游ゴシック" panose="020B0400000000000000" pitchFamily="50" charset="-128"/>
                <a:cs typeface="+mn-cs"/>
              </a:rPr>
              <a:t>大学等</a:t>
            </a:r>
            <a:endParaRPr lang="en-US" altLang="ja-JP" sz="2000" dirty="0">
              <a:solidFill>
                <a:schemeClr val="bg1"/>
              </a:solidFill>
            </a:endParaRPr>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5" name="正方形/長方形 14"/>
          <p:cNvSpPr/>
          <p:nvPr/>
        </p:nvSpPr>
        <p:spPr>
          <a:xfrm>
            <a:off x="500991" y="4111345"/>
            <a:ext cx="11496991" cy="1131079"/>
          </a:xfrm>
          <a:prstGeom prst="rect">
            <a:avLst/>
          </a:prstGeom>
          <a:solidFill>
            <a:schemeClr val="bg1"/>
          </a:solid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363538" indent="-363538">
              <a:lnSpc>
                <a:spcPts val="2700"/>
              </a:lnSpc>
              <a:defRPr/>
            </a:pPr>
            <a:r>
              <a:rPr lang="ja-JP" altLang="en-US" b="1" dirty="0"/>
              <a:t>○　</a:t>
            </a:r>
            <a:r>
              <a:rPr lang="ja-JP" altLang="en-US" b="1" dirty="0" smtClean="0"/>
              <a:t>平常</a:t>
            </a:r>
            <a:r>
              <a:rPr lang="ja-JP" altLang="en-US" b="1" dirty="0"/>
              <a:t>授業を</a:t>
            </a:r>
            <a:r>
              <a:rPr lang="ja-JP" altLang="en-US" b="1" dirty="0" smtClean="0"/>
              <a:t>継続。感染</a:t>
            </a:r>
            <a:r>
              <a:rPr lang="ja-JP" altLang="en-US" b="1" dirty="0"/>
              <a:t>拡大</a:t>
            </a:r>
            <a:r>
              <a:rPr lang="ja-JP" altLang="en-US" b="1" dirty="0" smtClean="0"/>
              <a:t>に不安</a:t>
            </a:r>
            <a:r>
              <a:rPr lang="ja-JP" altLang="en-US" b="1" dirty="0"/>
              <a:t>を感じて登校しない</a:t>
            </a:r>
            <a:r>
              <a:rPr lang="ja-JP" altLang="en-US" b="1" dirty="0" smtClean="0"/>
              <a:t>児童生徒等に</a:t>
            </a:r>
            <a:r>
              <a:rPr lang="ja-JP" altLang="en-US" b="1" dirty="0"/>
              <a:t>ついては、</a:t>
            </a:r>
            <a:r>
              <a:rPr lang="ja-JP" altLang="en-US" b="1" dirty="0" smtClean="0"/>
              <a:t>オンライン等を活用して</a:t>
            </a:r>
            <a:endParaRPr lang="en-US" altLang="ja-JP" b="1" dirty="0" smtClean="0"/>
          </a:p>
          <a:p>
            <a:pPr marL="363538" indent="-363538">
              <a:lnSpc>
                <a:spcPts val="2700"/>
              </a:lnSpc>
              <a:defRPr/>
            </a:pPr>
            <a:r>
              <a:rPr lang="ja-JP" altLang="en-US" b="1" dirty="0"/>
              <a:t>　</a:t>
            </a:r>
            <a:r>
              <a:rPr lang="ja-JP" altLang="en-US" b="1" dirty="0" smtClean="0"/>
              <a:t>　十分な学習支援を行うこと</a:t>
            </a:r>
            <a:endParaRPr lang="en-US" altLang="ja-JP" b="1" dirty="0" smtClean="0"/>
          </a:p>
          <a:p>
            <a:pPr>
              <a:lnSpc>
                <a:spcPts val="2700"/>
              </a:lnSpc>
              <a:defRPr/>
            </a:pPr>
            <a:r>
              <a:rPr lang="ja-JP" altLang="en-US" b="1" dirty="0" smtClean="0"/>
              <a:t>○　部活動は原則休止（学校が必要と判断する場合は活動時間を短縮して実施可）</a:t>
            </a:r>
            <a:endParaRPr lang="en-US" altLang="ja-JP" b="1" dirty="0" smtClean="0"/>
          </a:p>
        </p:txBody>
      </p:sp>
    </p:spTree>
    <p:extLst>
      <p:ext uri="{BB962C8B-B14F-4D97-AF65-F5344CB8AC3E}">
        <p14:creationId xmlns:p14="http://schemas.microsoft.com/office/powerpoint/2010/main" val="751485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82339" y="77146"/>
            <a:ext cx="9041965"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まん延防止等重点措置</a:t>
            </a:r>
            <a:r>
              <a:rPr lang="ja-JP" altLang="en-US" sz="2400" b="1" dirty="0" smtClean="0">
                <a:latin typeface="游ゴシック" panose="020F0502020204030204"/>
                <a:ea typeface="游ゴシック" panose="020B0400000000000000" pitchFamily="50" charset="-128"/>
              </a:rPr>
              <a:t>を実施すべき区域</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における要請内容</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0" y="1602408"/>
            <a:ext cx="12541718" cy="1323439"/>
          </a:xfrm>
          <a:prstGeom prst="rect">
            <a:avLst/>
          </a:prstGeom>
          <a:noFill/>
          <a:ln w="28575">
            <a:noFill/>
          </a:ln>
        </p:spPr>
        <p:txBody>
          <a:bodyPr wrap="square" rtlCol="0">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2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rPr>
              <a:t>４月</a:t>
            </a:r>
            <a:r>
              <a:rPr lang="ja-JP" altLang="en-US" sz="2000" b="1" u="sng" dirty="0">
                <a:latin typeface="游ゴシック" panose="020F0502020204030204"/>
                <a:ea typeface="游ゴシック" panose="020B0400000000000000" pitchFamily="50" charset="-128"/>
              </a:rPr>
              <a:t>５</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rPr>
              <a:t>日～５月</a:t>
            </a:r>
            <a:r>
              <a:rPr lang="ja-JP" altLang="en-US" sz="2000" b="1" u="sng" dirty="0" smtClean="0">
                <a:latin typeface="游ゴシック" panose="020F0502020204030204"/>
                <a:ea typeface="游ゴシック" panose="020B0400000000000000" pitchFamily="50" charset="-128"/>
              </a:rPr>
              <a:t>５</a:t>
            </a:r>
            <a:r>
              <a:rPr lang="ja-JP" altLang="en-US" sz="2000" b="1" u="sng" dirty="0">
                <a:latin typeface="游ゴシック" panose="020F0502020204030204"/>
                <a:ea typeface="游ゴシック" panose="020B0400000000000000" pitchFamily="50" charset="-128"/>
              </a:rPr>
              <a:t>日</a:t>
            </a:r>
            <a:r>
              <a:rPr lang="ja-JP" altLang="en-US" sz="2000" b="1" dirty="0" smtClean="0">
                <a:solidFill>
                  <a:srgbClr val="FF0000"/>
                </a:solidFill>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endParaRPr>
          </a:p>
          <a:p>
            <a:pPr lvl="0">
              <a:lnSpc>
                <a:spcPts val="32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7" y="2912951"/>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21" name="正方形/長方形 20"/>
          <p:cNvSpPr/>
          <p:nvPr/>
        </p:nvSpPr>
        <p:spPr>
          <a:xfrm>
            <a:off x="369532" y="3284209"/>
            <a:ext cx="11783831" cy="139082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5" name="正方形/長方形 24"/>
          <p:cNvSpPr/>
          <p:nvPr/>
        </p:nvSpPr>
        <p:spPr>
          <a:xfrm>
            <a:off x="1144934" y="6408127"/>
            <a:ext cx="10725453" cy="461665"/>
          </a:xfrm>
          <a:prstGeom prst="rect">
            <a:avLst/>
          </a:prstGeom>
        </p:spPr>
        <p:txBody>
          <a:bodyPr wrap="square">
            <a:spAutoFit/>
          </a:bodyPr>
          <a:lstStyle/>
          <a:p>
            <a:r>
              <a:rPr lang="en-US" altLang="ja-JP" sz="1200" dirty="0" smtClean="0"/>
              <a:t>※</a:t>
            </a:r>
            <a:r>
              <a:rPr lang="ja-JP" altLang="en-US" sz="1200" dirty="0"/>
              <a:t>２</a:t>
            </a:r>
            <a:r>
              <a:rPr lang="ja-JP" altLang="en-US" sz="1200" dirty="0"/>
              <a:t>　家族や乳幼児・子ども、高齢者・</a:t>
            </a:r>
            <a:r>
              <a:rPr lang="ja-JP" altLang="en-US" sz="1200" dirty="0" err="1"/>
              <a:t>障がい</a:t>
            </a:r>
            <a:r>
              <a:rPr lang="ja-JP" altLang="en-US" sz="1200" dirty="0"/>
              <a:t>者の介助者などはこの限りでない　</a:t>
            </a:r>
            <a:endParaRPr lang="en-US" altLang="ja-JP" sz="1200" dirty="0" smtClean="0"/>
          </a:p>
          <a:p>
            <a:r>
              <a:rPr lang="en-US" altLang="ja-JP" sz="1200" dirty="0" smtClean="0"/>
              <a:t>※</a:t>
            </a:r>
            <a:r>
              <a:rPr lang="ja-JP" altLang="en-US" sz="1200" dirty="0"/>
              <a:t>３</a:t>
            </a:r>
            <a:r>
              <a:rPr lang="ja-JP" altLang="en-US" sz="1200" dirty="0"/>
              <a:t>　疾患等によりマスクの着用が困難な場合などはこの限りでない</a:t>
            </a:r>
          </a:p>
        </p:txBody>
      </p:sp>
      <p:sp>
        <p:nvSpPr>
          <p:cNvPr id="26" name="正方形/長方形 25"/>
          <p:cNvSpPr/>
          <p:nvPr/>
        </p:nvSpPr>
        <p:spPr>
          <a:xfrm>
            <a:off x="421257" y="3299444"/>
            <a:ext cx="11770743" cy="3234219"/>
          </a:xfrm>
          <a:prstGeom prst="rect">
            <a:avLst/>
          </a:prstGeom>
        </p:spPr>
        <p:txBody>
          <a:bodyPr wrap="square">
            <a:spAutoFit/>
          </a:bodyPr>
          <a:lstStyle/>
          <a:p>
            <a:pPr>
              <a:lnSpc>
                <a:spcPts val="2500"/>
              </a:lnSpc>
              <a:defRPr/>
            </a:pPr>
            <a:r>
              <a:rPr lang="ja-JP" altLang="en-US" sz="2000" b="1" dirty="0"/>
              <a:t>○　</a:t>
            </a:r>
            <a:r>
              <a:rPr lang="ja-JP" altLang="en-US" sz="2000" b="1" spc="-100" dirty="0"/>
              <a:t>大阪府域全域における不要不急の外出・</a:t>
            </a:r>
            <a:r>
              <a:rPr lang="ja-JP" altLang="en-US" sz="2000" b="1" spc="-100" dirty="0" smtClean="0"/>
              <a:t>移動</a:t>
            </a:r>
            <a:r>
              <a:rPr lang="en-US" altLang="ja-JP" sz="1600" b="1" spc="-100" dirty="0" smtClean="0"/>
              <a:t>※</a:t>
            </a:r>
            <a:r>
              <a:rPr lang="ja-JP" altLang="en-US" sz="1600" b="1" spc="-100" dirty="0" smtClean="0"/>
              <a:t>１</a:t>
            </a:r>
            <a:r>
              <a:rPr lang="ja-JP" altLang="en-US" sz="2000" b="1" spc="-100" dirty="0" smtClean="0"/>
              <a:t>は自粛すること</a:t>
            </a:r>
            <a:r>
              <a:rPr lang="ja-JP" altLang="en-US" sz="2000" b="1" dirty="0" smtClean="0"/>
              <a:t>　</a:t>
            </a:r>
            <a:r>
              <a:rPr lang="en-US" altLang="ja-JP" sz="1600" b="1" spc="-150" dirty="0" smtClean="0"/>
              <a:t>※【</a:t>
            </a:r>
            <a:r>
              <a:rPr lang="ja-JP" altLang="en-US" sz="1600" b="1" spc="-150" dirty="0"/>
              <a:t>４月８日から要請</a:t>
            </a:r>
            <a:r>
              <a:rPr lang="en-US" altLang="ja-JP" sz="1600" b="1" spc="-150" dirty="0" smtClean="0"/>
              <a:t>】</a:t>
            </a:r>
            <a:r>
              <a:rPr lang="en-US" altLang="ja-JP" sz="1600" spc="-150" dirty="0"/>
              <a:t>(</a:t>
            </a:r>
            <a:r>
              <a:rPr lang="ja-JP" altLang="en-US" sz="1600" spc="-150" dirty="0" smtClean="0"/>
              <a:t>特措法</a:t>
            </a:r>
            <a:r>
              <a:rPr lang="ja-JP" altLang="en-US" sz="1600" spc="-150" dirty="0"/>
              <a:t>第</a:t>
            </a:r>
            <a:r>
              <a:rPr lang="en-US" altLang="ja-JP" sz="1600" spc="-150" dirty="0"/>
              <a:t>24</a:t>
            </a:r>
            <a:r>
              <a:rPr lang="ja-JP" altLang="en-US" sz="1600" spc="-150" dirty="0"/>
              <a:t>条</a:t>
            </a:r>
            <a:r>
              <a:rPr lang="ja-JP" altLang="en-US" sz="1600" spc="-150" dirty="0" smtClean="0"/>
              <a:t>第９項</a:t>
            </a:r>
            <a:r>
              <a:rPr lang="en-US" altLang="ja-JP" sz="1600" spc="-150" dirty="0"/>
              <a:t>)</a:t>
            </a:r>
            <a:endParaRPr lang="en-US" altLang="ja-JP" sz="1600" dirty="0"/>
          </a:p>
          <a:p>
            <a:pPr>
              <a:lnSpc>
                <a:spcPts val="3100"/>
              </a:lnSpc>
              <a:defRPr/>
            </a:pPr>
            <a:r>
              <a:rPr lang="ja-JP" altLang="en-US" sz="2000" b="1" dirty="0"/>
              <a:t>○　大阪府外への不要不急の外出・</a:t>
            </a:r>
            <a:r>
              <a:rPr lang="ja-JP" altLang="en-US" sz="2000" b="1" dirty="0" smtClean="0"/>
              <a:t>移動</a:t>
            </a:r>
            <a:r>
              <a:rPr lang="en-US" altLang="ja-JP" sz="1600" b="1" dirty="0" smtClean="0"/>
              <a:t>※</a:t>
            </a:r>
            <a:r>
              <a:rPr lang="ja-JP" altLang="en-US" sz="1600" b="1" dirty="0" smtClean="0"/>
              <a:t>１</a:t>
            </a:r>
            <a:r>
              <a:rPr lang="ja-JP" altLang="en-US" sz="2000" b="1" dirty="0" smtClean="0"/>
              <a:t>は</a:t>
            </a:r>
            <a:r>
              <a:rPr lang="ja-JP" altLang="en-US" sz="2000" b="1" dirty="0"/>
              <a:t>自粛すること</a:t>
            </a:r>
            <a:r>
              <a:rPr lang="ja-JP" altLang="en-US" sz="1600" dirty="0"/>
              <a:t>（特措法第</a:t>
            </a:r>
            <a:r>
              <a:rPr lang="en-US" altLang="ja-JP" sz="1600" dirty="0"/>
              <a:t>24</a:t>
            </a:r>
            <a:r>
              <a:rPr lang="ja-JP" altLang="en-US" sz="1600" dirty="0"/>
              <a:t>条第９項</a:t>
            </a:r>
            <a:r>
              <a:rPr lang="ja-JP" altLang="en-US" sz="1600" dirty="0" smtClean="0"/>
              <a:t>）</a:t>
            </a:r>
            <a:endParaRPr lang="en-US" altLang="ja-JP" sz="1600" dirty="0" smtClean="0"/>
          </a:p>
          <a:p>
            <a:pPr>
              <a:lnSpc>
                <a:spcPts val="2300"/>
              </a:lnSpc>
              <a:defRPr/>
            </a:pPr>
            <a:r>
              <a:rPr lang="ja-JP" altLang="en-US" sz="1600" dirty="0"/>
              <a:t>　</a:t>
            </a:r>
            <a:r>
              <a:rPr lang="ja-JP" altLang="en-US" sz="1600" dirty="0" smtClean="0"/>
              <a:t>　　</a:t>
            </a:r>
            <a:r>
              <a:rPr lang="en-US" altLang="ja-JP" sz="1400" b="1" dirty="0" smtClean="0"/>
              <a:t>※</a:t>
            </a:r>
            <a:r>
              <a:rPr lang="ja-JP" altLang="en-US" sz="1400" b="1" dirty="0" smtClean="0"/>
              <a:t>１　医療機関への通院、食料・医薬品・生活必需品の買い出し、必要な職場への出勤、屋外での運動や散歩など、生活や健康の維持の　　</a:t>
            </a:r>
            <a:endParaRPr lang="en-US" altLang="ja-JP" sz="1400" b="1" dirty="0" smtClean="0"/>
          </a:p>
          <a:p>
            <a:pPr>
              <a:lnSpc>
                <a:spcPts val="2300"/>
              </a:lnSpc>
              <a:defRPr/>
            </a:pPr>
            <a:r>
              <a:rPr lang="ja-JP" altLang="en-US" sz="1400" b="1" dirty="0" smtClean="0"/>
              <a:t>　　　　　　ために必要なものについては対象外</a:t>
            </a:r>
            <a:r>
              <a:rPr lang="ja-JP" altLang="en-US" sz="1400" b="1" dirty="0"/>
              <a:t>　　</a:t>
            </a:r>
            <a:r>
              <a:rPr lang="ja-JP" altLang="en-US" sz="1400" b="1" dirty="0">
                <a:latin typeface="游ゴシック" panose="020B0400000000000000" pitchFamily="50" charset="-128"/>
              </a:rPr>
              <a:t>　</a:t>
            </a:r>
            <a:endParaRPr lang="en-US" altLang="ja-JP" sz="1400" b="1" dirty="0" smtClean="0"/>
          </a:p>
          <a:p>
            <a:pPr>
              <a:lnSpc>
                <a:spcPts val="3100"/>
              </a:lnSpc>
              <a:defRPr/>
            </a:pPr>
            <a:r>
              <a:rPr lang="ja-JP" altLang="en-US" sz="2000" b="1" dirty="0"/>
              <a:t>○　</a:t>
            </a:r>
            <a:r>
              <a:rPr lang="ja-JP" altLang="en-US" sz="2000" dirty="0"/>
              <a:t>営業時間短縮を要請した時間以降、飲食店等にみだりに出入りをしないこと</a:t>
            </a:r>
            <a:endParaRPr lang="en-US" altLang="ja-JP" sz="2000" dirty="0"/>
          </a:p>
          <a:p>
            <a:pPr>
              <a:lnSpc>
                <a:spcPts val="2700"/>
              </a:lnSpc>
              <a:defRPr/>
            </a:pPr>
            <a:r>
              <a:rPr lang="ja-JP" altLang="en-US" sz="2000" dirty="0"/>
              <a:t>　　</a:t>
            </a:r>
            <a:r>
              <a:rPr lang="ja-JP" altLang="en-US" sz="1600" dirty="0">
                <a:latin typeface="游ゴシック" panose="020B0400000000000000" pitchFamily="50" charset="-128"/>
              </a:rPr>
              <a:t>（特措法第</a:t>
            </a:r>
            <a:r>
              <a:rPr lang="en-US" altLang="ja-JP" sz="1600" dirty="0">
                <a:latin typeface="游ゴシック" panose="020B0400000000000000" pitchFamily="50" charset="-128"/>
              </a:rPr>
              <a:t>24</a:t>
            </a:r>
            <a:r>
              <a:rPr lang="ja-JP" altLang="en-US" sz="1600" dirty="0">
                <a:latin typeface="游ゴシック" panose="020B0400000000000000" pitchFamily="50" charset="-128"/>
              </a:rPr>
              <a:t>条第９項、第</a:t>
            </a:r>
            <a:r>
              <a:rPr lang="en-US" altLang="ja-JP" sz="1600" dirty="0">
                <a:latin typeface="游ゴシック" panose="020B0400000000000000" pitchFamily="50" charset="-128"/>
              </a:rPr>
              <a:t>31</a:t>
            </a:r>
            <a:r>
              <a:rPr lang="ja-JP" altLang="en-US" sz="1600" dirty="0">
                <a:latin typeface="游ゴシック" panose="020B0400000000000000" pitchFamily="50" charset="-128"/>
              </a:rPr>
              <a:t>条の６第２項</a:t>
            </a:r>
            <a:r>
              <a:rPr lang="ja-JP" altLang="en-US" sz="1600" dirty="0" smtClean="0">
                <a:latin typeface="游ゴシック" panose="020B0400000000000000" pitchFamily="50" charset="-128"/>
              </a:rPr>
              <a:t>）</a:t>
            </a:r>
            <a:endParaRPr lang="en-US" altLang="ja-JP" sz="1600" dirty="0" smtClean="0"/>
          </a:p>
          <a:p>
            <a:pPr>
              <a:lnSpc>
                <a:spcPts val="2700"/>
              </a:lnSpc>
              <a:defRPr/>
            </a:pPr>
            <a:r>
              <a:rPr lang="ja-JP" altLang="en-US" sz="2000" dirty="0"/>
              <a:t>○　歓送</a:t>
            </a:r>
            <a:r>
              <a:rPr lang="ja-JP" altLang="en-US" sz="2000" dirty="0" smtClean="0"/>
              <a:t>迎会は</a:t>
            </a:r>
            <a:r>
              <a:rPr lang="ja-JP" altLang="en-US" sz="2000" dirty="0"/>
              <a:t>控えること</a:t>
            </a:r>
            <a:r>
              <a:rPr lang="ja-JP" altLang="en-US" sz="1600" dirty="0"/>
              <a:t>（特措法第</a:t>
            </a:r>
            <a:r>
              <a:rPr lang="en-US" altLang="ja-JP" sz="1600" dirty="0"/>
              <a:t>24</a:t>
            </a:r>
            <a:r>
              <a:rPr lang="ja-JP" altLang="en-US" sz="1600" dirty="0"/>
              <a:t>条第９項</a:t>
            </a:r>
            <a:r>
              <a:rPr lang="ja-JP" altLang="en-US" sz="1600" dirty="0" smtClean="0"/>
              <a:t>）</a:t>
            </a:r>
            <a:endParaRPr lang="en-US" altLang="ja-JP" sz="2000" dirty="0"/>
          </a:p>
          <a:p>
            <a:pPr>
              <a:lnSpc>
                <a:spcPts val="2700"/>
              </a:lnSpc>
              <a:defRPr/>
            </a:pPr>
            <a:r>
              <a:rPr lang="ja-JP" altLang="en-US" sz="2000" dirty="0" smtClean="0"/>
              <a:t>○</a:t>
            </a:r>
            <a:r>
              <a:rPr lang="ja-JP" altLang="en-US" sz="2000" dirty="0"/>
              <a:t>　少しでも症状がある場合、早めに検査を受診する</a:t>
            </a:r>
            <a:r>
              <a:rPr lang="ja-JP" altLang="en-US" sz="2000" dirty="0" smtClean="0"/>
              <a:t>こと</a:t>
            </a:r>
            <a:r>
              <a:rPr lang="ja-JP" altLang="en-US" sz="1600" dirty="0" smtClean="0"/>
              <a:t>（特措法第</a:t>
            </a:r>
            <a:r>
              <a:rPr lang="en-US" altLang="ja-JP" sz="1600" dirty="0" smtClean="0"/>
              <a:t>31</a:t>
            </a:r>
            <a:r>
              <a:rPr lang="ja-JP" altLang="en-US" sz="1600" dirty="0" smtClean="0"/>
              <a:t>条の６第２項）</a:t>
            </a:r>
          </a:p>
          <a:p>
            <a:pPr>
              <a:lnSpc>
                <a:spcPts val="2700"/>
              </a:lnSpc>
              <a:defRPr/>
            </a:pPr>
            <a:r>
              <a:rPr lang="ja-JP" altLang="en-US" sz="2000" dirty="0" smtClean="0"/>
              <a:t>○</a:t>
            </a:r>
            <a:r>
              <a:rPr lang="ja-JP" altLang="en-US" sz="2000" dirty="0"/>
              <a:t>　</a:t>
            </a:r>
            <a:r>
              <a:rPr lang="ja-JP" altLang="en-US" sz="2000" dirty="0">
                <a:latin typeface="游ゴシック" panose="020B0400000000000000" pitchFamily="50" charset="-128"/>
              </a:rPr>
              <a:t>４人以下</a:t>
            </a:r>
            <a:r>
              <a:rPr lang="en-US" altLang="ja-JP" sz="1600" dirty="0" smtClean="0">
                <a:latin typeface="游ゴシック" panose="020B0400000000000000" pitchFamily="50" charset="-128"/>
              </a:rPr>
              <a:t>※</a:t>
            </a:r>
            <a:r>
              <a:rPr lang="ja-JP" altLang="en-US" sz="1600" dirty="0">
                <a:latin typeface="游ゴシック" panose="020B0400000000000000" pitchFamily="50" charset="-128"/>
              </a:rPr>
              <a:t>２</a:t>
            </a:r>
            <a:r>
              <a:rPr lang="ja-JP" altLang="en-US" sz="2000" dirty="0" smtClean="0">
                <a:latin typeface="游ゴシック" panose="020B0400000000000000" pitchFamily="50" charset="-128"/>
              </a:rPr>
              <a:t>で</a:t>
            </a:r>
            <a:r>
              <a:rPr lang="ja-JP" altLang="en-US" sz="2000" dirty="0">
                <a:latin typeface="游ゴシック" panose="020B0400000000000000" pitchFamily="50" charset="-128"/>
              </a:rPr>
              <a:t>のマスク会食</a:t>
            </a:r>
            <a:r>
              <a:rPr lang="en-US" altLang="ja-JP" sz="1600" dirty="0" smtClean="0">
                <a:latin typeface="游ゴシック" panose="020B0400000000000000" pitchFamily="50" charset="-128"/>
              </a:rPr>
              <a:t>※</a:t>
            </a:r>
            <a:r>
              <a:rPr lang="ja-JP" altLang="en-US" sz="1600" dirty="0">
                <a:latin typeface="游ゴシック" panose="020B0400000000000000" pitchFamily="50" charset="-128"/>
              </a:rPr>
              <a:t>３</a:t>
            </a:r>
            <a:r>
              <a:rPr lang="ja-JP" altLang="en-US" sz="2000" dirty="0" smtClean="0">
                <a:latin typeface="游ゴシック" panose="020B0400000000000000" pitchFamily="50" charset="-128"/>
              </a:rPr>
              <a:t>の</a:t>
            </a:r>
            <a:r>
              <a:rPr lang="ja-JP" altLang="en-US" sz="2000" dirty="0">
                <a:latin typeface="游ゴシック" panose="020B0400000000000000" pitchFamily="50" charset="-128"/>
              </a:rPr>
              <a:t>徹底</a:t>
            </a:r>
            <a:r>
              <a:rPr lang="ja-JP" altLang="en-US" sz="1600" dirty="0">
                <a:latin typeface="游ゴシック" panose="020B0400000000000000" pitchFamily="50" charset="-128"/>
              </a:rPr>
              <a:t>（特措法第</a:t>
            </a:r>
            <a:r>
              <a:rPr lang="en-US" altLang="ja-JP" sz="1600" dirty="0">
                <a:latin typeface="游ゴシック" panose="020B0400000000000000" pitchFamily="50" charset="-128"/>
              </a:rPr>
              <a:t>31</a:t>
            </a:r>
            <a:r>
              <a:rPr lang="ja-JP" altLang="en-US" sz="1600" dirty="0">
                <a:latin typeface="游ゴシック" panose="020B0400000000000000" pitchFamily="50" charset="-128"/>
              </a:rPr>
              <a:t>条の６第２項</a:t>
            </a:r>
            <a:r>
              <a:rPr lang="ja-JP" altLang="en-US" sz="1600" dirty="0" smtClean="0">
                <a:latin typeface="游ゴシック" panose="020B0400000000000000" pitchFamily="50" charset="-128"/>
              </a:rPr>
              <a:t>）</a:t>
            </a:r>
            <a:endParaRPr lang="en-US" altLang="ja-JP" sz="1600" dirty="0">
              <a:latin typeface="游ゴシック" panose="020B0400000000000000" pitchFamily="50" charset="-128"/>
            </a:endParaRPr>
          </a:p>
        </p:txBody>
      </p:sp>
      <p:sp>
        <p:nvSpPr>
          <p:cNvPr id="3" name="正方形/長方形 2"/>
          <p:cNvSpPr/>
          <p:nvPr/>
        </p:nvSpPr>
        <p:spPr>
          <a:xfrm>
            <a:off x="156577" y="595270"/>
            <a:ext cx="11902203" cy="1086384"/>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kumimoji="1" lang="ja-JP" altLang="en-US" sz="1600" b="1" dirty="0" smtClean="0">
                <a:solidFill>
                  <a:schemeClr val="tx1"/>
                </a:solidFill>
              </a:rPr>
              <a:t>◆　政府分科会の指標のうち、陽性率以外がステージ</a:t>
            </a:r>
            <a:r>
              <a:rPr kumimoji="1" lang="en-US" altLang="ja-JP" sz="1600" b="1" dirty="0" smtClean="0">
                <a:solidFill>
                  <a:schemeClr val="tx1"/>
                </a:solidFill>
              </a:rPr>
              <a:t>Ⅳ</a:t>
            </a:r>
            <a:r>
              <a:rPr kumimoji="1" lang="ja-JP" altLang="en-US" sz="1600" b="1" dirty="0" smtClean="0">
                <a:solidFill>
                  <a:schemeClr val="tx1"/>
                </a:solidFill>
              </a:rPr>
              <a:t>の基準を超過するとともに、引き続き、７日間累計新規陽性者数は増加</a:t>
            </a:r>
            <a:endParaRPr kumimoji="1" lang="en-US" altLang="ja-JP" sz="1600" b="1" dirty="0" smtClean="0">
              <a:solidFill>
                <a:schemeClr val="tx1"/>
              </a:solidFill>
            </a:endParaRPr>
          </a:p>
          <a:p>
            <a:pPr>
              <a:lnSpc>
                <a:spcPts val="2400"/>
              </a:lnSpc>
            </a:pPr>
            <a:r>
              <a:rPr lang="ja-JP" altLang="en-US" sz="1600" b="1" dirty="0" smtClean="0">
                <a:solidFill>
                  <a:schemeClr val="tx1"/>
                </a:solidFill>
              </a:rPr>
              <a:t>◆　重症病床使用率が</a:t>
            </a:r>
            <a:r>
              <a:rPr lang="en-US" altLang="ja-JP" sz="1600" b="1" dirty="0" smtClean="0">
                <a:solidFill>
                  <a:schemeClr val="tx1"/>
                </a:solidFill>
              </a:rPr>
              <a:t>95.1</a:t>
            </a:r>
            <a:r>
              <a:rPr lang="ja-JP" altLang="en-US" sz="1600" b="1" dirty="0" smtClean="0">
                <a:solidFill>
                  <a:schemeClr val="tx1"/>
                </a:solidFill>
              </a:rPr>
              <a:t>％（４月</a:t>
            </a:r>
            <a:r>
              <a:rPr lang="en-US" altLang="ja-JP" sz="1600" b="1" dirty="0" smtClean="0">
                <a:solidFill>
                  <a:schemeClr val="tx1"/>
                </a:solidFill>
              </a:rPr>
              <a:t>13</a:t>
            </a:r>
            <a:r>
              <a:rPr lang="ja-JP" altLang="en-US" sz="1600" b="1" dirty="0" smtClean="0">
                <a:solidFill>
                  <a:schemeClr val="tx1"/>
                </a:solidFill>
              </a:rPr>
              <a:t>日時点）に達するなど、医療提供体制が極めてひっ迫</a:t>
            </a:r>
            <a:endParaRPr lang="en-US" altLang="ja-JP" sz="1600" b="1" dirty="0" smtClean="0">
              <a:solidFill>
                <a:schemeClr val="tx1"/>
              </a:solidFill>
            </a:endParaRPr>
          </a:p>
          <a:p>
            <a:pPr>
              <a:lnSpc>
                <a:spcPts val="2700"/>
              </a:lnSpc>
            </a:pPr>
            <a:r>
              <a:rPr lang="ja-JP" altLang="en-US" sz="1600" b="1" dirty="0">
                <a:solidFill>
                  <a:schemeClr val="tx1"/>
                </a:solidFill>
              </a:rPr>
              <a:t>　</a:t>
            </a:r>
            <a:r>
              <a:rPr lang="ja-JP" altLang="en-US" sz="2000" b="1" dirty="0" smtClean="0">
                <a:solidFill>
                  <a:schemeClr val="tx1"/>
                </a:solidFill>
              </a:rPr>
              <a:t>⇒４月</a:t>
            </a:r>
            <a:r>
              <a:rPr lang="en-US" altLang="ja-JP" sz="2000" b="1" dirty="0" smtClean="0">
                <a:solidFill>
                  <a:schemeClr val="tx1"/>
                </a:solidFill>
              </a:rPr>
              <a:t>14</a:t>
            </a:r>
            <a:r>
              <a:rPr lang="ja-JP" altLang="en-US" sz="2000" b="1" dirty="0" smtClean="0">
                <a:solidFill>
                  <a:schemeClr val="tx1"/>
                </a:solidFill>
              </a:rPr>
              <a:t>日に、レッドステージ２に移行</a:t>
            </a:r>
            <a:endParaRPr kumimoji="1" lang="ja-JP" altLang="en-US" sz="2000" b="1" dirty="0">
              <a:solidFill>
                <a:schemeClr val="tx1"/>
              </a:solidFill>
            </a:endParaRPr>
          </a:p>
        </p:txBody>
      </p:sp>
    </p:spTree>
    <p:extLst>
      <p:ext uri="{BB962C8B-B14F-4D97-AF65-F5344CB8AC3E}">
        <p14:creationId xmlns:p14="http://schemas.microsoft.com/office/powerpoint/2010/main" val="1239485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51092" y="181960"/>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a:t>（特措法第</a:t>
            </a:r>
            <a:r>
              <a:rPr lang="en-US" altLang="ja-JP" sz="2000" dirty="0"/>
              <a:t>24</a:t>
            </a:r>
            <a:r>
              <a:rPr lang="ja-JP" altLang="en-US" sz="2000" dirty="0"/>
              <a:t>条</a:t>
            </a:r>
            <a:r>
              <a:rPr lang="ja-JP" altLang="en-US" sz="2000" dirty="0" smtClean="0"/>
              <a:t>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436597" y="557738"/>
            <a:ext cx="11502118" cy="13612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2" name="正方形/長方形 11"/>
          <p:cNvSpPr/>
          <p:nvPr/>
        </p:nvSpPr>
        <p:spPr>
          <a:xfrm>
            <a:off x="436596" y="4520078"/>
            <a:ext cx="12165612" cy="2080057"/>
          </a:xfrm>
          <a:prstGeom prst="rect">
            <a:avLst/>
          </a:prstGeom>
        </p:spPr>
        <p:txBody>
          <a:bodyPr wrap="square">
            <a:spAutoFit/>
          </a:bodyPr>
          <a:lstStyle/>
          <a:p>
            <a:pPr>
              <a:lnSpc>
                <a:spcPts val="3100"/>
              </a:lnSpc>
              <a:defRPr/>
            </a:pPr>
            <a:r>
              <a:rPr lang="ja-JP" altLang="en-US" b="1" dirty="0" smtClean="0"/>
              <a:t>○</a:t>
            </a:r>
            <a:r>
              <a:rPr lang="ja-JP" altLang="en-US" b="1" spc="-100" dirty="0" smtClean="0"/>
              <a:t>「</a:t>
            </a:r>
            <a:r>
              <a:rPr lang="ja-JP" altLang="en-US" b="1" spc="-100" dirty="0"/>
              <a:t>出勤者数の７割削減」を</a:t>
            </a:r>
            <a:r>
              <a:rPr lang="ja-JP" altLang="en-US" b="1" spc="-100" dirty="0">
                <a:solidFill>
                  <a:srgbClr val="FF0000"/>
                </a:solidFill>
              </a:rPr>
              <a:t>めざし</a:t>
            </a:r>
            <a:r>
              <a:rPr lang="ja-JP" altLang="en-US" b="1" spc="-100" dirty="0" smtClean="0">
                <a:solidFill>
                  <a:srgbClr val="FF0000"/>
                </a:solidFill>
              </a:rPr>
              <a:t>、</a:t>
            </a:r>
            <a:r>
              <a:rPr lang="ja-JP" altLang="en-US" b="1" spc="-100" dirty="0" smtClean="0"/>
              <a:t>テレワーク</a:t>
            </a:r>
            <a:r>
              <a:rPr lang="ja-JP" altLang="en-US" b="1" spc="-100" dirty="0"/>
              <a:t>を</a:t>
            </a:r>
            <a:r>
              <a:rPr lang="ja-JP" altLang="en-US" b="1" spc="-100" dirty="0" smtClean="0">
                <a:solidFill>
                  <a:srgbClr val="FF0000"/>
                </a:solidFill>
              </a:rPr>
              <a:t>徹底</a:t>
            </a:r>
            <a:r>
              <a:rPr lang="ja-JP" altLang="en-US" b="1" spc="-100" dirty="0" smtClean="0"/>
              <a:t>する</a:t>
            </a:r>
            <a:r>
              <a:rPr lang="ja-JP" altLang="en-US" b="1" spc="-100" dirty="0"/>
              <a:t>こと　</a:t>
            </a:r>
            <a:endParaRPr lang="en-US" altLang="ja-JP" sz="1600" b="1" spc="-100" dirty="0">
              <a:solidFill>
                <a:srgbClr val="FF0000"/>
              </a:solidFill>
            </a:endParaRPr>
          </a:p>
          <a:p>
            <a:pPr>
              <a:lnSpc>
                <a:spcPts val="3100"/>
              </a:lnSpc>
              <a:defRPr/>
            </a:pPr>
            <a:r>
              <a:rPr lang="ja-JP" altLang="en-US" b="1" spc="-100" dirty="0"/>
              <a:t>　　出勤が必要となる職場でも、ローテーション勤務、時差出勤、自転車通勤などの取り組みを推進する</a:t>
            </a:r>
            <a:r>
              <a:rPr lang="ja-JP" altLang="en-US" b="1" spc="-100" dirty="0" smtClean="0"/>
              <a:t>こと</a:t>
            </a:r>
            <a:endParaRPr lang="en-US" altLang="ja-JP" b="1" dirty="0" smtClean="0"/>
          </a:p>
          <a:p>
            <a:pPr>
              <a:lnSpc>
                <a:spcPts val="3100"/>
              </a:lnSpc>
              <a:defRPr/>
            </a:pPr>
            <a:r>
              <a:rPr lang="ja-JP" altLang="en-US" b="1" dirty="0" smtClean="0"/>
              <a:t>○</a:t>
            </a:r>
            <a:r>
              <a:rPr lang="ja-JP" altLang="en-US" b="1" dirty="0"/>
              <a:t>　</a:t>
            </a:r>
            <a:r>
              <a:rPr lang="ja-JP" altLang="en-US" dirty="0" smtClean="0"/>
              <a:t>従業員等に対し、営業</a:t>
            </a:r>
            <a:r>
              <a:rPr lang="ja-JP" altLang="en-US" dirty="0"/>
              <a:t>時間短縮を要請した時間以降、飲食店等</a:t>
            </a:r>
            <a:r>
              <a:rPr lang="ja-JP" altLang="en-US" dirty="0" smtClean="0"/>
              <a:t>にみだり</a:t>
            </a:r>
            <a:r>
              <a:rPr lang="ja-JP" altLang="en-US" dirty="0"/>
              <a:t>に出入りを</a:t>
            </a:r>
            <a:r>
              <a:rPr lang="ja-JP" altLang="en-US" dirty="0" smtClean="0"/>
              <a:t>しないよう求めること</a:t>
            </a:r>
            <a:endParaRPr lang="en-US" altLang="ja-JP" dirty="0" smtClean="0"/>
          </a:p>
          <a:p>
            <a:pPr>
              <a:lnSpc>
                <a:spcPts val="3100"/>
              </a:lnSpc>
              <a:defRPr/>
            </a:pPr>
            <a:r>
              <a:rPr lang="ja-JP" altLang="en-US" spc="-100" dirty="0"/>
              <a:t>○　従業員等に対し、歓送迎会</a:t>
            </a:r>
            <a:r>
              <a:rPr lang="ja-JP" altLang="en-US" spc="-100" dirty="0" smtClean="0"/>
              <a:t>、研修</a:t>
            </a:r>
            <a:r>
              <a:rPr lang="ja-JP" altLang="en-US" spc="-100" dirty="0"/>
              <a:t>時の懇親会を控えるよう求める</a:t>
            </a:r>
            <a:r>
              <a:rPr lang="ja-JP" altLang="en-US" spc="-100" dirty="0" smtClean="0"/>
              <a:t>こと</a:t>
            </a:r>
            <a:endParaRPr lang="en-US" altLang="ja-JP" spc="-100" dirty="0" smtClean="0"/>
          </a:p>
          <a:p>
            <a:pPr>
              <a:lnSpc>
                <a:spcPts val="3100"/>
              </a:lnSpc>
              <a:defRPr/>
            </a:pPr>
            <a:r>
              <a:rPr lang="ja-JP" altLang="en-US" spc="-100" dirty="0" smtClean="0"/>
              <a:t>○　</a:t>
            </a:r>
            <a:r>
              <a:rPr lang="ja-JP" altLang="en-US" dirty="0"/>
              <a:t>従業員等に対し、４人以下でのマスク会食の徹底を求める</a:t>
            </a:r>
            <a:r>
              <a:rPr lang="ja-JP" altLang="en-US" dirty="0" smtClean="0"/>
              <a:t>こと</a:t>
            </a:r>
            <a:endParaRPr lang="en-US" altLang="ja-JP" spc="-100" dirty="0"/>
          </a:p>
        </p:txBody>
      </p:sp>
      <p:sp>
        <p:nvSpPr>
          <p:cNvPr id="13" name="正方形/長方形 12"/>
          <p:cNvSpPr/>
          <p:nvPr/>
        </p:nvSpPr>
        <p:spPr>
          <a:xfrm>
            <a:off x="436596" y="629964"/>
            <a:ext cx="12165612" cy="3016210"/>
          </a:xfrm>
          <a:prstGeom prst="rect">
            <a:avLst/>
          </a:prstGeom>
        </p:spPr>
        <p:txBody>
          <a:bodyPr wrap="square">
            <a:spAutoFit/>
          </a:bodyPr>
          <a:lstStyle/>
          <a:p>
            <a:pPr>
              <a:lnSpc>
                <a:spcPts val="3200"/>
              </a:lnSpc>
              <a:defRPr/>
            </a:pPr>
            <a:r>
              <a:rPr lang="ja-JP" altLang="en-US" b="1" dirty="0"/>
              <a:t>○　</a:t>
            </a:r>
            <a:r>
              <a:rPr lang="ja-JP" altLang="en-US" b="1" dirty="0" smtClean="0">
                <a:solidFill>
                  <a:srgbClr val="FF0000"/>
                </a:solidFill>
              </a:rPr>
              <a:t>授業は、原則オンラインとし、</a:t>
            </a:r>
            <a:endParaRPr lang="en-US" altLang="ja-JP" b="1" dirty="0" smtClean="0">
              <a:solidFill>
                <a:srgbClr val="FF0000"/>
              </a:solidFill>
            </a:endParaRPr>
          </a:p>
          <a:p>
            <a:pPr>
              <a:lnSpc>
                <a:spcPts val="3200"/>
              </a:lnSpc>
              <a:defRPr/>
            </a:pPr>
            <a:r>
              <a:rPr lang="ja-JP" altLang="en-US" b="1" dirty="0">
                <a:solidFill>
                  <a:srgbClr val="FF0000"/>
                </a:solidFill>
              </a:rPr>
              <a:t>　</a:t>
            </a:r>
            <a:r>
              <a:rPr lang="ja-JP" altLang="en-US" b="1" dirty="0" smtClean="0">
                <a:solidFill>
                  <a:srgbClr val="FF0000"/>
                </a:solidFill>
              </a:rPr>
              <a:t>　困難な場合は、クラスを分割した授業や大教室の活用等により密を回避すること　　</a:t>
            </a:r>
            <a:r>
              <a:rPr lang="en-US" altLang="ja-JP" sz="1600" b="1" dirty="0" smtClean="0">
                <a:solidFill>
                  <a:srgbClr val="FF0000"/>
                </a:solidFill>
              </a:rPr>
              <a:t>※【</a:t>
            </a:r>
            <a:r>
              <a:rPr lang="ja-JP" altLang="en-US" sz="1600" b="1" dirty="0" smtClean="0">
                <a:solidFill>
                  <a:srgbClr val="FF0000"/>
                </a:solidFill>
              </a:rPr>
              <a:t>４月</a:t>
            </a:r>
            <a:r>
              <a:rPr lang="en-US" altLang="ja-JP" sz="1600" b="1" dirty="0" smtClean="0">
                <a:solidFill>
                  <a:srgbClr val="FF0000"/>
                </a:solidFill>
              </a:rPr>
              <a:t>15</a:t>
            </a:r>
            <a:r>
              <a:rPr lang="ja-JP" altLang="en-US" sz="1600" b="1" dirty="0" smtClean="0">
                <a:solidFill>
                  <a:srgbClr val="FF0000"/>
                </a:solidFill>
              </a:rPr>
              <a:t>日から要請</a:t>
            </a:r>
            <a:r>
              <a:rPr lang="en-US" altLang="ja-JP" sz="1600" b="1" dirty="0" smtClean="0">
                <a:solidFill>
                  <a:srgbClr val="FF0000"/>
                </a:solidFill>
              </a:rPr>
              <a:t>】</a:t>
            </a:r>
          </a:p>
          <a:p>
            <a:pPr>
              <a:lnSpc>
                <a:spcPts val="3200"/>
              </a:lnSpc>
              <a:defRPr/>
            </a:pPr>
            <a:r>
              <a:rPr lang="ja-JP" altLang="en-US" b="1" dirty="0" smtClean="0"/>
              <a:t>○　</a:t>
            </a:r>
            <a:r>
              <a:rPr lang="ja-JP" altLang="en-US" b="1" dirty="0" smtClean="0">
                <a:solidFill>
                  <a:srgbClr val="FF0000"/>
                </a:solidFill>
              </a:rPr>
              <a:t>学生に対し、部活動の自粛を徹底すること　　　</a:t>
            </a:r>
            <a:r>
              <a:rPr lang="en-US" altLang="ja-JP" sz="1600" b="1" dirty="0" smtClean="0">
                <a:solidFill>
                  <a:srgbClr val="FF0000"/>
                </a:solidFill>
              </a:rPr>
              <a:t>※【</a:t>
            </a:r>
            <a:r>
              <a:rPr lang="ja-JP" altLang="en-US" sz="1600" b="1" dirty="0" smtClean="0">
                <a:solidFill>
                  <a:srgbClr val="FF0000"/>
                </a:solidFill>
              </a:rPr>
              <a:t>４月</a:t>
            </a:r>
            <a:r>
              <a:rPr lang="en-US" altLang="ja-JP" sz="1600" b="1" dirty="0" smtClean="0">
                <a:solidFill>
                  <a:srgbClr val="FF0000"/>
                </a:solidFill>
              </a:rPr>
              <a:t>15</a:t>
            </a:r>
            <a:r>
              <a:rPr lang="ja-JP" altLang="en-US" sz="1600" b="1" dirty="0" smtClean="0">
                <a:solidFill>
                  <a:srgbClr val="FF0000"/>
                </a:solidFill>
              </a:rPr>
              <a:t>日から要請</a:t>
            </a:r>
            <a:r>
              <a:rPr lang="en-US" altLang="ja-JP" sz="1600" b="1" dirty="0" smtClean="0">
                <a:solidFill>
                  <a:srgbClr val="FF0000"/>
                </a:solidFill>
              </a:rPr>
              <a:t>】</a:t>
            </a:r>
            <a:endParaRPr lang="en-US" altLang="ja-JP" b="1" dirty="0" smtClean="0">
              <a:solidFill>
                <a:srgbClr val="FF0000"/>
              </a:solidFill>
            </a:endParaRPr>
          </a:p>
          <a:p>
            <a:pPr>
              <a:lnSpc>
                <a:spcPts val="3300"/>
              </a:lnSpc>
              <a:defRPr/>
            </a:pPr>
            <a:r>
              <a:rPr lang="ja-JP" altLang="en-US" b="1" dirty="0" smtClean="0"/>
              <a:t>○</a:t>
            </a:r>
            <a:r>
              <a:rPr lang="ja-JP" altLang="en-US" b="1" dirty="0"/>
              <a:t>　</a:t>
            </a:r>
            <a:r>
              <a:rPr lang="ja-JP" altLang="en-US" dirty="0" smtClean="0"/>
              <a:t>学生に対し、営業</a:t>
            </a:r>
            <a:r>
              <a:rPr lang="ja-JP" altLang="en-US" dirty="0"/>
              <a:t>時間短縮を要請した時間以降、飲食店等</a:t>
            </a:r>
            <a:r>
              <a:rPr lang="ja-JP" altLang="en-US" dirty="0" smtClean="0"/>
              <a:t>にみだり</a:t>
            </a:r>
            <a:r>
              <a:rPr lang="ja-JP" altLang="en-US" dirty="0"/>
              <a:t>に出入りを</a:t>
            </a:r>
            <a:r>
              <a:rPr lang="ja-JP" altLang="en-US" dirty="0" smtClean="0"/>
              <a:t>しないよう求めること</a:t>
            </a:r>
            <a:endParaRPr lang="en-US" altLang="ja-JP" dirty="0"/>
          </a:p>
          <a:p>
            <a:pPr>
              <a:lnSpc>
                <a:spcPts val="3300"/>
              </a:lnSpc>
              <a:defRPr/>
            </a:pPr>
            <a:r>
              <a:rPr lang="ja-JP" altLang="en-US" spc="-100" dirty="0" smtClean="0"/>
              <a:t>○</a:t>
            </a:r>
            <a:r>
              <a:rPr lang="ja-JP" altLang="en-US" spc="-100" dirty="0"/>
              <a:t>　学生に対し、歓送迎会</a:t>
            </a:r>
            <a:r>
              <a:rPr lang="ja-JP" altLang="en-US" spc="-100" dirty="0" smtClean="0"/>
              <a:t>、</a:t>
            </a:r>
            <a:r>
              <a:rPr lang="ja-JP" altLang="en-US" spc="-100" dirty="0" smtClean="0">
                <a:solidFill>
                  <a:srgbClr val="FF0000"/>
                </a:solidFill>
              </a:rPr>
              <a:t>新</a:t>
            </a:r>
            <a:r>
              <a:rPr lang="ja-JP" altLang="en-US" spc="-100" dirty="0">
                <a:solidFill>
                  <a:srgbClr val="FF0000"/>
                </a:solidFill>
              </a:rPr>
              <a:t>歓</a:t>
            </a:r>
            <a:r>
              <a:rPr lang="ja-JP" altLang="en-US" spc="-100" dirty="0" smtClean="0">
                <a:solidFill>
                  <a:srgbClr val="FF0000"/>
                </a:solidFill>
              </a:rPr>
              <a:t>コンパ</a:t>
            </a:r>
            <a:r>
              <a:rPr lang="ja-JP" altLang="en-US" spc="-100" dirty="0" smtClean="0"/>
              <a:t>を</a:t>
            </a:r>
            <a:r>
              <a:rPr lang="ja-JP" altLang="en-US" spc="-100" dirty="0"/>
              <a:t>控えるよう求める</a:t>
            </a:r>
            <a:r>
              <a:rPr lang="ja-JP" altLang="en-US" spc="-100" dirty="0" smtClean="0"/>
              <a:t>こと</a:t>
            </a:r>
            <a:endParaRPr lang="en-US" altLang="ja-JP" strike="dblStrike" spc="-80" dirty="0" smtClean="0"/>
          </a:p>
          <a:p>
            <a:pPr>
              <a:lnSpc>
                <a:spcPts val="3300"/>
              </a:lnSpc>
              <a:defRPr/>
            </a:pPr>
            <a:r>
              <a:rPr lang="ja-JP" altLang="en-US" spc="-100" dirty="0" smtClean="0"/>
              <a:t>○　</a:t>
            </a:r>
            <a:r>
              <a:rPr lang="ja-JP" altLang="en-US" spc="-130" dirty="0" smtClean="0"/>
              <a:t>課外活動、学生寮における感染防止策などについて、学生に注意喚起を徹底すること</a:t>
            </a:r>
            <a:endParaRPr lang="en-US" altLang="ja-JP" strike="dblStrike" spc="-200" dirty="0" smtClean="0"/>
          </a:p>
          <a:p>
            <a:pPr>
              <a:lnSpc>
                <a:spcPts val="3300"/>
              </a:lnSpc>
              <a:defRPr/>
            </a:pPr>
            <a:r>
              <a:rPr lang="ja-JP" altLang="en-US" dirty="0" smtClean="0"/>
              <a:t>○　学生</a:t>
            </a:r>
            <a:r>
              <a:rPr lang="ja-JP" altLang="en-US" dirty="0"/>
              <a:t>に対し、４人以下でのマスク会食の徹底を求める</a:t>
            </a:r>
            <a:r>
              <a:rPr lang="ja-JP" altLang="en-US" dirty="0" smtClean="0"/>
              <a:t>こと</a:t>
            </a:r>
            <a:endParaRPr lang="en-US" altLang="ja-JP" spc="-100" dirty="0"/>
          </a:p>
        </p:txBody>
      </p:sp>
      <p:sp>
        <p:nvSpPr>
          <p:cNvPr id="15" name="テキスト ボックス 14"/>
          <p:cNvSpPr txBox="1"/>
          <p:nvPr/>
        </p:nvSpPr>
        <p:spPr>
          <a:xfrm>
            <a:off x="251091" y="4122904"/>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a:t>（特措法第</a:t>
            </a:r>
            <a:r>
              <a:rPr lang="en-US" altLang="ja-JP" sz="2000" dirty="0"/>
              <a:t>24</a:t>
            </a:r>
            <a:r>
              <a:rPr lang="ja-JP" altLang="en-US" sz="2000" dirty="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9" name="正方形/長方形 18"/>
          <p:cNvSpPr/>
          <p:nvPr/>
        </p:nvSpPr>
        <p:spPr>
          <a:xfrm>
            <a:off x="378641" y="4545837"/>
            <a:ext cx="11560074" cy="78755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672843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25348" y="6492875"/>
            <a:ext cx="2743200" cy="365125"/>
          </a:xfrm>
        </p:spPr>
        <p:txBody>
          <a:bodyPr/>
          <a:lstStyle/>
          <a:p>
            <a:fld id="{38329C25-BD09-4AEE-90D6-E5269A43C3B5}" type="slidenum">
              <a:rPr kumimoji="1" lang="ja-JP" altLang="en-US" sz="2000" smtClean="0">
                <a:solidFill>
                  <a:schemeClr val="tx1"/>
                </a:solidFill>
              </a:rPr>
              <a:t>4</a:t>
            </a:fld>
            <a:endParaRPr kumimoji="1" lang="ja-JP" altLang="en-US" sz="2000" dirty="0">
              <a:solidFill>
                <a:schemeClr val="tx1"/>
              </a:solidFill>
            </a:endParaRPr>
          </a:p>
        </p:txBody>
      </p:sp>
      <p:sp>
        <p:nvSpPr>
          <p:cNvPr id="19" name="テキスト ボックス 18"/>
          <p:cNvSpPr txBox="1"/>
          <p:nvPr/>
        </p:nvSpPr>
        <p:spPr>
          <a:xfrm>
            <a:off x="313514" y="80645"/>
            <a:ext cx="7489159"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endParaRPr kumimoji="1" lang="ja-JP" altLang="en-US" sz="1600" u="sng" dirty="0"/>
          </a:p>
        </p:txBody>
      </p:sp>
      <p:sp>
        <p:nvSpPr>
          <p:cNvPr id="20" name="テキスト ボックス 19"/>
          <p:cNvSpPr txBox="1"/>
          <p:nvPr/>
        </p:nvSpPr>
        <p:spPr>
          <a:xfrm>
            <a:off x="438568" y="723901"/>
            <a:ext cx="13289460" cy="2657331"/>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b="1" dirty="0"/>
              <a:t>主催者に対し、業種別ガイドラインの遵守を徹底するとともに</a:t>
            </a:r>
            <a:r>
              <a:rPr lang="ja-JP" altLang="en-US" b="1" dirty="0" smtClean="0"/>
              <a:t>、国</a:t>
            </a:r>
            <a:r>
              <a:rPr lang="ja-JP" altLang="en-US" b="1" dirty="0"/>
              <a:t>の接触確認アプリ「ＣＯＣＯＡ」</a:t>
            </a:r>
            <a:r>
              <a:rPr lang="ja-JP" altLang="en-US" b="1" dirty="0" smtClean="0"/>
              <a:t>、</a:t>
            </a:r>
            <a:endParaRPr lang="en-US" altLang="ja-JP" b="1" dirty="0" smtClean="0"/>
          </a:p>
          <a:p>
            <a:pPr>
              <a:lnSpc>
                <a:spcPts val="2000"/>
              </a:lnSpc>
            </a:pPr>
            <a:r>
              <a:rPr lang="ja-JP" altLang="en-US" b="1" dirty="0"/>
              <a:t>　</a:t>
            </a:r>
            <a:r>
              <a:rPr lang="ja-JP" altLang="en-US" b="1" dirty="0" smtClean="0"/>
              <a:t>  大阪</a:t>
            </a:r>
            <a:r>
              <a:rPr lang="ja-JP" altLang="en-US" b="1" dirty="0"/>
              <a:t>コロナ追跡システムの導入</a:t>
            </a:r>
            <a:r>
              <a:rPr lang="ja-JP" altLang="en-US" b="1" dirty="0" smtClean="0"/>
              <a:t>、又</a:t>
            </a:r>
            <a:r>
              <a:rPr lang="ja-JP" altLang="en-US" b="1" dirty="0"/>
              <a:t>は名簿作成などの追跡対策の徹底を</a:t>
            </a:r>
            <a:r>
              <a:rPr lang="ja-JP" altLang="en-US" b="1" dirty="0" smtClean="0"/>
              <a:t>要請</a:t>
            </a:r>
            <a:endParaRPr lang="en-US" altLang="ja-JP" b="1" dirty="0" smtClean="0"/>
          </a:p>
          <a:p>
            <a:pPr>
              <a:lnSpc>
                <a:spcPts val="2000"/>
              </a:lnSpc>
            </a:pPr>
            <a:endParaRPr lang="en-US" altLang="ja-JP" b="1" dirty="0" smtClean="0"/>
          </a:p>
          <a:p>
            <a:pPr marL="342900" indent="-342900">
              <a:lnSpc>
                <a:spcPts val="2000"/>
              </a:lnSpc>
              <a:buFont typeface="Wingdings" panose="05000000000000000000" pitchFamily="2" charset="2"/>
              <a:buChar char="Ø"/>
            </a:pPr>
            <a:r>
              <a:rPr lang="ja-JP" altLang="en-US" b="1" dirty="0"/>
              <a:t>全国的な移動を伴うイベント又は参加者が</a:t>
            </a:r>
            <a:r>
              <a:rPr lang="en-US" altLang="ja-JP" b="1" dirty="0"/>
              <a:t>1,000</a:t>
            </a:r>
            <a:r>
              <a:rPr lang="ja-JP" altLang="en-US" b="1" dirty="0"/>
              <a:t>人を超えるようなイベントを開催する際には、</a:t>
            </a:r>
            <a:endParaRPr lang="en-US" altLang="ja-JP" b="1" dirty="0"/>
          </a:p>
          <a:p>
            <a:pPr>
              <a:lnSpc>
                <a:spcPts val="2000"/>
              </a:lnSpc>
            </a:pPr>
            <a:r>
              <a:rPr lang="ja-JP" altLang="en-US" b="1" dirty="0"/>
              <a:t>　 そのイベントの開催要件等について、大阪府に事前に相談すること</a:t>
            </a:r>
            <a:endParaRPr lang="en-US" altLang="ja-JP" b="1" dirty="0"/>
          </a:p>
          <a:p>
            <a:pPr>
              <a:lnSpc>
                <a:spcPts val="2000"/>
              </a:lnSpc>
            </a:pPr>
            <a:endParaRPr lang="en-US" altLang="ja-JP" sz="1100" b="1" dirty="0"/>
          </a:p>
          <a:p>
            <a:pPr marL="342900" indent="-342900">
              <a:lnSpc>
                <a:spcPts val="2000"/>
              </a:lnSpc>
              <a:buFont typeface="Wingdings" panose="05000000000000000000" pitchFamily="2" charset="2"/>
              <a:buChar char="Ø"/>
            </a:pPr>
            <a:r>
              <a:rPr lang="ja-JP" altLang="en-US" b="1" dirty="0"/>
              <a:t>全国的な感染拡大やイベントでのクラスターが発生し、国が業種別ガイドラインの見直しや</a:t>
            </a:r>
            <a:endParaRPr lang="en-US" altLang="ja-JP" b="1" dirty="0"/>
          </a:p>
          <a:p>
            <a:pPr>
              <a:lnSpc>
                <a:spcPts val="2000"/>
              </a:lnSpc>
            </a:pPr>
            <a:r>
              <a:rPr lang="en-US" altLang="ja-JP" b="1" dirty="0"/>
              <a:t>     </a:t>
            </a:r>
            <a:r>
              <a:rPr lang="ja-JP" altLang="en-US" b="1" dirty="0"/>
              <a:t>収容率要件・人数上限の見直し等を行った場合には、国に準じて対応</a:t>
            </a:r>
            <a:endParaRPr lang="en-US" altLang="ja-JP" b="1" dirty="0"/>
          </a:p>
          <a:p>
            <a:pPr marL="342900" indent="-342900">
              <a:lnSpc>
                <a:spcPts val="2000"/>
              </a:lnSpc>
              <a:buFont typeface="Wingdings" panose="05000000000000000000" pitchFamily="2" charset="2"/>
              <a:buChar char="Ø"/>
            </a:pPr>
            <a:endParaRPr lang="en-US" altLang="ja-JP" b="1" dirty="0"/>
          </a:p>
          <a:p>
            <a:pPr marL="342900" indent="-342900">
              <a:lnSpc>
                <a:spcPts val="2000"/>
              </a:lnSpc>
              <a:buFont typeface="Wingdings" panose="05000000000000000000" pitchFamily="2" charset="2"/>
              <a:buChar char="Ø"/>
            </a:pPr>
            <a:r>
              <a:rPr lang="ja-JP" altLang="en-US" b="1" dirty="0"/>
              <a:t>イベント開催の要件は以下のとおり（適切な感染防止策が講じられることが前提</a:t>
            </a:r>
            <a:r>
              <a:rPr lang="ja-JP" altLang="en-US" b="1" dirty="0" smtClean="0"/>
              <a:t>）</a:t>
            </a:r>
            <a:endParaRPr lang="en-US" altLang="ja-JP" b="1" dirty="0"/>
          </a:p>
        </p:txBody>
      </p:sp>
      <p:graphicFrame>
        <p:nvGraphicFramePr>
          <p:cNvPr id="10" name="表 9"/>
          <p:cNvGraphicFramePr>
            <a:graphicFrameLocks noGrp="1"/>
          </p:cNvGraphicFramePr>
          <p:nvPr>
            <p:extLst>
              <p:ext uri="{D42A27DB-BD31-4B8C-83A1-F6EECF244321}">
                <p14:modId xmlns:p14="http://schemas.microsoft.com/office/powerpoint/2010/main" val="2468859816"/>
              </p:ext>
            </p:extLst>
          </p:nvPr>
        </p:nvGraphicFramePr>
        <p:xfrm>
          <a:off x="831872" y="3428203"/>
          <a:ext cx="10584365" cy="2348377"/>
        </p:xfrm>
        <a:graphic>
          <a:graphicData uri="http://schemas.openxmlformats.org/drawingml/2006/table">
            <a:tbl>
              <a:tblPr firstRow="1" bandRow="1">
                <a:tableStyleId>{5940675A-B579-460E-94D1-54222C63F5DA}</a:tableStyleId>
              </a:tblPr>
              <a:tblGrid>
                <a:gridCol w="1123283">
                  <a:extLst>
                    <a:ext uri="{9D8B030D-6E8A-4147-A177-3AD203B41FA5}">
                      <a16:colId xmlns:a16="http://schemas.microsoft.com/office/drawing/2014/main" val="374260147"/>
                    </a:ext>
                  </a:extLst>
                </a:gridCol>
                <a:gridCol w="4043906">
                  <a:extLst>
                    <a:ext uri="{9D8B030D-6E8A-4147-A177-3AD203B41FA5}">
                      <a16:colId xmlns:a16="http://schemas.microsoft.com/office/drawing/2014/main" val="4070352747"/>
                    </a:ext>
                  </a:extLst>
                </a:gridCol>
                <a:gridCol w="3116341">
                  <a:extLst>
                    <a:ext uri="{9D8B030D-6E8A-4147-A177-3AD203B41FA5}">
                      <a16:colId xmlns:a16="http://schemas.microsoft.com/office/drawing/2014/main" val="1022711929"/>
                    </a:ext>
                  </a:extLst>
                </a:gridCol>
                <a:gridCol w="2300835">
                  <a:extLst>
                    <a:ext uri="{9D8B030D-6E8A-4147-A177-3AD203B41FA5}">
                      <a16:colId xmlns:a16="http://schemas.microsoft.com/office/drawing/2014/main" val="3803860384"/>
                    </a:ext>
                  </a:extLst>
                </a:gridCol>
              </a:tblGrid>
              <a:tr h="401477">
                <a:tc>
                  <a:txBody>
                    <a:bodyPr/>
                    <a:lstStyle/>
                    <a:p>
                      <a:pPr algn="ctr"/>
                      <a:r>
                        <a:rPr kumimoji="1" lang="ja-JP" altLang="en-US" sz="1400" b="1" dirty="0" smtClean="0">
                          <a:solidFill>
                            <a:schemeClr val="tx1"/>
                          </a:solidFill>
                          <a:latin typeface="+mn-ea"/>
                          <a:ea typeface="+mn-ea"/>
                        </a:rPr>
                        <a:t>期間</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n-ea"/>
                          <a:ea typeface="+mn-ea"/>
                        </a:rPr>
                        <a:t>収容率</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solidFill>
                            <a:schemeClr val="tx1"/>
                          </a:solidFill>
                          <a:latin typeface="+mn-ea"/>
                          <a:ea typeface="+mn-ea"/>
                        </a:rPr>
                        <a:t>人数上限</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134391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n-lt"/>
                          <a:ea typeface="+mn-ea"/>
                          <a:cs typeface="+mn-cs"/>
                        </a:rPr>
                        <a:t>４月５日</a:t>
                      </a:r>
                      <a:endParaRPr kumimoji="1" lang="en-US" altLang="ja-JP" sz="12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mn-lt"/>
                          <a:ea typeface="+mn-ea"/>
                          <a:cs typeface="+mn-cs"/>
                        </a:rPr>
                        <a:t>～５月５日</a:t>
                      </a: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・クラシック音楽コンサート、演劇等、舞踊、伝統芸能、</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　芸能・演芸、公演・式典、展示会　　　等</a:t>
                      </a:r>
                      <a:endParaRPr kumimoji="1" lang="en-US" altLang="ja-JP" sz="1100" b="0" dirty="0" smtClean="0">
                        <a:solidFill>
                          <a:schemeClr val="tx1"/>
                        </a:solidFill>
                        <a:latin typeface="+mn-ea"/>
                        <a:ea typeface="+mn-ea"/>
                      </a:endParaRPr>
                    </a:p>
                    <a:p>
                      <a:r>
                        <a:rPr kumimoji="1" lang="ja-JP" altLang="en-US" sz="1100" b="1" dirty="0" smtClean="0">
                          <a:solidFill>
                            <a:schemeClr val="tx1"/>
                          </a:solidFill>
                          <a:latin typeface="+mn-ea"/>
                          <a:ea typeface="+mn-ea"/>
                        </a:rPr>
                        <a:t>・飲食を伴うが発声がないもの（</a:t>
                      </a:r>
                      <a:r>
                        <a:rPr kumimoji="1" lang="en-US" altLang="ja-JP" sz="1100" b="1" dirty="0" smtClean="0">
                          <a:solidFill>
                            <a:schemeClr val="tx1"/>
                          </a:solidFill>
                          <a:latin typeface="+mn-ea"/>
                          <a:ea typeface="+mn-ea"/>
                        </a:rPr>
                        <a:t>※2</a:t>
                      </a:r>
                      <a:r>
                        <a:rPr kumimoji="1" lang="ja-JP" altLang="en-US" sz="1100" b="1" dirty="0" smtClean="0">
                          <a:solidFill>
                            <a:schemeClr val="tx1"/>
                          </a:solidFill>
                          <a:latin typeface="+mn-ea"/>
                          <a:ea typeface="+mn-ea"/>
                        </a:rPr>
                        <a:t>）</a:t>
                      </a:r>
                      <a:endParaRPr kumimoji="1" lang="ja-JP" altLang="en-US" sz="1100" b="1" dirty="0">
                        <a:solidFill>
                          <a:schemeClr val="tx1"/>
                        </a:solidFill>
                        <a:latin typeface="+mn-ea"/>
                        <a:ea typeface="+mn-ea"/>
                      </a:endParaRPr>
                    </a:p>
                  </a:txBody>
                  <a:tcPr anchor="ctr">
                    <a:lnB w="12700" cap="flat" cmpd="sng" algn="ctr">
                      <a:solidFill>
                        <a:schemeClr val="tx1"/>
                      </a:solidFill>
                      <a:prstDash val="lgDash"/>
                      <a:round/>
                      <a:headEnd type="none" w="med" len="med"/>
                      <a:tailEnd type="none" w="med" len="med"/>
                    </a:lnB>
                  </a:tcP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ロック、ポップコンサート、</a:t>
                      </a:r>
                      <a:r>
                        <a:rPr kumimoji="1" lang="ja-JP" altLang="en-US" sz="1100" b="0" baseline="0" dirty="0" smtClean="0">
                          <a:solidFill>
                            <a:schemeClr val="tx1"/>
                          </a:solidFill>
                          <a:latin typeface="+mn-ea"/>
                          <a:ea typeface="+mn-ea"/>
                        </a:rPr>
                        <a:t> </a:t>
                      </a:r>
                      <a:r>
                        <a:rPr kumimoji="1" lang="ja-JP" altLang="en-US" sz="1100" b="0" dirty="0" smtClean="0">
                          <a:solidFill>
                            <a:schemeClr val="tx1"/>
                          </a:solidFill>
                          <a:latin typeface="+mn-ea"/>
                          <a:ea typeface="+mn-ea"/>
                        </a:rPr>
                        <a:t>スポーツイベント、公営競技、公演、ライブハウス・ナイトクラブでのイベント　等</a:t>
                      </a:r>
                      <a:endParaRPr kumimoji="1" lang="ja-JP" altLang="en-US" sz="1100" b="0" dirty="0">
                        <a:solidFill>
                          <a:schemeClr val="tx1"/>
                        </a:solidFill>
                        <a:latin typeface="+mn-ea"/>
                        <a:ea typeface="+mn-ea"/>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tcPr>
                </a:tc>
                <a:tc rowSpan="2">
                  <a:txBody>
                    <a:bodyPr/>
                    <a:lstStyle/>
                    <a:p>
                      <a:pPr algn="ctr"/>
                      <a:r>
                        <a:rPr kumimoji="1" lang="en-US" altLang="ja-JP" sz="1200" b="1" dirty="0" smtClean="0">
                          <a:solidFill>
                            <a:schemeClr val="tx1"/>
                          </a:solidFill>
                          <a:latin typeface="+mn-ea"/>
                          <a:ea typeface="+mn-ea"/>
                        </a:rPr>
                        <a:t>5,000</a:t>
                      </a:r>
                      <a:r>
                        <a:rPr kumimoji="1" lang="ja-JP" altLang="en-US" sz="1200" b="1" dirty="0" smtClean="0">
                          <a:solidFill>
                            <a:schemeClr val="tx1"/>
                          </a:solidFill>
                          <a:latin typeface="+mn-ea"/>
                          <a:ea typeface="+mn-ea"/>
                        </a:rPr>
                        <a:t>人以下</a:t>
                      </a:r>
                      <a:endParaRPr kumimoji="1" lang="en-US" altLang="ja-JP" sz="1200" b="1" dirty="0" smtClean="0">
                        <a:solidFill>
                          <a:schemeClr val="tx1"/>
                        </a:solidFill>
                        <a:latin typeface="+mn-ea"/>
                        <a:ea typeface="+mn-ea"/>
                      </a:endParaRPr>
                    </a:p>
                  </a:txBody>
                  <a:tcPr anchor="ctr"/>
                </a:tc>
                <a:extLst>
                  <a:ext uri="{0D108BD9-81ED-4DB2-BD59-A6C34878D82A}">
                    <a16:rowId xmlns:a16="http://schemas.microsoft.com/office/drawing/2014/main" val="650383645"/>
                  </a:ext>
                </a:extLst>
              </a:tr>
              <a:tr h="602985">
                <a:tc vMerge="1">
                  <a:txBody>
                    <a:bodyPr/>
                    <a:lstStyle/>
                    <a:p>
                      <a:endParaRPr kumimoji="1" lang="ja-JP" altLang="en-US"/>
                    </a:p>
                  </a:txBody>
                  <a:tcPr/>
                </a:tc>
                <a:tc>
                  <a:txBody>
                    <a:bodyPr/>
                    <a:lstStyle/>
                    <a:p>
                      <a:pPr algn="ctr"/>
                      <a:r>
                        <a:rPr kumimoji="1" lang="en-US" altLang="ja-JP" sz="1200" b="1" dirty="0" smtClean="0">
                          <a:solidFill>
                            <a:schemeClr val="tx1"/>
                          </a:solidFill>
                          <a:latin typeface="+mn-ea"/>
                          <a:ea typeface="+mn-ea"/>
                        </a:rPr>
                        <a:t>100%</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（席がない場合は適切な間隔）</a:t>
                      </a:r>
                      <a:endParaRPr kumimoji="1" lang="ja-JP" altLang="en-US" sz="1200" b="1" dirty="0">
                        <a:solidFill>
                          <a:schemeClr val="tx1"/>
                        </a:solidFill>
                        <a:latin typeface="+mn-ea"/>
                        <a:ea typeface="+mn-ea"/>
                      </a:endParaRPr>
                    </a:p>
                  </a:txBody>
                  <a:tcPr anchor="ct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（席がない場合は十分な間隔）</a:t>
                      </a:r>
                      <a:endParaRPr kumimoji="1" lang="ja-JP" altLang="en-US" sz="1200" b="1" dirty="0">
                        <a:solidFill>
                          <a:schemeClr val="tx1"/>
                        </a:solidFill>
                        <a:latin typeface="+mn-ea"/>
                        <a:ea typeface="+mn-ea"/>
                      </a:endParaRPr>
                    </a:p>
                  </a:txBody>
                  <a:tcPr anchor="ctr">
                    <a:lnT w="12700" cap="flat" cmpd="sng" algn="ctr">
                      <a:solidFill>
                        <a:schemeClr val="tx1"/>
                      </a:solidFill>
                      <a:prstDash val="lg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2417700710"/>
                  </a:ext>
                </a:extLst>
              </a:tr>
            </a:tbl>
          </a:graphicData>
        </a:graphic>
      </p:graphicFrame>
      <p:sp>
        <p:nvSpPr>
          <p:cNvPr id="12" name="テキスト ボックス 11"/>
          <p:cNvSpPr txBox="1"/>
          <p:nvPr/>
        </p:nvSpPr>
        <p:spPr>
          <a:xfrm>
            <a:off x="313514" y="5980437"/>
            <a:ext cx="11621082" cy="261610"/>
          </a:xfrm>
          <a:prstGeom prst="rect">
            <a:avLst/>
          </a:prstGeom>
          <a:noFill/>
        </p:spPr>
        <p:txBody>
          <a:bodyPr wrap="square" rtlCol="0">
            <a:spAutoFit/>
          </a:bodyPr>
          <a:lstStyle/>
          <a:p>
            <a:r>
              <a:rPr lang="en-US" altLang="ja-JP" sz="1100" dirty="0" smtClean="0"/>
              <a:t>※1:</a:t>
            </a:r>
            <a:r>
              <a:rPr lang="ja-JP" altLang="en-US" sz="1100" dirty="0" smtClean="0"/>
              <a:t>異なるグループ間では座席を１席空け、同一グループ（５人以内に限る）内では座席間隔を設けなくともよい。すなわち、収容率は</a:t>
            </a:r>
            <a:r>
              <a:rPr lang="en-US" altLang="ja-JP" sz="1100" dirty="0" smtClean="0"/>
              <a:t>50</a:t>
            </a:r>
            <a:r>
              <a:rPr lang="ja-JP" altLang="en-US" sz="1100" dirty="0" smtClean="0"/>
              <a:t>％を超える場合がある。</a:t>
            </a:r>
            <a:endParaRPr kumimoji="1" lang="ja-JP" altLang="en-US" sz="1100" dirty="0"/>
          </a:p>
        </p:txBody>
      </p:sp>
      <p:sp>
        <p:nvSpPr>
          <p:cNvPr id="15" name="テキスト ボックス 14"/>
          <p:cNvSpPr txBox="1"/>
          <p:nvPr/>
        </p:nvSpPr>
        <p:spPr>
          <a:xfrm>
            <a:off x="313514" y="6242047"/>
            <a:ext cx="11621082" cy="430887"/>
          </a:xfrm>
          <a:prstGeom prst="rect">
            <a:avLst/>
          </a:prstGeom>
          <a:noFill/>
        </p:spPr>
        <p:txBody>
          <a:bodyPr wrap="square" rtlCol="0">
            <a:spAutoFit/>
          </a:bodyPr>
          <a:lstStyle/>
          <a:p>
            <a:r>
              <a:rPr lang="en-US" altLang="ja-JP" sz="1100" dirty="0" smtClean="0"/>
              <a:t>※2:</a:t>
            </a:r>
            <a:r>
              <a:rPr lang="ja-JP" altLang="en-US" sz="1100" dirty="0" smtClean="0"/>
              <a:t>「イベント中の食事を伴う催物」は、必要な感染防止策が担保され、イベント中の発声がない場合に限り、「大声での歓声・声援等がないことを前提としうるもの」と取り扱う</a:t>
            </a:r>
            <a:endParaRPr lang="en-US" altLang="ja-JP" sz="1100" dirty="0" smtClean="0"/>
          </a:p>
          <a:p>
            <a:r>
              <a:rPr lang="ja-JP" altLang="en-US" sz="1100" dirty="0"/>
              <a:t>　</a:t>
            </a:r>
            <a:r>
              <a:rPr lang="ja-JP" altLang="en-US" sz="1100" dirty="0" smtClean="0"/>
              <a:t>　ことを可とする。</a:t>
            </a:r>
            <a:endParaRPr kumimoji="1" lang="ja-JP" altLang="en-US" sz="1100" dirty="0"/>
          </a:p>
        </p:txBody>
      </p:sp>
      <p:sp>
        <p:nvSpPr>
          <p:cNvPr id="2" name="正方形/長方形 1"/>
          <p:cNvSpPr/>
          <p:nvPr/>
        </p:nvSpPr>
        <p:spPr>
          <a:xfrm>
            <a:off x="3894182" y="151549"/>
            <a:ext cx="3682418" cy="387286"/>
          </a:xfrm>
          <a:prstGeom prst="rect">
            <a:avLst/>
          </a:prstGeom>
        </p:spPr>
        <p:txBody>
          <a:bodyPr wrap="none">
            <a:spAutoFit/>
          </a:bodyPr>
          <a:lstStyle/>
          <a:p>
            <a:pPr lvl="0">
              <a:lnSpc>
                <a:spcPts val="2300"/>
              </a:lnSpc>
              <a:defRPr/>
            </a:pPr>
            <a:r>
              <a:rPr lang="ja-JP" altLang="en-US" b="1" dirty="0"/>
              <a:t>（特措法第</a:t>
            </a:r>
            <a:r>
              <a:rPr lang="en-US" altLang="ja-JP" b="1" dirty="0"/>
              <a:t>24</a:t>
            </a:r>
            <a:r>
              <a:rPr lang="ja-JP" altLang="en-US" b="1" dirty="0"/>
              <a:t>条第９項に基づく）</a:t>
            </a:r>
            <a:endParaRPr lang="ja-JP" altLang="en-US" b="1" u="sng" dirty="0"/>
          </a:p>
        </p:txBody>
      </p:sp>
      <p:sp>
        <p:nvSpPr>
          <p:cNvPr id="4" name="正方形/長方形 3"/>
          <p:cNvSpPr/>
          <p:nvPr/>
        </p:nvSpPr>
        <p:spPr>
          <a:xfrm>
            <a:off x="7397490" y="157588"/>
            <a:ext cx="4288353" cy="400110"/>
          </a:xfrm>
          <a:prstGeom prst="rect">
            <a:avLst/>
          </a:prstGeom>
        </p:spPr>
        <p:txBody>
          <a:bodyPr wrap="none">
            <a:spAutoFit/>
          </a:bodyPr>
          <a:lstStyle/>
          <a:p>
            <a:r>
              <a:rPr lang="en-US" altLang="ja-JP" sz="2000" dirty="0" smtClean="0"/>
              <a:t>※</a:t>
            </a:r>
            <a:r>
              <a:rPr lang="ja-JP" altLang="en-US" sz="2000" dirty="0" smtClean="0"/>
              <a:t>府</a:t>
            </a:r>
            <a:r>
              <a:rPr lang="ja-JP" altLang="en-US" sz="2000" dirty="0"/>
              <a:t>主催（共催）のイベントを</a:t>
            </a:r>
            <a:r>
              <a:rPr lang="ja-JP" altLang="en-US" sz="2000" dirty="0" smtClean="0"/>
              <a:t>含む</a:t>
            </a:r>
            <a:endParaRPr lang="ja-JP" altLang="en-US" sz="2000" dirty="0"/>
          </a:p>
        </p:txBody>
      </p:sp>
    </p:spTree>
    <p:extLst>
      <p:ext uri="{BB962C8B-B14F-4D97-AF65-F5344CB8AC3E}">
        <p14:creationId xmlns:p14="http://schemas.microsoft.com/office/powerpoint/2010/main" val="26478216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96211" y="224509"/>
            <a:ext cx="8306876"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について（大阪市内）</a:t>
            </a:r>
            <a:r>
              <a:rPr lang="en-US" altLang="ja-JP" sz="2000" dirty="0"/>
              <a:t>※</a:t>
            </a:r>
            <a:r>
              <a:rPr lang="ja-JP" altLang="en-US" sz="2000" dirty="0" smtClean="0"/>
              <a:t>府有施設を含む</a:t>
            </a:r>
            <a:r>
              <a:rPr lang="ja-JP" altLang="en-US" dirty="0" smtClean="0"/>
              <a:t>　　</a:t>
            </a:r>
            <a:r>
              <a:rPr lang="ja-JP" altLang="en-US" sz="2400" b="1" dirty="0" smtClean="0"/>
              <a:t>　　</a:t>
            </a:r>
            <a:endParaRPr kumimoji="1" lang="ja-JP" altLang="en-US" sz="2400" b="1" dirty="0"/>
          </a:p>
        </p:txBody>
      </p:sp>
      <p:graphicFrame>
        <p:nvGraphicFramePr>
          <p:cNvPr id="17" name="表 16"/>
          <p:cNvGraphicFramePr>
            <a:graphicFrameLocks noGrp="1"/>
          </p:cNvGraphicFramePr>
          <p:nvPr>
            <p:extLst>
              <p:ext uri="{D42A27DB-BD31-4B8C-83A1-F6EECF244321}">
                <p14:modId xmlns:p14="http://schemas.microsoft.com/office/powerpoint/2010/main" val="1916045830"/>
              </p:ext>
            </p:extLst>
          </p:nvPr>
        </p:nvGraphicFramePr>
        <p:xfrm>
          <a:off x="569328" y="634603"/>
          <a:ext cx="11030857" cy="5230051"/>
        </p:xfrm>
        <a:graphic>
          <a:graphicData uri="http://schemas.openxmlformats.org/drawingml/2006/table">
            <a:tbl>
              <a:tblPr firstRow="1" bandRow="1">
                <a:tableStyleId>{5940675A-B579-460E-94D1-54222C63F5DA}</a:tableStyleId>
              </a:tblPr>
              <a:tblGrid>
                <a:gridCol w="452283">
                  <a:extLst>
                    <a:ext uri="{9D8B030D-6E8A-4147-A177-3AD203B41FA5}">
                      <a16:colId xmlns:a16="http://schemas.microsoft.com/office/drawing/2014/main" val="3530193740"/>
                    </a:ext>
                  </a:extLst>
                </a:gridCol>
                <a:gridCol w="1231374">
                  <a:extLst>
                    <a:ext uri="{9D8B030D-6E8A-4147-A177-3AD203B41FA5}">
                      <a16:colId xmlns:a16="http://schemas.microsoft.com/office/drawing/2014/main" val="3006936778"/>
                    </a:ext>
                  </a:extLst>
                </a:gridCol>
                <a:gridCol w="9347200">
                  <a:extLst>
                    <a:ext uri="{9D8B030D-6E8A-4147-A177-3AD203B41FA5}">
                      <a16:colId xmlns:a16="http://schemas.microsoft.com/office/drawing/2014/main" val="1771816938"/>
                    </a:ext>
                  </a:extLst>
                </a:gridCol>
              </a:tblGrid>
              <a:tr h="332102">
                <a:tc gridSpan="2">
                  <a:txBody>
                    <a:bodyPr/>
                    <a:lstStyle/>
                    <a:p>
                      <a:pPr algn="ctr"/>
                      <a:r>
                        <a:rPr kumimoji="1" lang="ja-JP" altLang="en-US" b="1" dirty="0" smtClean="0">
                          <a:solidFill>
                            <a:schemeClr val="tx1"/>
                          </a:solidFill>
                        </a:rPr>
                        <a:t>期間</a:t>
                      </a:r>
                      <a:endParaRPr kumimoji="1" lang="ja-JP" altLang="en-US" b="1" dirty="0">
                        <a:solidFill>
                          <a:schemeClr val="tx1"/>
                        </a:solidFill>
                      </a:endParaRPr>
                    </a:p>
                  </a:txBody>
                  <a:tcPr anchor="ctr">
                    <a:solidFill>
                      <a:schemeClr val="accent1">
                        <a:lumMod val="60000"/>
                        <a:lumOff val="40000"/>
                      </a:schemeClr>
                    </a:solidFill>
                  </a:tcPr>
                </a:tc>
                <a:tc hMerge="1">
                  <a:txBody>
                    <a:bodyPr/>
                    <a:lstStyle/>
                    <a:p>
                      <a:endParaRPr kumimoji="1" lang="ja-JP" altLang="en-US"/>
                    </a:p>
                  </a:txBody>
                  <a:tcPr/>
                </a:tc>
                <a:tc>
                  <a:txBody>
                    <a:bodyPr/>
                    <a:lstStyle/>
                    <a:p>
                      <a:pPr lvl="0" algn="ctr">
                        <a:defRPr/>
                      </a:pPr>
                      <a:r>
                        <a:rPr kumimoji="1" lang="ja-JP" altLang="en-US" sz="1800" b="1" i="0" u="none" strike="noStrike" kern="1200" cap="none" spc="0" normalizeH="0" baseline="0" noProof="0" dirty="0" smtClean="0">
                          <a:ln>
                            <a:noFill/>
                          </a:ln>
                          <a:solidFill>
                            <a:schemeClr val="tx1"/>
                          </a:solidFill>
                          <a:effectLst/>
                          <a:uLnTx/>
                          <a:uFillTx/>
                          <a:latin typeface="+mn-lt"/>
                          <a:ea typeface="+mn-ea"/>
                          <a:cs typeface="+mn-cs"/>
                        </a:rPr>
                        <a:t>４月５日～５月５日</a:t>
                      </a:r>
                      <a:endParaRPr kumimoji="1" lang="en-US" altLang="ja-JP" sz="1800" b="1" i="0" u="sng" strike="noStrike" kern="1200" cap="none" spc="0" normalizeH="0" baseline="0" noProof="0" dirty="0" smtClean="0">
                        <a:ln>
                          <a:noFill/>
                        </a:ln>
                        <a:solidFill>
                          <a:schemeClr val="tx1"/>
                        </a:solidFill>
                        <a:effectLst/>
                        <a:uLnTx/>
                        <a:uFillTx/>
                        <a:latin typeface="+mn-lt"/>
                        <a:ea typeface="+mn-ea"/>
                      </a:endParaRPr>
                    </a:p>
                  </a:txBody>
                  <a:tcPr anchor="ctr"/>
                </a:tc>
                <a:extLst>
                  <a:ext uri="{0D108BD9-81ED-4DB2-BD59-A6C34878D82A}">
                    <a16:rowId xmlns:a16="http://schemas.microsoft.com/office/drawing/2014/main" val="2755446059"/>
                  </a:ext>
                </a:extLst>
              </a:tr>
              <a:tr h="1079330">
                <a:tc rowSpan="2">
                  <a:txBody>
                    <a:bodyPr/>
                    <a:lstStyle/>
                    <a:p>
                      <a:pPr algn="ctr"/>
                      <a:r>
                        <a:rPr kumimoji="1" lang="ja-JP" altLang="en-US" b="1" dirty="0" smtClean="0">
                          <a:solidFill>
                            <a:schemeClr val="tx1"/>
                          </a:solidFill>
                        </a:rPr>
                        <a:t>実施内容</a:t>
                      </a:r>
                      <a:endParaRPr kumimoji="1" lang="ja-JP" altLang="en-US" b="1" dirty="0">
                        <a:solidFill>
                          <a:schemeClr val="tx1"/>
                        </a:solidFill>
                      </a:endParaRPr>
                    </a:p>
                  </a:txBody>
                  <a:tcPr anchor="ctr">
                    <a:solidFill>
                      <a:schemeClr val="accent1">
                        <a:lumMod val="60000"/>
                        <a:lumOff val="40000"/>
                      </a:schemeClr>
                    </a:solidFill>
                  </a:tcPr>
                </a:tc>
                <a:tc>
                  <a:txBody>
                    <a:bodyPr/>
                    <a:lstStyle/>
                    <a:p>
                      <a:pPr algn="ctr"/>
                      <a:r>
                        <a:rPr kumimoji="1" lang="ja-JP" altLang="en-US" b="1" dirty="0" smtClean="0">
                          <a:solidFill>
                            <a:schemeClr val="tx1"/>
                          </a:solidFill>
                        </a:rPr>
                        <a:t>対象施設</a:t>
                      </a:r>
                      <a:endParaRPr kumimoji="1" lang="ja-JP" altLang="en-US" b="1" dirty="0">
                        <a:solidFill>
                          <a:schemeClr val="tx1"/>
                        </a:solidFill>
                      </a:endParaRPr>
                    </a:p>
                  </a:txBody>
                  <a:tcPr anchor="ctr">
                    <a:solidFill>
                      <a:schemeClr val="accent1">
                        <a:lumMod val="60000"/>
                        <a:lumOff val="40000"/>
                      </a:schemeClr>
                    </a:solidFill>
                  </a:tcPr>
                </a:tc>
                <a:tc>
                  <a:txBody>
                    <a:bodyPr/>
                    <a:lstStyle/>
                    <a:p>
                      <a:r>
                        <a:rPr kumimoji="1" lang="en-US" altLang="ja-JP" b="1" dirty="0" smtClean="0">
                          <a:solidFill>
                            <a:schemeClr val="tx1"/>
                          </a:solidFill>
                        </a:rPr>
                        <a:t>【</a:t>
                      </a:r>
                      <a:r>
                        <a:rPr kumimoji="1" lang="ja-JP" altLang="en-US" b="1" dirty="0" smtClean="0">
                          <a:solidFill>
                            <a:schemeClr val="tx1"/>
                          </a:solidFill>
                        </a:rPr>
                        <a:t>飲食店</a:t>
                      </a:r>
                      <a:r>
                        <a:rPr kumimoji="1" lang="en-US" altLang="ja-JP" b="1" dirty="0" smtClean="0">
                          <a:solidFill>
                            <a:schemeClr val="tx1"/>
                          </a:solidFill>
                        </a:rPr>
                        <a:t>】</a:t>
                      </a:r>
                    </a:p>
                    <a:p>
                      <a:r>
                        <a:rPr kumimoji="1" lang="ja-JP" altLang="en-US" b="1" dirty="0" smtClean="0">
                          <a:solidFill>
                            <a:schemeClr val="tx1"/>
                          </a:solidFill>
                        </a:rPr>
                        <a:t>飲食店（居酒屋を含む）、喫茶店等（宅配・テークアウトサービスを除く）</a:t>
                      </a:r>
                      <a:endParaRPr kumimoji="1" lang="en-US" altLang="ja-JP" b="1" dirty="0" smtClean="0">
                        <a:solidFill>
                          <a:schemeClr val="tx1"/>
                        </a:solidFill>
                      </a:endParaRPr>
                    </a:p>
                    <a:p>
                      <a:r>
                        <a:rPr kumimoji="1" lang="en-US" altLang="ja-JP" b="1" dirty="0" smtClean="0">
                          <a:solidFill>
                            <a:schemeClr val="tx1"/>
                          </a:solidFill>
                        </a:rPr>
                        <a:t>【</a:t>
                      </a:r>
                      <a:r>
                        <a:rPr kumimoji="1" lang="ja-JP" altLang="en-US" b="1" dirty="0" smtClean="0">
                          <a:solidFill>
                            <a:schemeClr val="tx1"/>
                          </a:solidFill>
                        </a:rPr>
                        <a:t>遊興施設</a:t>
                      </a:r>
                      <a:r>
                        <a:rPr kumimoji="1" lang="en-US" altLang="ja-JP" sz="1200" b="0" dirty="0" smtClean="0">
                          <a:solidFill>
                            <a:schemeClr val="tx1"/>
                          </a:solidFill>
                        </a:rPr>
                        <a:t>※</a:t>
                      </a:r>
                      <a:r>
                        <a:rPr kumimoji="1" lang="en-US" altLang="ja-JP" b="1" dirty="0" smtClean="0">
                          <a:solidFill>
                            <a:schemeClr val="tx1"/>
                          </a:solidFill>
                        </a:rPr>
                        <a:t>】</a:t>
                      </a:r>
                    </a:p>
                    <a:p>
                      <a:r>
                        <a:rPr kumimoji="1" lang="ja-JP" altLang="en-US" b="1" dirty="0" smtClean="0">
                          <a:solidFill>
                            <a:schemeClr val="tx1"/>
                          </a:solidFill>
                        </a:rPr>
                        <a:t>バー、カラオケボックス等で、食品衛生法の飲食店営業許可を受けている店舗</a:t>
                      </a:r>
                    </a:p>
                  </a:txBody>
                  <a:tcPr anchor="ctr"/>
                </a:tc>
                <a:extLst>
                  <a:ext uri="{0D108BD9-81ED-4DB2-BD59-A6C34878D82A}">
                    <a16:rowId xmlns:a16="http://schemas.microsoft.com/office/drawing/2014/main" val="3701706027"/>
                  </a:ext>
                </a:extLst>
              </a:tr>
              <a:tr h="3337333">
                <a:tc vMerge="1">
                  <a:txBody>
                    <a:bodyPr/>
                    <a:lstStyle/>
                    <a:p>
                      <a:endParaRPr kumimoji="1" lang="ja-JP" altLang="en-US"/>
                    </a:p>
                  </a:txBody>
                  <a:tcPr/>
                </a:tc>
                <a:tc>
                  <a:txBody>
                    <a:bodyPr/>
                    <a:lstStyle/>
                    <a:p>
                      <a:pPr algn="ctr"/>
                      <a:r>
                        <a:rPr kumimoji="1" lang="ja-JP" altLang="en-US" b="1" dirty="0" smtClean="0">
                          <a:solidFill>
                            <a:schemeClr val="tx1"/>
                          </a:solidFill>
                        </a:rPr>
                        <a:t>要請内容</a:t>
                      </a:r>
                      <a:endParaRPr kumimoji="1" lang="ja-JP" altLang="en-US" b="1" dirty="0">
                        <a:solidFill>
                          <a:schemeClr val="tx1"/>
                        </a:solidFill>
                      </a:endParaRPr>
                    </a:p>
                  </a:txBody>
                  <a:tcPr anchor="ct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u="sng" dirty="0" smtClean="0"/>
                        <a:t>（特措法第</a:t>
                      </a:r>
                      <a:r>
                        <a:rPr lang="en-US" altLang="ja-JP" sz="1800" b="1" u="sng" dirty="0" smtClean="0"/>
                        <a:t>31</a:t>
                      </a:r>
                      <a:r>
                        <a:rPr lang="ja-JP" altLang="en-US" sz="1800" b="1" u="sng" dirty="0" smtClean="0"/>
                        <a:t>条の６第１項に基づくもの）</a:t>
                      </a:r>
                      <a:endParaRPr kumimoji="1" lang="en-US" altLang="ja-JP" b="1" u="sng" dirty="0" smtClean="0">
                        <a:solidFill>
                          <a:schemeClr val="tx1"/>
                        </a:solidFill>
                      </a:endParaRPr>
                    </a:p>
                    <a:p>
                      <a:r>
                        <a:rPr kumimoji="1" lang="ja-JP" altLang="en-US" b="1" dirty="0" smtClean="0">
                          <a:solidFill>
                            <a:schemeClr val="tx1"/>
                          </a:solidFill>
                        </a:rPr>
                        <a:t>○営業時間短縮（５時～</a:t>
                      </a:r>
                      <a:r>
                        <a:rPr kumimoji="1" lang="en-US" altLang="ja-JP" b="1" dirty="0" smtClean="0">
                          <a:solidFill>
                            <a:schemeClr val="tx1"/>
                          </a:solidFill>
                        </a:rPr>
                        <a:t>20</a:t>
                      </a:r>
                      <a:r>
                        <a:rPr kumimoji="1" lang="ja-JP" altLang="en-US" b="1" dirty="0" smtClean="0">
                          <a:solidFill>
                            <a:schemeClr val="tx1"/>
                          </a:solidFill>
                        </a:rPr>
                        <a:t>時）を要請。</a:t>
                      </a:r>
                      <a:r>
                        <a:rPr kumimoji="1" lang="ja-JP" altLang="en-US" b="1" u="none" dirty="0" smtClean="0">
                          <a:solidFill>
                            <a:schemeClr val="tx1"/>
                          </a:solidFill>
                        </a:rPr>
                        <a:t>ただし、酒類の提供</a:t>
                      </a:r>
                      <a:r>
                        <a:rPr kumimoji="1" lang="ja-JP" altLang="en-US" b="1" u="none" dirty="0" smtClean="0">
                          <a:solidFill>
                            <a:sysClr val="windowText" lastClr="000000"/>
                          </a:solidFill>
                        </a:rPr>
                        <a:t>は</a:t>
                      </a:r>
                      <a:r>
                        <a:rPr kumimoji="1" lang="en-US" altLang="ja-JP" b="1" u="none" dirty="0" smtClean="0">
                          <a:solidFill>
                            <a:sysClr val="windowText" lastClr="000000"/>
                          </a:solidFill>
                        </a:rPr>
                        <a:t>11</a:t>
                      </a:r>
                      <a:r>
                        <a:rPr kumimoji="1" lang="ja-JP" altLang="en-US" b="1" u="none" dirty="0" smtClean="0">
                          <a:solidFill>
                            <a:sysClr val="windowText" lastClr="000000"/>
                          </a:solidFill>
                        </a:rPr>
                        <a:t>時～</a:t>
                      </a:r>
                      <a:r>
                        <a:rPr kumimoji="1" lang="en-US" altLang="ja-JP" b="1" u="none" dirty="0" smtClean="0">
                          <a:solidFill>
                            <a:sysClr val="windowText" lastClr="000000"/>
                          </a:solidFill>
                        </a:rPr>
                        <a:t>19</a:t>
                      </a:r>
                      <a:r>
                        <a:rPr kumimoji="1" lang="ja-JP" altLang="en-US" b="1" u="none" dirty="0" smtClean="0">
                          <a:solidFill>
                            <a:sysClr val="windowText" lastClr="000000"/>
                          </a:solidFill>
                        </a:rPr>
                        <a:t>時</a:t>
                      </a:r>
                    </a:p>
                    <a:p>
                      <a:pPr>
                        <a:lnSpc>
                          <a:spcPts val="2400"/>
                        </a:lnSpc>
                      </a:pPr>
                      <a:r>
                        <a:rPr kumimoji="1" lang="ja-JP" altLang="en-US" b="1" dirty="0" smtClean="0">
                          <a:solidFill>
                            <a:sysClr val="windowText" lastClr="000000"/>
                          </a:solidFill>
                        </a:rPr>
                        <a:t>○利用者へのマスク会食実施の周知及び正当な理由なく応じない利用者の入場禁止</a:t>
                      </a:r>
                      <a:endParaRPr kumimoji="1" lang="en-US" altLang="ja-JP" b="1" dirty="0" smtClean="0">
                        <a:solidFill>
                          <a:sysClr val="windowText" lastClr="000000"/>
                        </a:solidFill>
                      </a:endParaRPr>
                    </a:p>
                    <a:p>
                      <a:pPr>
                        <a:lnSpc>
                          <a:spcPts val="2400"/>
                        </a:lnSpc>
                      </a:pPr>
                      <a:r>
                        <a:rPr kumimoji="1" lang="ja-JP" altLang="en-US" b="1" dirty="0" smtClean="0">
                          <a:solidFill>
                            <a:sysClr val="windowText" lastClr="000000"/>
                          </a:solidFill>
                        </a:rPr>
                        <a:t>　（退場を含む）</a:t>
                      </a:r>
                      <a:endParaRPr kumimoji="1" lang="en-US" altLang="ja-JP" b="1" dirty="0" smtClean="0">
                        <a:solidFill>
                          <a:sysClr val="windowText" lastClr="000000"/>
                        </a:solidFill>
                      </a:endParaRPr>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b="1" u="none" dirty="0" smtClean="0">
                          <a:solidFill>
                            <a:schemeClr val="tx1"/>
                          </a:solidFill>
                        </a:rPr>
                        <a:t>○アクリル板の設置</a:t>
                      </a:r>
                      <a:r>
                        <a:rPr lang="ja-JP" altLang="en-US" sz="1800" b="1" u="none" dirty="0" smtClean="0">
                          <a:solidFill>
                            <a:schemeClr val="tx1"/>
                          </a:solidFill>
                        </a:rPr>
                        <a:t>等</a:t>
                      </a:r>
                      <a:endParaRPr kumimoji="1" lang="ja-JP" altLang="en-US" b="1" u="none" dirty="0" smtClean="0">
                        <a:solidFill>
                          <a:schemeClr val="tx1"/>
                        </a:solidFill>
                      </a:endParaRPr>
                    </a:p>
                    <a:p>
                      <a:pPr>
                        <a:lnSpc>
                          <a:spcPts val="2400"/>
                        </a:lnSpc>
                      </a:pPr>
                      <a:r>
                        <a:rPr kumimoji="1" lang="ja-JP" altLang="en-US" b="1" dirty="0" smtClean="0">
                          <a:solidFill>
                            <a:schemeClr val="tx1"/>
                          </a:solidFill>
                        </a:rPr>
                        <a:t>○上記のほか、特措法施行令第５条の５第１項各号に規定される措置</a:t>
                      </a:r>
                      <a:endParaRPr kumimoji="1" lang="en-US" altLang="ja-JP" b="1" dirty="0" smtClean="0">
                        <a:solidFill>
                          <a:schemeClr val="tx1"/>
                        </a:solidFill>
                      </a:endParaRPr>
                    </a:p>
                    <a:p>
                      <a:pPr>
                        <a:lnSpc>
                          <a:spcPts val="2400"/>
                        </a:lnSpc>
                      </a:pPr>
                      <a:r>
                        <a:rPr kumimoji="1" lang="ja-JP" altLang="en-US" b="1" dirty="0" smtClean="0">
                          <a:solidFill>
                            <a:schemeClr val="tx1"/>
                          </a:solidFill>
                        </a:rPr>
                        <a:t>　（従業員への検査勧奨、入場者の整理誘導、発熱等有症状者の入場禁止、</a:t>
                      </a:r>
                      <a:endParaRPr kumimoji="1" lang="en-US" altLang="ja-JP" b="1" dirty="0" smtClean="0">
                        <a:solidFill>
                          <a:schemeClr val="tx1"/>
                        </a:solidFill>
                      </a:endParaRPr>
                    </a:p>
                    <a:p>
                      <a:pPr>
                        <a:lnSpc>
                          <a:spcPts val="2400"/>
                        </a:lnSpc>
                      </a:pPr>
                      <a:r>
                        <a:rPr kumimoji="1" lang="ja-JP" altLang="en-US" b="1" dirty="0" smtClean="0">
                          <a:solidFill>
                            <a:schemeClr val="tx1"/>
                          </a:solidFill>
                        </a:rPr>
                        <a:t>　手指の消毒設備の設置、事業所の消毒、施設の換気）</a:t>
                      </a:r>
                      <a:endParaRPr kumimoji="1" lang="en-US" altLang="ja-JP" b="1" dirty="0" smtClean="0">
                        <a:solidFill>
                          <a:schemeClr val="tx1"/>
                        </a:solidFill>
                      </a:endParaRPr>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sz="1800" b="1" u="sng" dirty="0" smtClean="0"/>
                        <a:t>（特措法第</a:t>
                      </a:r>
                      <a:r>
                        <a:rPr lang="en-US" altLang="ja-JP" sz="1800" b="1" u="sng" dirty="0" smtClean="0"/>
                        <a:t>24</a:t>
                      </a:r>
                      <a:r>
                        <a:rPr lang="ja-JP" altLang="en-US" sz="1800" b="1" u="sng" dirty="0" smtClean="0"/>
                        <a:t>条第９項に基づくもの）　</a:t>
                      </a:r>
                      <a:endParaRPr lang="en-US" altLang="ja-JP" sz="1800" b="1" u="sng" dirty="0" smtClean="0"/>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b="1" dirty="0" smtClean="0"/>
                        <a:t>○ＣＯ２センサーの設置　</a:t>
                      </a:r>
                      <a:endParaRPr lang="en-US" altLang="ja-JP" b="1" dirty="0" smtClean="0"/>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b="1" dirty="0" smtClean="0"/>
                        <a:t>○業種別ガイドラインの遵守を徹底</a:t>
                      </a:r>
                      <a:endParaRPr lang="en-US" altLang="ja-JP" b="1" dirty="0" smtClean="0"/>
                    </a:p>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b="1" dirty="0" smtClean="0">
                          <a:solidFill>
                            <a:schemeClr val="tx1"/>
                          </a:solidFill>
                        </a:rPr>
                        <a:t>○カラオケ設備の利用自粛（飲食を主とする店舗で、カラオケ設備がある店）</a:t>
                      </a:r>
                    </a:p>
                  </a:txBody>
                  <a:tcPr/>
                </a:tc>
                <a:extLst>
                  <a:ext uri="{0D108BD9-81ED-4DB2-BD59-A6C34878D82A}">
                    <a16:rowId xmlns:a16="http://schemas.microsoft.com/office/drawing/2014/main" val="1115059720"/>
                  </a:ext>
                </a:extLst>
              </a:tr>
            </a:tbl>
          </a:graphicData>
        </a:graphic>
      </p:graphicFrame>
      <p:sp>
        <p:nvSpPr>
          <p:cNvPr id="10" name="正方形/長方形 9"/>
          <p:cNvSpPr/>
          <p:nvPr/>
        </p:nvSpPr>
        <p:spPr>
          <a:xfrm>
            <a:off x="988450" y="5988685"/>
            <a:ext cx="11698919" cy="461665"/>
          </a:xfrm>
          <a:prstGeom prst="rect">
            <a:avLst/>
          </a:prstGeom>
        </p:spPr>
        <p:txBody>
          <a:bodyPr wrap="square">
            <a:spAutoFit/>
          </a:bodyPr>
          <a:lstStyle/>
          <a:p>
            <a:pPr>
              <a:defRPr/>
            </a:pPr>
            <a:r>
              <a:rPr lang="en-US" altLang="ja-JP" sz="1200" dirty="0" smtClean="0"/>
              <a:t>※</a:t>
            </a:r>
            <a:r>
              <a:rPr lang="ja-JP" altLang="en-US" sz="1200" dirty="0" smtClean="0"/>
              <a:t>　遊興施設のうち、食品衛生法の飲食店営業許可を受けている店舗は、特措法に基づく要請の対象。</a:t>
            </a:r>
            <a:endParaRPr lang="en-US" altLang="ja-JP" sz="1200" dirty="0" smtClean="0"/>
          </a:p>
          <a:p>
            <a:pPr>
              <a:defRPr/>
            </a:pPr>
            <a:r>
              <a:rPr lang="ja-JP" altLang="en-US" sz="1200" dirty="0" smtClean="0"/>
              <a:t>　   ネットカフェ・マンガ喫茶等、宿泊を目的とした利用が相当程度見込まれる施設は要請の対象外。</a:t>
            </a:r>
            <a:endParaRPr lang="en-US" altLang="ja-JP" sz="1200" dirty="0" smtClean="0"/>
          </a:p>
        </p:txBody>
      </p:sp>
    </p:spTree>
    <p:extLst>
      <p:ext uri="{BB962C8B-B14F-4D97-AF65-F5344CB8AC3E}">
        <p14:creationId xmlns:p14="http://schemas.microsoft.com/office/powerpoint/2010/main" val="3652961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20" name="表 19"/>
          <p:cNvGraphicFramePr>
            <a:graphicFrameLocks noGrp="1"/>
          </p:cNvGraphicFramePr>
          <p:nvPr>
            <p:extLst/>
          </p:nvPr>
        </p:nvGraphicFramePr>
        <p:xfrm>
          <a:off x="780708" y="1264390"/>
          <a:ext cx="10918210" cy="4090537"/>
        </p:xfrm>
        <a:graphic>
          <a:graphicData uri="http://schemas.openxmlformats.org/drawingml/2006/table">
            <a:tbl>
              <a:tblPr firstRow="1" bandRow="1">
                <a:tableStyleId>{5940675A-B579-460E-94D1-54222C63F5DA}</a:tableStyleId>
              </a:tblPr>
              <a:tblGrid>
                <a:gridCol w="5233726">
                  <a:extLst>
                    <a:ext uri="{9D8B030D-6E8A-4147-A177-3AD203B41FA5}">
                      <a16:colId xmlns:a16="http://schemas.microsoft.com/office/drawing/2014/main" val="281278"/>
                    </a:ext>
                  </a:extLst>
                </a:gridCol>
                <a:gridCol w="5684484">
                  <a:extLst>
                    <a:ext uri="{9D8B030D-6E8A-4147-A177-3AD203B41FA5}">
                      <a16:colId xmlns:a16="http://schemas.microsoft.com/office/drawing/2014/main" val="2806394976"/>
                    </a:ext>
                  </a:extLst>
                </a:gridCol>
              </a:tblGrid>
              <a:tr h="442380">
                <a:tc>
                  <a:txBody>
                    <a:bodyPr/>
                    <a:lstStyle/>
                    <a:p>
                      <a:pPr algn="ctr"/>
                      <a:r>
                        <a:rPr kumimoji="1" lang="ja-JP" altLang="en-US" b="1" dirty="0" smtClean="0">
                          <a:solidFill>
                            <a:schemeClr val="tx1"/>
                          </a:solidFill>
                        </a:rPr>
                        <a:t>対象施設</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b="1" dirty="0" smtClean="0">
                          <a:solidFill>
                            <a:schemeClr val="tx1"/>
                          </a:solidFill>
                        </a:rPr>
                        <a:t>協力依頼内容</a:t>
                      </a:r>
                      <a:endParaRPr kumimoji="1" lang="ja-JP" altLang="en-US" b="1" dirty="0">
                        <a:solidFill>
                          <a:schemeClr val="tx1"/>
                        </a:solidFill>
                      </a:endParaRPr>
                    </a:p>
                  </a:txBody>
                  <a:tcPr anchor="ctr">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101828618"/>
                  </a:ext>
                </a:extLst>
              </a:tr>
              <a:tr h="401952">
                <a:tc>
                  <a:txBody>
                    <a:bodyPr/>
                    <a:lstStyle/>
                    <a:p>
                      <a:pPr algn="l"/>
                      <a:r>
                        <a:rPr kumimoji="1" lang="ja-JP" altLang="en-US" b="1" dirty="0" smtClean="0">
                          <a:solidFill>
                            <a:schemeClr val="tx1"/>
                          </a:solidFill>
                        </a:rPr>
                        <a:t>運動施設、遊技場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a:r>
                        <a:rPr kumimoji="1" lang="ja-JP" altLang="en-US" b="1" dirty="0" smtClean="0">
                          <a:solidFill>
                            <a:schemeClr val="tx1"/>
                          </a:solidFill>
                        </a:rPr>
                        <a:t>以下の内容について、協力を依頼</a:t>
                      </a:r>
                      <a:endParaRPr kumimoji="1" lang="en-US" altLang="ja-JP" b="1" dirty="0" smtClean="0">
                        <a:solidFill>
                          <a:schemeClr val="tx1"/>
                        </a:solidFill>
                      </a:endParaRPr>
                    </a:p>
                    <a:p>
                      <a:pPr algn="l"/>
                      <a:r>
                        <a:rPr kumimoji="1" lang="ja-JP" altLang="en-US" b="1" dirty="0" smtClean="0">
                          <a:solidFill>
                            <a:schemeClr val="tx1"/>
                          </a:solidFill>
                        </a:rPr>
                        <a:t>　・営業時間短縮（５時～</a:t>
                      </a:r>
                      <a:r>
                        <a:rPr kumimoji="1" lang="en-US" altLang="ja-JP" b="1" dirty="0" smtClean="0">
                          <a:solidFill>
                            <a:schemeClr val="tx1"/>
                          </a:solidFill>
                        </a:rPr>
                        <a:t>20</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19</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・催物の開催制限に係る施設は、</a:t>
                      </a:r>
                      <a:endParaRPr kumimoji="1" lang="en-US" altLang="ja-JP" b="1" dirty="0" smtClean="0">
                        <a:solidFill>
                          <a:schemeClr val="tx1"/>
                        </a:solidFill>
                      </a:endParaRPr>
                    </a:p>
                    <a:p>
                      <a:pPr algn="l"/>
                      <a:r>
                        <a:rPr kumimoji="1" lang="ja-JP" altLang="en-US" b="1" dirty="0" smtClean="0">
                          <a:solidFill>
                            <a:schemeClr val="tx1"/>
                          </a:solidFill>
                        </a:rPr>
                        <a:t>　　イベントの開催要件を守ること。</a:t>
                      </a:r>
                      <a:endParaRPr kumimoji="1" lang="en-US" altLang="ja-JP" b="1" dirty="0" smtClean="0">
                        <a:solidFill>
                          <a:schemeClr val="tx1"/>
                        </a:solidFill>
                      </a:endParaRPr>
                    </a:p>
                    <a:p>
                      <a:pPr algn="l"/>
                      <a:r>
                        <a:rPr kumimoji="1" lang="ja-JP" altLang="en-US" b="1" dirty="0" smtClean="0">
                          <a:solidFill>
                            <a:schemeClr val="tx1"/>
                          </a:solidFill>
                        </a:rPr>
                        <a:t>　・入場者の整理誘導等を行うこと。</a:t>
                      </a:r>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5795442"/>
                  </a:ext>
                </a:extLst>
              </a:tr>
              <a:tr h="393209">
                <a:tc>
                  <a:txBody>
                    <a:bodyPr/>
                    <a:lstStyle/>
                    <a:p>
                      <a:pPr algn="l"/>
                      <a:r>
                        <a:rPr kumimoji="1" lang="ja-JP" altLang="en-US" b="1" dirty="0" smtClean="0">
                          <a:solidFill>
                            <a:schemeClr val="tx1"/>
                          </a:solidFill>
                        </a:rPr>
                        <a:t>劇場、観覧場、映画館又は演芸場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8683565"/>
                  </a:ext>
                </a:extLst>
              </a:tr>
              <a:tr h="393209">
                <a:tc>
                  <a:txBody>
                    <a:bodyPr/>
                    <a:lstStyle/>
                    <a:p>
                      <a:pPr algn="l"/>
                      <a:r>
                        <a:rPr kumimoji="1" lang="ja-JP" altLang="en-US" b="1" dirty="0" smtClean="0">
                          <a:solidFill>
                            <a:schemeClr val="tx1"/>
                          </a:solidFill>
                        </a:rPr>
                        <a:t>集会場又は公会堂、展示場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341082"/>
                  </a:ext>
                </a:extLst>
              </a:tr>
              <a:tr h="393209">
                <a:tc>
                  <a:txBody>
                    <a:bodyPr/>
                    <a:lstStyle/>
                    <a:p>
                      <a:pPr algn="l"/>
                      <a:r>
                        <a:rPr kumimoji="1" lang="ja-JP" altLang="en-US" b="1" dirty="0" smtClean="0">
                          <a:solidFill>
                            <a:schemeClr val="tx1"/>
                          </a:solidFill>
                        </a:rPr>
                        <a:t>博物館、美術館又は図書館</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0859393"/>
                  </a:ext>
                </a:extLst>
              </a:tr>
              <a:tr h="393209">
                <a:tc>
                  <a:txBody>
                    <a:bodyPr/>
                    <a:lstStyle/>
                    <a:p>
                      <a:pPr algn="l"/>
                      <a:r>
                        <a:rPr kumimoji="1" lang="ja-JP" altLang="en-US" b="1" dirty="0" smtClean="0">
                          <a:solidFill>
                            <a:schemeClr val="tx1"/>
                          </a:solidFill>
                        </a:rPr>
                        <a:t>ホテル又は旅館（集会の用に供する部分に限る）</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6415104"/>
                  </a:ext>
                </a:extLst>
              </a:tr>
              <a:tr h="393209">
                <a:tc>
                  <a:txBody>
                    <a:bodyPr/>
                    <a:lstStyle/>
                    <a:p>
                      <a:pPr algn="l"/>
                      <a:r>
                        <a:rPr kumimoji="1" lang="ja-JP" altLang="en-US" b="1" dirty="0" smtClean="0">
                          <a:solidFill>
                            <a:schemeClr val="tx1"/>
                          </a:solidFill>
                        </a:rPr>
                        <a:t>遊興施設</a:t>
                      </a:r>
                      <a:r>
                        <a:rPr kumimoji="1" lang="en-US" altLang="ja-JP" b="1" dirty="0" smtClean="0">
                          <a:solidFill>
                            <a:schemeClr val="tx1"/>
                          </a:solidFill>
                        </a:rPr>
                        <a:t>※</a:t>
                      </a: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r>
                        <a:rPr kumimoji="1" lang="ja-JP" altLang="en-US" b="1" dirty="0" smtClean="0">
                          <a:solidFill>
                            <a:schemeClr val="tx1"/>
                          </a:solidFill>
                        </a:rPr>
                        <a:t>以下の内容について、協力を依頼</a:t>
                      </a:r>
                      <a:endParaRPr kumimoji="1" lang="en-US" altLang="ja-JP" b="1" dirty="0" smtClean="0">
                        <a:solidFill>
                          <a:schemeClr val="tx1"/>
                        </a:solidFill>
                      </a:endParaRPr>
                    </a:p>
                    <a:p>
                      <a:pPr algn="l"/>
                      <a:r>
                        <a:rPr kumimoji="1" lang="ja-JP" altLang="en-US" b="1" dirty="0" smtClean="0">
                          <a:solidFill>
                            <a:schemeClr val="tx1"/>
                          </a:solidFill>
                        </a:rPr>
                        <a:t>　・営業時間短縮（５時～</a:t>
                      </a:r>
                      <a:r>
                        <a:rPr kumimoji="1" lang="en-US" altLang="ja-JP" b="1" dirty="0" smtClean="0">
                          <a:solidFill>
                            <a:schemeClr val="tx1"/>
                          </a:solidFill>
                        </a:rPr>
                        <a:t>20</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19</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・入場者の整理誘導等を行うこと。</a:t>
                      </a:r>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037456"/>
                  </a:ext>
                </a:extLst>
              </a:tr>
              <a:tr h="393209">
                <a:tc>
                  <a:txBody>
                    <a:bodyPr/>
                    <a:lstStyle/>
                    <a:p>
                      <a:pPr algn="l"/>
                      <a:r>
                        <a:rPr kumimoji="1" lang="ja-JP" altLang="en-US" b="1" dirty="0" smtClean="0">
                          <a:solidFill>
                            <a:schemeClr val="tx1"/>
                          </a:solidFill>
                        </a:rPr>
                        <a:t>物品販売業を営む店舗（</a:t>
                      </a:r>
                      <a:r>
                        <a:rPr kumimoji="1" lang="en-US" altLang="ja-JP" b="1" dirty="0" smtClean="0">
                          <a:solidFill>
                            <a:schemeClr val="tx1"/>
                          </a:solidFill>
                        </a:rPr>
                        <a:t>1,000</a:t>
                      </a:r>
                      <a:r>
                        <a:rPr kumimoji="1" lang="ja-JP" altLang="en-US" b="1" dirty="0" smtClean="0">
                          <a:solidFill>
                            <a:schemeClr val="tx1"/>
                          </a:solidFill>
                        </a:rPr>
                        <a:t>㎡超）（生活必需物資を除く）</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8875258"/>
                  </a:ext>
                </a:extLst>
              </a:tr>
              <a:tr h="393209">
                <a:tc>
                  <a:txBody>
                    <a:bodyPr/>
                    <a:lstStyle/>
                    <a:p>
                      <a:pPr algn="l"/>
                      <a:r>
                        <a:rPr kumimoji="1" lang="ja-JP" altLang="en-US" b="1" dirty="0" smtClean="0">
                          <a:solidFill>
                            <a:schemeClr val="tx1"/>
                          </a:solidFill>
                        </a:rPr>
                        <a:t>サービス業を営む店舗（</a:t>
                      </a:r>
                      <a:r>
                        <a:rPr kumimoji="1" lang="en-US" altLang="ja-JP" b="1" dirty="0" smtClean="0">
                          <a:solidFill>
                            <a:schemeClr val="tx1"/>
                          </a:solidFill>
                        </a:rPr>
                        <a:t>1,000</a:t>
                      </a:r>
                      <a:r>
                        <a:rPr kumimoji="1" lang="ja-JP" altLang="en-US" b="1" dirty="0" smtClean="0">
                          <a:solidFill>
                            <a:schemeClr val="tx1"/>
                          </a:solidFill>
                        </a:rPr>
                        <a:t>㎡超）（生活必需サービスを除く）</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3373"/>
                  </a:ext>
                </a:extLst>
              </a:tr>
            </a:tbl>
          </a:graphicData>
        </a:graphic>
      </p:graphicFrame>
      <p:sp>
        <p:nvSpPr>
          <p:cNvPr id="10" name="テキスト ボックス 9"/>
          <p:cNvSpPr txBox="1"/>
          <p:nvPr/>
        </p:nvSpPr>
        <p:spPr>
          <a:xfrm>
            <a:off x="484494" y="658883"/>
            <a:ext cx="12541718" cy="452303"/>
          </a:xfrm>
          <a:prstGeom prst="rect">
            <a:avLst/>
          </a:prstGeom>
          <a:noFill/>
          <a:ln w="28575">
            <a:noFill/>
          </a:ln>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lang="en-US" altLang="ja-JP" sz="2000" b="1" dirty="0" smtClean="0">
                <a:latin typeface="游ゴシック" panose="020F0502020204030204"/>
                <a:ea typeface="游ゴシック" panose="020B0400000000000000" pitchFamily="50" charset="-128"/>
              </a:rPr>
              <a:t>【</a:t>
            </a:r>
            <a:r>
              <a:rPr lang="ja-JP" altLang="en-US" sz="2000" b="1" dirty="0" smtClean="0">
                <a:latin typeface="游ゴシック" panose="020F0502020204030204"/>
                <a:ea typeface="游ゴシック" panose="020B0400000000000000" pitchFamily="50" charset="-128"/>
              </a:rPr>
              <a:t>協力依頼（大阪市内）</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p:txBody>
      </p:sp>
      <p:sp>
        <p:nvSpPr>
          <p:cNvPr id="11" name="正方形/長方形 10"/>
          <p:cNvSpPr/>
          <p:nvPr/>
        </p:nvSpPr>
        <p:spPr>
          <a:xfrm>
            <a:off x="780708" y="5436230"/>
            <a:ext cx="11698919" cy="461665"/>
          </a:xfrm>
          <a:prstGeom prst="rect">
            <a:avLst/>
          </a:prstGeom>
        </p:spPr>
        <p:txBody>
          <a:bodyPr wrap="square">
            <a:spAutoFit/>
          </a:bodyPr>
          <a:lstStyle/>
          <a:p>
            <a:pPr>
              <a:defRPr/>
            </a:pPr>
            <a:r>
              <a:rPr lang="en-US" altLang="ja-JP" sz="1200" dirty="0" smtClean="0"/>
              <a:t>※</a:t>
            </a:r>
            <a:r>
              <a:rPr lang="ja-JP" altLang="en-US" sz="1200" dirty="0" smtClean="0"/>
              <a:t>　遊興施設のうち、食品衛生法の飲食店営業許可を受けている店舗は、特措法に基づく要請の対象。</a:t>
            </a:r>
            <a:endParaRPr lang="en-US" altLang="ja-JP" sz="1200" dirty="0" smtClean="0"/>
          </a:p>
          <a:p>
            <a:pPr>
              <a:defRPr/>
            </a:pPr>
            <a:r>
              <a:rPr lang="ja-JP" altLang="en-US" sz="1200" dirty="0"/>
              <a:t>　</a:t>
            </a:r>
            <a:r>
              <a:rPr lang="ja-JP" altLang="en-US" sz="1200" dirty="0" smtClean="0"/>
              <a:t>　ネットカフェ・マンガ喫茶等、宿泊を目的とした利用が相当程度見込まれる施設は要請・協力依頼の対象外。</a:t>
            </a:r>
            <a:endParaRPr lang="en-US" altLang="ja-JP" sz="1200" dirty="0" smtClean="0"/>
          </a:p>
        </p:txBody>
      </p:sp>
    </p:spTree>
    <p:extLst>
      <p:ext uri="{BB962C8B-B14F-4D97-AF65-F5344CB8AC3E}">
        <p14:creationId xmlns:p14="http://schemas.microsoft.com/office/powerpoint/2010/main" val="23242958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96212" y="189162"/>
            <a:ext cx="780459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について（大阪市外）</a:t>
            </a:r>
            <a:r>
              <a:rPr lang="en-US" altLang="ja-JP" sz="2400" dirty="0"/>
              <a:t> </a:t>
            </a:r>
            <a:r>
              <a:rPr lang="en-US" altLang="ja-JP" sz="2000" dirty="0"/>
              <a:t>※</a:t>
            </a:r>
            <a:r>
              <a:rPr lang="ja-JP" altLang="en-US" sz="2000" dirty="0"/>
              <a:t>府有施設を含む</a:t>
            </a:r>
            <a:r>
              <a:rPr lang="ja-JP" altLang="en-US" sz="2400" b="1" dirty="0" smtClean="0"/>
              <a:t>　　　　</a:t>
            </a:r>
            <a:endParaRPr kumimoji="1" lang="ja-JP" altLang="en-US" sz="2400" b="1" dirty="0"/>
          </a:p>
        </p:txBody>
      </p:sp>
      <p:graphicFrame>
        <p:nvGraphicFramePr>
          <p:cNvPr id="16" name="表 15"/>
          <p:cNvGraphicFramePr>
            <a:graphicFrameLocks noGrp="1"/>
          </p:cNvGraphicFramePr>
          <p:nvPr>
            <p:extLst>
              <p:ext uri="{D42A27DB-BD31-4B8C-83A1-F6EECF244321}">
                <p14:modId xmlns:p14="http://schemas.microsoft.com/office/powerpoint/2010/main" val="1372327585"/>
              </p:ext>
            </p:extLst>
          </p:nvPr>
        </p:nvGraphicFramePr>
        <p:xfrm>
          <a:off x="469413" y="637948"/>
          <a:ext cx="11030400" cy="4937760"/>
        </p:xfrm>
        <a:graphic>
          <a:graphicData uri="http://schemas.openxmlformats.org/drawingml/2006/table">
            <a:tbl>
              <a:tblPr firstRow="1" bandRow="1">
                <a:tableStyleId>{5940675A-B579-460E-94D1-54222C63F5DA}</a:tableStyleId>
              </a:tblPr>
              <a:tblGrid>
                <a:gridCol w="452171">
                  <a:extLst>
                    <a:ext uri="{9D8B030D-6E8A-4147-A177-3AD203B41FA5}">
                      <a16:colId xmlns:a16="http://schemas.microsoft.com/office/drawing/2014/main" val="3530193740"/>
                    </a:ext>
                  </a:extLst>
                </a:gridCol>
                <a:gridCol w="1226530">
                  <a:extLst>
                    <a:ext uri="{9D8B030D-6E8A-4147-A177-3AD203B41FA5}">
                      <a16:colId xmlns:a16="http://schemas.microsoft.com/office/drawing/2014/main" val="3006936778"/>
                    </a:ext>
                  </a:extLst>
                </a:gridCol>
                <a:gridCol w="9351699">
                  <a:extLst>
                    <a:ext uri="{9D8B030D-6E8A-4147-A177-3AD203B41FA5}">
                      <a16:colId xmlns:a16="http://schemas.microsoft.com/office/drawing/2014/main" val="1771816938"/>
                    </a:ext>
                  </a:extLst>
                </a:gridCol>
              </a:tblGrid>
              <a:tr h="358228">
                <a:tc gridSpan="2">
                  <a:txBody>
                    <a:bodyPr/>
                    <a:lstStyle/>
                    <a:p>
                      <a:pPr algn="ctr"/>
                      <a:r>
                        <a:rPr kumimoji="1" lang="ja-JP" altLang="en-US" b="1" dirty="0" smtClean="0">
                          <a:solidFill>
                            <a:schemeClr val="tx1"/>
                          </a:solidFill>
                        </a:rPr>
                        <a:t>期間</a:t>
                      </a:r>
                      <a:endParaRPr kumimoji="1" lang="ja-JP" altLang="en-US" b="1" dirty="0">
                        <a:solidFill>
                          <a:schemeClr val="tx1"/>
                        </a:solidFill>
                      </a:endParaRPr>
                    </a:p>
                  </a:txBody>
                  <a:tcPr anchor="ctr">
                    <a:solidFill>
                      <a:schemeClr val="accent1">
                        <a:lumMod val="60000"/>
                        <a:lumOff val="40000"/>
                      </a:schemeClr>
                    </a:solidFill>
                  </a:tcPr>
                </a:tc>
                <a:tc hMerge="1">
                  <a:txBody>
                    <a:bodyPr/>
                    <a:lstStyle/>
                    <a:p>
                      <a:endParaRPr kumimoji="1" lang="ja-JP" altLang="en-US"/>
                    </a:p>
                  </a:txBody>
                  <a:tcPr/>
                </a:tc>
                <a:tc>
                  <a:txBody>
                    <a:bodyPr/>
                    <a:lstStyle/>
                    <a:p>
                      <a:pPr lvl="0" algn="ctr">
                        <a:defRPr/>
                      </a:pPr>
                      <a:r>
                        <a:rPr lang="ja-JP" altLang="en-US" sz="1800" b="1" u="none" noProof="0" dirty="0" smtClean="0">
                          <a:solidFill>
                            <a:schemeClr val="tx1"/>
                          </a:solidFill>
                        </a:rPr>
                        <a:t>４月５日～５月５日</a:t>
                      </a:r>
                      <a:endParaRPr kumimoji="1" lang="en-US" altLang="ja-JP" sz="1800" b="1" i="0" u="none" strike="noStrike" kern="1200" cap="none" spc="0" normalizeH="0" baseline="0" noProof="0" dirty="0" smtClean="0">
                        <a:ln>
                          <a:noFill/>
                        </a:ln>
                        <a:solidFill>
                          <a:schemeClr val="tx1"/>
                        </a:solidFill>
                        <a:effectLst/>
                        <a:uLnTx/>
                        <a:uFillTx/>
                        <a:latin typeface="+mn-lt"/>
                        <a:ea typeface="+mn-ea"/>
                      </a:endParaRPr>
                    </a:p>
                  </a:txBody>
                  <a:tcPr anchor="ctr"/>
                </a:tc>
                <a:extLst>
                  <a:ext uri="{0D108BD9-81ED-4DB2-BD59-A6C34878D82A}">
                    <a16:rowId xmlns:a16="http://schemas.microsoft.com/office/drawing/2014/main" val="2755446059"/>
                  </a:ext>
                </a:extLst>
              </a:tr>
              <a:tr h="1164240">
                <a:tc rowSpan="2">
                  <a:txBody>
                    <a:bodyPr/>
                    <a:lstStyle/>
                    <a:p>
                      <a:pPr algn="ctr"/>
                      <a:r>
                        <a:rPr kumimoji="1" lang="ja-JP" altLang="en-US" b="1" dirty="0" smtClean="0">
                          <a:solidFill>
                            <a:schemeClr val="tx1"/>
                          </a:solidFill>
                        </a:rPr>
                        <a:t>実施内容</a:t>
                      </a:r>
                      <a:endParaRPr kumimoji="1" lang="ja-JP" altLang="en-US" b="1" dirty="0">
                        <a:solidFill>
                          <a:schemeClr val="tx1"/>
                        </a:solidFill>
                      </a:endParaRPr>
                    </a:p>
                  </a:txBody>
                  <a:tcPr anchor="ctr">
                    <a:solidFill>
                      <a:schemeClr val="accent1">
                        <a:lumMod val="60000"/>
                        <a:lumOff val="40000"/>
                      </a:schemeClr>
                    </a:solidFill>
                  </a:tcPr>
                </a:tc>
                <a:tc>
                  <a:txBody>
                    <a:bodyPr/>
                    <a:lstStyle/>
                    <a:p>
                      <a:pPr algn="ctr"/>
                      <a:r>
                        <a:rPr kumimoji="1" lang="ja-JP" altLang="en-US" b="1" dirty="0" smtClean="0">
                          <a:solidFill>
                            <a:schemeClr val="tx1"/>
                          </a:solidFill>
                        </a:rPr>
                        <a:t>対象施設</a:t>
                      </a:r>
                      <a:endParaRPr kumimoji="1" lang="ja-JP" altLang="en-US" b="1" dirty="0">
                        <a:solidFill>
                          <a:schemeClr val="tx1"/>
                        </a:solidFill>
                      </a:endParaRPr>
                    </a:p>
                  </a:txBody>
                  <a:tcPr anchor="ctr">
                    <a:solidFill>
                      <a:schemeClr val="accent1">
                        <a:lumMod val="60000"/>
                        <a:lumOff val="40000"/>
                      </a:schemeClr>
                    </a:solidFill>
                  </a:tcPr>
                </a:tc>
                <a:tc>
                  <a:txBody>
                    <a:bodyPr/>
                    <a:lstStyle/>
                    <a:p>
                      <a:r>
                        <a:rPr kumimoji="1" lang="en-US" altLang="ja-JP" b="1" dirty="0" smtClean="0">
                          <a:solidFill>
                            <a:schemeClr val="tx1"/>
                          </a:solidFill>
                        </a:rPr>
                        <a:t>【</a:t>
                      </a:r>
                      <a:r>
                        <a:rPr kumimoji="1" lang="ja-JP" altLang="en-US" b="1" dirty="0" smtClean="0">
                          <a:solidFill>
                            <a:schemeClr val="tx1"/>
                          </a:solidFill>
                        </a:rPr>
                        <a:t>飲食店</a:t>
                      </a:r>
                      <a:r>
                        <a:rPr kumimoji="1" lang="en-US" altLang="ja-JP" b="1" dirty="0" smtClean="0">
                          <a:solidFill>
                            <a:schemeClr val="tx1"/>
                          </a:solidFill>
                        </a:rPr>
                        <a:t>】</a:t>
                      </a:r>
                    </a:p>
                    <a:p>
                      <a:r>
                        <a:rPr kumimoji="1" lang="ja-JP" altLang="en-US" b="1" dirty="0" smtClean="0">
                          <a:solidFill>
                            <a:schemeClr val="tx1"/>
                          </a:solidFill>
                        </a:rPr>
                        <a:t>飲食店（居酒屋を含む）、喫茶店等（宅配・テークアウトサービスを除く）</a:t>
                      </a:r>
                      <a:endParaRPr kumimoji="1" lang="en-US" altLang="ja-JP" b="1" dirty="0" smtClean="0">
                        <a:solidFill>
                          <a:schemeClr val="tx1"/>
                        </a:solidFill>
                      </a:endParaRPr>
                    </a:p>
                    <a:p>
                      <a:r>
                        <a:rPr kumimoji="1" lang="en-US" altLang="ja-JP" b="1" dirty="0" smtClean="0">
                          <a:solidFill>
                            <a:schemeClr val="tx1"/>
                          </a:solidFill>
                        </a:rPr>
                        <a:t>【</a:t>
                      </a:r>
                      <a:r>
                        <a:rPr kumimoji="1" lang="ja-JP" altLang="en-US" b="1" dirty="0" smtClean="0">
                          <a:solidFill>
                            <a:schemeClr val="tx1"/>
                          </a:solidFill>
                        </a:rPr>
                        <a:t>遊興施設</a:t>
                      </a:r>
                      <a:r>
                        <a:rPr kumimoji="1" lang="en-US" altLang="ja-JP" sz="1200" b="0" dirty="0" smtClean="0">
                          <a:solidFill>
                            <a:schemeClr val="tx1"/>
                          </a:solidFill>
                        </a:rPr>
                        <a:t>※</a:t>
                      </a:r>
                      <a:r>
                        <a:rPr kumimoji="1" lang="en-US" altLang="ja-JP" b="1" dirty="0" smtClean="0">
                          <a:solidFill>
                            <a:schemeClr val="tx1"/>
                          </a:solidFill>
                        </a:rPr>
                        <a:t>】</a:t>
                      </a:r>
                    </a:p>
                    <a:p>
                      <a:r>
                        <a:rPr kumimoji="1" lang="ja-JP" altLang="en-US" b="1" dirty="0" smtClean="0">
                          <a:solidFill>
                            <a:schemeClr val="tx1"/>
                          </a:solidFill>
                        </a:rPr>
                        <a:t>バー、カラオケボックス等で、食品衛生法の飲食店営業許可を受けている店舗</a:t>
                      </a:r>
                    </a:p>
                  </a:txBody>
                  <a:tcPr anchor="ctr"/>
                </a:tc>
                <a:extLst>
                  <a:ext uri="{0D108BD9-81ED-4DB2-BD59-A6C34878D82A}">
                    <a16:rowId xmlns:a16="http://schemas.microsoft.com/office/drawing/2014/main" val="3701706027"/>
                  </a:ext>
                </a:extLst>
              </a:tr>
              <a:tr h="3015083">
                <a:tc vMerge="1">
                  <a:txBody>
                    <a:bodyPr/>
                    <a:lstStyle/>
                    <a:p>
                      <a:endParaRPr kumimoji="1" lang="ja-JP" altLang="en-US"/>
                    </a:p>
                  </a:txBody>
                  <a:tcPr/>
                </a:tc>
                <a:tc>
                  <a:txBody>
                    <a:bodyPr/>
                    <a:lstStyle/>
                    <a:p>
                      <a:pPr algn="ctr"/>
                      <a:r>
                        <a:rPr kumimoji="1" lang="ja-JP" altLang="en-US" b="1" dirty="0" smtClean="0">
                          <a:solidFill>
                            <a:schemeClr val="tx1"/>
                          </a:solidFill>
                        </a:rPr>
                        <a:t>要請内容</a:t>
                      </a:r>
                      <a:endParaRPr kumimoji="1" lang="ja-JP" altLang="en-US" b="1" dirty="0">
                        <a:solidFill>
                          <a:schemeClr val="tx1"/>
                        </a:solidFill>
                      </a:endParaRPr>
                    </a:p>
                  </a:txBody>
                  <a:tcPr anchor="ct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u="sng" dirty="0" smtClean="0">
                          <a:solidFill>
                            <a:schemeClr val="tx1"/>
                          </a:solidFill>
                        </a:rPr>
                        <a:t>（特措法第</a:t>
                      </a:r>
                      <a:r>
                        <a:rPr lang="en-US" altLang="ja-JP" sz="1800" b="1" u="sng" dirty="0" smtClean="0">
                          <a:solidFill>
                            <a:schemeClr val="tx1"/>
                          </a:solidFill>
                        </a:rPr>
                        <a:t>24</a:t>
                      </a:r>
                      <a:r>
                        <a:rPr lang="ja-JP" altLang="en-US" sz="1800" b="1" u="sng" dirty="0" smtClean="0">
                          <a:solidFill>
                            <a:schemeClr val="tx1"/>
                          </a:solidFill>
                        </a:rPr>
                        <a:t>条第９項に基づく）</a:t>
                      </a:r>
                      <a:endParaRPr kumimoji="1" lang="en-US" altLang="ja-JP" b="1" u="sng" dirty="0" smtClean="0">
                        <a:solidFill>
                          <a:schemeClr val="tx1"/>
                        </a:solidFill>
                      </a:endParaRPr>
                    </a:p>
                    <a:p>
                      <a:r>
                        <a:rPr kumimoji="1" lang="ja-JP" altLang="en-US" b="1" dirty="0" smtClean="0">
                          <a:solidFill>
                            <a:schemeClr val="tx1"/>
                          </a:solidFill>
                        </a:rPr>
                        <a:t>○営業時間短縮（５時～</a:t>
                      </a:r>
                      <a:r>
                        <a:rPr kumimoji="1" lang="en-US" altLang="ja-JP" b="1" dirty="0" smtClean="0">
                          <a:solidFill>
                            <a:schemeClr val="tx1"/>
                          </a:solidFill>
                        </a:rPr>
                        <a:t>21</a:t>
                      </a:r>
                      <a:r>
                        <a:rPr kumimoji="1" lang="ja-JP" altLang="en-US" b="1" dirty="0" smtClean="0">
                          <a:solidFill>
                            <a:schemeClr val="tx1"/>
                          </a:solidFill>
                        </a:rPr>
                        <a:t>時）を要請。ただし、酒類の提供は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20</a:t>
                      </a:r>
                      <a:r>
                        <a:rPr kumimoji="1" lang="ja-JP" altLang="en-US" b="1" dirty="0" smtClean="0">
                          <a:solidFill>
                            <a:schemeClr val="tx1"/>
                          </a:solidFill>
                        </a:rPr>
                        <a:t>時</a:t>
                      </a:r>
                      <a:r>
                        <a:rPr kumimoji="1" lang="en-US" altLang="ja-JP" b="1" dirty="0" smtClean="0">
                          <a:solidFill>
                            <a:schemeClr val="tx1"/>
                          </a:solidFill>
                        </a:rPr>
                        <a:t>30</a:t>
                      </a:r>
                      <a:r>
                        <a:rPr kumimoji="1" lang="ja-JP" altLang="en-US" b="1" dirty="0" smtClean="0">
                          <a:solidFill>
                            <a:schemeClr val="tx1"/>
                          </a:solidFill>
                        </a:rPr>
                        <a:t>分</a:t>
                      </a:r>
                    </a:p>
                    <a:p>
                      <a:pPr>
                        <a:lnSpc>
                          <a:spcPts val="2400"/>
                        </a:lnSpc>
                      </a:pPr>
                      <a:r>
                        <a:rPr kumimoji="1" lang="ja-JP" altLang="en-US" b="1" dirty="0" smtClean="0">
                          <a:solidFill>
                            <a:schemeClr val="tx1"/>
                          </a:solidFill>
                        </a:rPr>
                        <a:t>○利用者へのマスク会食実施の周知及び正当な理由なく応じない利用者の入場禁止　</a:t>
                      </a:r>
                      <a:endParaRPr kumimoji="1" lang="en-US" altLang="ja-JP" b="1" dirty="0" smtClean="0">
                        <a:solidFill>
                          <a:schemeClr val="tx1"/>
                        </a:solidFill>
                      </a:endParaRPr>
                    </a:p>
                    <a:p>
                      <a:pPr>
                        <a:lnSpc>
                          <a:spcPts val="2400"/>
                        </a:lnSpc>
                      </a:pPr>
                      <a:r>
                        <a:rPr kumimoji="1" lang="ja-JP" altLang="en-US" b="1" dirty="0" smtClean="0">
                          <a:solidFill>
                            <a:schemeClr val="tx1"/>
                          </a:solidFill>
                        </a:rPr>
                        <a:t>　（退場を含む）</a:t>
                      </a:r>
                      <a:endParaRPr kumimoji="1" lang="en-US" altLang="ja-JP" b="1" dirty="0" smtClean="0">
                        <a:solidFill>
                          <a:schemeClr val="tx1"/>
                        </a:solidFill>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b="1" u="none" dirty="0" smtClean="0">
                          <a:solidFill>
                            <a:schemeClr val="tx1"/>
                          </a:solidFill>
                        </a:rPr>
                        <a:t>○アクリル板の設置</a:t>
                      </a:r>
                      <a:r>
                        <a:rPr kumimoji="1" lang="ja-JP" altLang="en-US" sz="1800" b="1" u="none" dirty="0" smtClean="0">
                          <a:solidFill>
                            <a:schemeClr val="tx1"/>
                          </a:solidFill>
                        </a:rPr>
                        <a:t>等</a:t>
                      </a:r>
                      <a:endParaRPr kumimoji="1" lang="en-US" altLang="ja-JP" sz="1800" b="1" u="none" dirty="0" smtClean="0">
                        <a:solidFill>
                          <a:schemeClr val="tx1"/>
                        </a:solidFill>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b="1" dirty="0" smtClean="0">
                          <a:solidFill>
                            <a:schemeClr val="tx1"/>
                          </a:solidFill>
                        </a:rPr>
                        <a:t>○上記のほか、特措法施行令第５条の５第１項各号に規定される措置</a:t>
                      </a:r>
                      <a:endParaRPr kumimoji="1" lang="en-US" altLang="ja-JP" b="1" dirty="0" smtClean="0">
                        <a:solidFill>
                          <a:schemeClr val="tx1"/>
                        </a:solidFill>
                      </a:endParaRPr>
                    </a:p>
                    <a:p>
                      <a:pPr>
                        <a:lnSpc>
                          <a:spcPts val="2400"/>
                        </a:lnSpc>
                      </a:pPr>
                      <a:r>
                        <a:rPr kumimoji="1" lang="ja-JP" altLang="en-US" b="1" dirty="0" smtClean="0">
                          <a:solidFill>
                            <a:schemeClr val="tx1"/>
                          </a:solidFill>
                        </a:rPr>
                        <a:t>　（従業員への検査勧奨、入場者の整理誘導、発熱等有症状者の入場禁止、</a:t>
                      </a:r>
                      <a:endParaRPr kumimoji="1" lang="en-US" altLang="ja-JP" b="1" dirty="0" smtClean="0">
                        <a:solidFill>
                          <a:schemeClr val="tx1"/>
                        </a:solidFill>
                      </a:endParaRPr>
                    </a:p>
                    <a:p>
                      <a:pPr>
                        <a:lnSpc>
                          <a:spcPts val="2400"/>
                        </a:lnSpc>
                      </a:pPr>
                      <a:r>
                        <a:rPr kumimoji="1" lang="ja-JP" altLang="en-US" b="1" dirty="0" smtClean="0">
                          <a:solidFill>
                            <a:schemeClr val="tx1"/>
                          </a:solidFill>
                        </a:rPr>
                        <a:t>　手指の消毒設備の設置、事業所の消毒、施設の換気）</a:t>
                      </a:r>
                    </a:p>
                    <a:p>
                      <a:pPr>
                        <a:lnSpc>
                          <a:spcPts val="2400"/>
                        </a:lnSpc>
                      </a:pPr>
                      <a:r>
                        <a:rPr kumimoji="1" lang="ja-JP" altLang="en-US" b="1" dirty="0" smtClean="0">
                          <a:solidFill>
                            <a:schemeClr val="tx1"/>
                          </a:solidFill>
                        </a:rPr>
                        <a:t>○ＣＯ２センサーの設置</a:t>
                      </a:r>
                    </a:p>
                    <a:p>
                      <a:pPr>
                        <a:lnSpc>
                          <a:spcPts val="2400"/>
                        </a:lnSpc>
                      </a:pPr>
                      <a:r>
                        <a:rPr kumimoji="1" lang="ja-JP" altLang="en-US" b="1" dirty="0" smtClean="0">
                          <a:solidFill>
                            <a:schemeClr val="tx1"/>
                          </a:solidFill>
                        </a:rPr>
                        <a:t>○業種別ガイドラインの遵守を徹底</a:t>
                      </a:r>
                      <a:endParaRPr kumimoji="1" lang="en-US" altLang="ja-JP" b="1" dirty="0" smtClean="0">
                        <a:solidFill>
                          <a:schemeClr val="tx1"/>
                        </a:solidFill>
                      </a:endParaRPr>
                    </a:p>
                    <a:p>
                      <a:pPr>
                        <a:lnSpc>
                          <a:spcPts val="2400"/>
                        </a:lnSpc>
                      </a:pPr>
                      <a:r>
                        <a:rPr kumimoji="1" lang="ja-JP" altLang="en-US" b="1" dirty="0" smtClean="0">
                          <a:solidFill>
                            <a:schemeClr val="tx1"/>
                          </a:solidFill>
                        </a:rPr>
                        <a:t>○カラオケ設備の利用自粛（飲食を主とする店舗で、カラオケ設備がある店）</a:t>
                      </a:r>
                    </a:p>
                  </a:txBody>
                  <a:tcPr/>
                </a:tc>
                <a:extLst>
                  <a:ext uri="{0D108BD9-81ED-4DB2-BD59-A6C34878D82A}">
                    <a16:rowId xmlns:a16="http://schemas.microsoft.com/office/drawing/2014/main" val="1115059720"/>
                  </a:ext>
                </a:extLst>
              </a:tr>
            </a:tbl>
          </a:graphicData>
        </a:graphic>
      </p:graphicFrame>
      <p:sp>
        <p:nvSpPr>
          <p:cNvPr id="7" name="正方形/長方形 6"/>
          <p:cNvSpPr/>
          <p:nvPr/>
        </p:nvSpPr>
        <p:spPr>
          <a:xfrm>
            <a:off x="988450" y="5683211"/>
            <a:ext cx="11698919" cy="461665"/>
          </a:xfrm>
          <a:prstGeom prst="rect">
            <a:avLst/>
          </a:prstGeom>
        </p:spPr>
        <p:txBody>
          <a:bodyPr wrap="square">
            <a:spAutoFit/>
          </a:bodyPr>
          <a:lstStyle/>
          <a:p>
            <a:pPr>
              <a:defRPr/>
            </a:pPr>
            <a:r>
              <a:rPr lang="en-US" altLang="ja-JP" sz="1200" dirty="0" smtClean="0"/>
              <a:t>※</a:t>
            </a:r>
            <a:r>
              <a:rPr lang="ja-JP" altLang="en-US" sz="1200" dirty="0" smtClean="0"/>
              <a:t>　遊興施設のうち、食品衛生法の飲食店営業許可を受けている店舗は、特措法に基づく要請の対象。</a:t>
            </a:r>
            <a:endParaRPr lang="en-US" altLang="ja-JP" sz="1200" dirty="0" smtClean="0"/>
          </a:p>
          <a:p>
            <a:pPr>
              <a:defRPr/>
            </a:pPr>
            <a:r>
              <a:rPr lang="ja-JP" altLang="en-US" sz="1200" dirty="0" smtClean="0"/>
              <a:t>　　  ネットカフェ・マンガ喫茶等、宿泊を目的とした利用が相当程度見込まれる施設は要請の対象外。</a:t>
            </a:r>
            <a:endParaRPr lang="en-US" altLang="ja-JP" sz="1200" dirty="0" smtClean="0"/>
          </a:p>
        </p:txBody>
      </p:sp>
    </p:spTree>
    <p:extLst>
      <p:ext uri="{BB962C8B-B14F-4D97-AF65-F5344CB8AC3E}">
        <p14:creationId xmlns:p14="http://schemas.microsoft.com/office/powerpoint/2010/main" val="36163448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20" name="表 19"/>
          <p:cNvGraphicFramePr>
            <a:graphicFrameLocks noGrp="1"/>
          </p:cNvGraphicFramePr>
          <p:nvPr>
            <p:extLst/>
          </p:nvPr>
        </p:nvGraphicFramePr>
        <p:xfrm>
          <a:off x="780708" y="1264390"/>
          <a:ext cx="10918210" cy="4090537"/>
        </p:xfrm>
        <a:graphic>
          <a:graphicData uri="http://schemas.openxmlformats.org/drawingml/2006/table">
            <a:tbl>
              <a:tblPr firstRow="1" bandRow="1">
                <a:tableStyleId>{5940675A-B579-460E-94D1-54222C63F5DA}</a:tableStyleId>
              </a:tblPr>
              <a:tblGrid>
                <a:gridCol w="5233726">
                  <a:extLst>
                    <a:ext uri="{9D8B030D-6E8A-4147-A177-3AD203B41FA5}">
                      <a16:colId xmlns:a16="http://schemas.microsoft.com/office/drawing/2014/main" val="281278"/>
                    </a:ext>
                  </a:extLst>
                </a:gridCol>
                <a:gridCol w="5684484">
                  <a:extLst>
                    <a:ext uri="{9D8B030D-6E8A-4147-A177-3AD203B41FA5}">
                      <a16:colId xmlns:a16="http://schemas.microsoft.com/office/drawing/2014/main" val="2806394976"/>
                    </a:ext>
                  </a:extLst>
                </a:gridCol>
              </a:tblGrid>
              <a:tr h="442380">
                <a:tc>
                  <a:txBody>
                    <a:bodyPr/>
                    <a:lstStyle/>
                    <a:p>
                      <a:pPr algn="ctr"/>
                      <a:r>
                        <a:rPr kumimoji="1" lang="ja-JP" altLang="en-US" b="1" dirty="0" smtClean="0">
                          <a:solidFill>
                            <a:schemeClr val="tx1"/>
                          </a:solidFill>
                        </a:rPr>
                        <a:t>対象施設</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b="1" dirty="0" smtClean="0">
                          <a:solidFill>
                            <a:schemeClr val="tx1"/>
                          </a:solidFill>
                        </a:rPr>
                        <a:t>協力依頼内容</a:t>
                      </a:r>
                      <a:endParaRPr kumimoji="1" lang="ja-JP" altLang="en-US" b="1" dirty="0">
                        <a:solidFill>
                          <a:schemeClr val="tx1"/>
                        </a:solidFill>
                      </a:endParaRPr>
                    </a:p>
                  </a:txBody>
                  <a:tcPr anchor="ctr">
                    <a:lnL w="127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101828618"/>
                  </a:ext>
                </a:extLst>
              </a:tr>
              <a:tr h="401952">
                <a:tc>
                  <a:txBody>
                    <a:bodyPr/>
                    <a:lstStyle/>
                    <a:p>
                      <a:pPr algn="l"/>
                      <a:r>
                        <a:rPr kumimoji="1" lang="ja-JP" altLang="en-US" b="1" dirty="0" smtClean="0">
                          <a:solidFill>
                            <a:schemeClr val="tx1"/>
                          </a:solidFill>
                        </a:rPr>
                        <a:t>運動施設、遊技場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a:r>
                        <a:rPr kumimoji="1" lang="ja-JP" altLang="en-US" b="1" dirty="0" smtClean="0">
                          <a:solidFill>
                            <a:schemeClr val="tx1"/>
                          </a:solidFill>
                        </a:rPr>
                        <a:t>以下の内容について、協力を依頼</a:t>
                      </a:r>
                      <a:endParaRPr kumimoji="1" lang="en-US" altLang="ja-JP" b="1" dirty="0" smtClean="0">
                        <a:solidFill>
                          <a:schemeClr val="tx1"/>
                        </a:solidFill>
                      </a:endParaRPr>
                    </a:p>
                    <a:p>
                      <a:pPr algn="l"/>
                      <a:r>
                        <a:rPr kumimoji="1" lang="ja-JP" altLang="en-US" b="1" dirty="0" smtClean="0">
                          <a:solidFill>
                            <a:schemeClr val="tx1"/>
                          </a:solidFill>
                        </a:rPr>
                        <a:t>　・営業時間短縮（５時～</a:t>
                      </a:r>
                      <a:r>
                        <a:rPr kumimoji="1" lang="en-US" altLang="ja-JP" b="1" dirty="0" smtClean="0">
                          <a:solidFill>
                            <a:schemeClr val="tx1"/>
                          </a:solidFill>
                        </a:rPr>
                        <a:t>21</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20</a:t>
                      </a:r>
                      <a:r>
                        <a:rPr kumimoji="1" lang="ja-JP" altLang="en-US" b="1" dirty="0" smtClean="0">
                          <a:solidFill>
                            <a:schemeClr val="tx1"/>
                          </a:solidFill>
                        </a:rPr>
                        <a:t>時</a:t>
                      </a:r>
                      <a:r>
                        <a:rPr kumimoji="1" lang="en-US" altLang="ja-JP" b="1" dirty="0" smtClean="0">
                          <a:solidFill>
                            <a:schemeClr val="tx1"/>
                          </a:solidFill>
                        </a:rPr>
                        <a:t>30</a:t>
                      </a:r>
                      <a:r>
                        <a:rPr kumimoji="1" lang="ja-JP" altLang="en-US" b="1" dirty="0" smtClean="0">
                          <a:solidFill>
                            <a:schemeClr val="tx1"/>
                          </a:solidFill>
                        </a:rPr>
                        <a:t>分</a:t>
                      </a:r>
                      <a:endParaRPr kumimoji="1" lang="en-US" altLang="ja-JP" b="1" dirty="0" smtClean="0">
                        <a:solidFill>
                          <a:schemeClr val="tx1"/>
                        </a:solidFill>
                      </a:endParaRPr>
                    </a:p>
                    <a:p>
                      <a:pPr algn="l"/>
                      <a:r>
                        <a:rPr kumimoji="1" lang="ja-JP" altLang="en-US" b="1" dirty="0" smtClean="0">
                          <a:solidFill>
                            <a:schemeClr val="tx1"/>
                          </a:solidFill>
                        </a:rPr>
                        <a:t>　・催物の開催制限に係る施設は、</a:t>
                      </a:r>
                      <a:endParaRPr kumimoji="1" lang="en-US" altLang="ja-JP" b="1" dirty="0" smtClean="0">
                        <a:solidFill>
                          <a:schemeClr val="tx1"/>
                        </a:solidFill>
                      </a:endParaRPr>
                    </a:p>
                    <a:p>
                      <a:pPr algn="l"/>
                      <a:r>
                        <a:rPr kumimoji="1" lang="ja-JP" altLang="en-US" b="1" dirty="0" smtClean="0">
                          <a:solidFill>
                            <a:schemeClr val="tx1"/>
                          </a:solidFill>
                        </a:rPr>
                        <a:t>　　イベントの開催要件を守ること。</a:t>
                      </a:r>
                      <a:endParaRPr kumimoji="1" lang="en-US" altLang="ja-JP" b="1" dirty="0" smtClean="0">
                        <a:solidFill>
                          <a:schemeClr val="tx1"/>
                        </a:solidFill>
                      </a:endParaRPr>
                    </a:p>
                    <a:p>
                      <a:pPr algn="l"/>
                      <a:r>
                        <a:rPr kumimoji="1" lang="ja-JP" altLang="en-US" b="1" dirty="0" smtClean="0">
                          <a:solidFill>
                            <a:schemeClr val="tx1"/>
                          </a:solidFill>
                        </a:rPr>
                        <a:t>　・入場者の整理誘導等を行うこと。</a:t>
                      </a:r>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5795442"/>
                  </a:ext>
                </a:extLst>
              </a:tr>
              <a:tr h="393209">
                <a:tc>
                  <a:txBody>
                    <a:bodyPr/>
                    <a:lstStyle/>
                    <a:p>
                      <a:pPr algn="l"/>
                      <a:r>
                        <a:rPr kumimoji="1" lang="ja-JP" altLang="en-US" b="1" dirty="0" smtClean="0">
                          <a:solidFill>
                            <a:schemeClr val="tx1"/>
                          </a:solidFill>
                        </a:rPr>
                        <a:t>劇場、観覧場、映画館又は演芸場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8683565"/>
                  </a:ext>
                </a:extLst>
              </a:tr>
              <a:tr h="393209">
                <a:tc>
                  <a:txBody>
                    <a:bodyPr/>
                    <a:lstStyle/>
                    <a:p>
                      <a:pPr algn="l"/>
                      <a:r>
                        <a:rPr kumimoji="1" lang="ja-JP" altLang="en-US" b="1" dirty="0" smtClean="0">
                          <a:solidFill>
                            <a:schemeClr val="tx1"/>
                          </a:solidFill>
                        </a:rPr>
                        <a:t>集会場又は公会堂、展示場</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341082"/>
                  </a:ext>
                </a:extLst>
              </a:tr>
              <a:tr h="393209">
                <a:tc>
                  <a:txBody>
                    <a:bodyPr/>
                    <a:lstStyle/>
                    <a:p>
                      <a:pPr algn="l"/>
                      <a:r>
                        <a:rPr kumimoji="1" lang="ja-JP" altLang="en-US" b="1" dirty="0" smtClean="0">
                          <a:solidFill>
                            <a:schemeClr val="tx1"/>
                          </a:solidFill>
                        </a:rPr>
                        <a:t>博物館、美術館又は図書館</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0859393"/>
                  </a:ext>
                </a:extLst>
              </a:tr>
              <a:tr h="393209">
                <a:tc>
                  <a:txBody>
                    <a:bodyPr/>
                    <a:lstStyle/>
                    <a:p>
                      <a:pPr algn="l"/>
                      <a:r>
                        <a:rPr kumimoji="1" lang="ja-JP" altLang="en-US" b="1" dirty="0" smtClean="0">
                          <a:solidFill>
                            <a:schemeClr val="tx1"/>
                          </a:solidFill>
                        </a:rPr>
                        <a:t>ホテル又は旅館（集会の用に供する部分に限る）</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6415104"/>
                  </a:ext>
                </a:extLst>
              </a:tr>
              <a:tr h="393209">
                <a:tc>
                  <a:txBody>
                    <a:bodyPr/>
                    <a:lstStyle/>
                    <a:p>
                      <a:pPr algn="l"/>
                      <a:r>
                        <a:rPr kumimoji="1" lang="ja-JP" altLang="en-US" b="1" dirty="0" smtClean="0">
                          <a:solidFill>
                            <a:schemeClr val="tx1"/>
                          </a:solidFill>
                        </a:rPr>
                        <a:t>遊興施設</a:t>
                      </a:r>
                      <a:r>
                        <a:rPr kumimoji="1" lang="en-US" altLang="ja-JP" b="1" dirty="0" smtClean="0">
                          <a:solidFill>
                            <a:schemeClr val="tx1"/>
                          </a:solidFill>
                        </a:rPr>
                        <a:t>※</a:t>
                      </a: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r>
                        <a:rPr kumimoji="1" lang="ja-JP" altLang="en-US" b="1" dirty="0" smtClean="0">
                          <a:solidFill>
                            <a:schemeClr val="tx1"/>
                          </a:solidFill>
                        </a:rPr>
                        <a:t>以下の内容について、協力を依頼</a:t>
                      </a:r>
                      <a:endParaRPr kumimoji="1" lang="en-US" altLang="ja-JP" b="1" dirty="0" smtClean="0">
                        <a:solidFill>
                          <a:schemeClr val="tx1"/>
                        </a:solidFill>
                      </a:endParaRPr>
                    </a:p>
                    <a:p>
                      <a:pPr algn="l"/>
                      <a:r>
                        <a:rPr kumimoji="1" lang="ja-JP" altLang="en-US" b="1" dirty="0" smtClean="0">
                          <a:solidFill>
                            <a:schemeClr val="tx1"/>
                          </a:solidFill>
                        </a:rPr>
                        <a:t>　・営業時間短縮（５時～</a:t>
                      </a:r>
                      <a:r>
                        <a:rPr kumimoji="1" lang="en-US" altLang="ja-JP" b="1" dirty="0" smtClean="0">
                          <a:solidFill>
                            <a:schemeClr val="tx1"/>
                          </a:solidFill>
                        </a:rPr>
                        <a:t>21</a:t>
                      </a:r>
                      <a:r>
                        <a:rPr kumimoji="1" lang="ja-JP" altLang="en-US" b="1" dirty="0" smtClean="0">
                          <a:solidFill>
                            <a:schemeClr val="tx1"/>
                          </a:solidFill>
                        </a:rPr>
                        <a:t>時）</a:t>
                      </a:r>
                      <a:endParaRPr kumimoji="1" lang="en-US" altLang="ja-JP" b="1" dirty="0" smtClean="0">
                        <a:solidFill>
                          <a:schemeClr val="tx1"/>
                        </a:solidFill>
                      </a:endParaRPr>
                    </a:p>
                    <a:p>
                      <a:pPr algn="l"/>
                      <a:r>
                        <a:rPr kumimoji="1" lang="ja-JP" altLang="en-US" b="1" dirty="0" smtClean="0">
                          <a:solidFill>
                            <a:schemeClr val="tx1"/>
                          </a:solidFill>
                        </a:rPr>
                        <a:t>　　ただし、酒類の提供は</a:t>
                      </a:r>
                      <a:r>
                        <a:rPr kumimoji="1" lang="en-US" altLang="ja-JP" b="1" dirty="0" smtClean="0">
                          <a:solidFill>
                            <a:schemeClr val="tx1"/>
                          </a:solidFill>
                        </a:rPr>
                        <a:t>11</a:t>
                      </a:r>
                      <a:r>
                        <a:rPr kumimoji="1" lang="ja-JP" altLang="en-US" b="1" dirty="0" smtClean="0">
                          <a:solidFill>
                            <a:schemeClr val="tx1"/>
                          </a:solidFill>
                        </a:rPr>
                        <a:t>時～</a:t>
                      </a:r>
                      <a:r>
                        <a:rPr kumimoji="1" lang="en-US" altLang="ja-JP" b="1" dirty="0" smtClean="0">
                          <a:solidFill>
                            <a:schemeClr val="tx1"/>
                          </a:solidFill>
                        </a:rPr>
                        <a:t>20</a:t>
                      </a:r>
                      <a:r>
                        <a:rPr kumimoji="1" lang="ja-JP" altLang="en-US" b="1" dirty="0" smtClean="0">
                          <a:solidFill>
                            <a:schemeClr val="tx1"/>
                          </a:solidFill>
                        </a:rPr>
                        <a:t>時</a:t>
                      </a:r>
                      <a:r>
                        <a:rPr kumimoji="1" lang="en-US" altLang="ja-JP" b="1" dirty="0" smtClean="0">
                          <a:solidFill>
                            <a:schemeClr val="tx1"/>
                          </a:solidFill>
                        </a:rPr>
                        <a:t>30</a:t>
                      </a:r>
                      <a:r>
                        <a:rPr kumimoji="1" lang="ja-JP" altLang="en-US" b="1" dirty="0" smtClean="0">
                          <a:solidFill>
                            <a:schemeClr val="tx1"/>
                          </a:solidFill>
                        </a:rPr>
                        <a:t>分</a:t>
                      </a:r>
                      <a:endParaRPr kumimoji="1" lang="en-US" altLang="ja-JP" b="1" dirty="0" smtClean="0">
                        <a:solidFill>
                          <a:schemeClr val="tx1"/>
                        </a:solidFill>
                      </a:endParaRPr>
                    </a:p>
                    <a:p>
                      <a:pPr algn="l"/>
                      <a:r>
                        <a:rPr kumimoji="1" lang="ja-JP" altLang="en-US" b="1" dirty="0" smtClean="0">
                          <a:solidFill>
                            <a:schemeClr val="tx1"/>
                          </a:solidFill>
                        </a:rPr>
                        <a:t>　・入場者の整理誘導等を行うこと。</a:t>
                      </a:r>
                    </a:p>
                  </a:txBody>
                  <a:tcPr anchor="ct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037456"/>
                  </a:ext>
                </a:extLst>
              </a:tr>
              <a:tr h="393209">
                <a:tc>
                  <a:txBody>
                    <a:bodyPr/>
                    <a:lstStyle/>
                    <a:p>
                      <a:pPr algn="l"/>
                      <a:r>
                        <a:rPr kumimoji="1" lang="ja-JP" altLang="en-US" b="1" dirty="0" smtClean="0">
                          <a:solidFill>
                            <a:schemeClr val="tx1"/>
                          </a:solidFill>
                        </a:rPr>
                        <a:t>物品販売業を営む店舗（</a:t>
                      </a:r>
                      <a:r>
                        <a:rPr kumimoji="1" lang="en-US" altLang="ja-JP" b="1" dirty="0" smtClean="0">
                          <a:solidFill>
                            <a:schemeClr val="tx1"/>
                          </a:solidFill>
                        </a:rPr>
                        <a:t>1,000</a:t>
                      </a:r>
                      <a:r>
                        <a:rPr kumimoji="1" lang="ja-JP" altLang="en-US" b="1" dirty="0" smtClean="0">
                          <a:solidFill>
                            <a:schemeClr val="tx1"/>
                          </a:solidFill>
                        </a:rPr>
                        <a:t>㎡超）（生活必需物資を除く）</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8875258"/>
                  </a:ext>
                </a:extLst>
              </a:tr>
              <a:tr h="393209">
                <a:tc>
                  <a:txBody>
                    <a:bodyPr/>
                    <a:lstStyle/>
                    <a:p>
                      <a:pPr algn="l"/>
                      <a:r>
                        <a:rPr kumimoji="1" lang="ja-JP" altLang="en-US" b="1" dirty="0" smtClean="0">
                          <a:solidFill>
                            <a:schemeClr val="tx1"/>
                          </a:solidFill>
                        </a:rPr>
                        <a:t>サービス業を営む店舗（</a:t>
                      </a:r>
                      <a:r>
                        <a:rPr kumimoji="1" lang="en-US" altLang="ja-JP" b="1" dirty="0" smtClean="0">
                          <a:solidFill>
                            <a:schemeClr val="tx1"/>
                          </a:solidFill>
                        </a:rPr>
                        <a:t>1,000</a:t>
                      </a:r>
                      <a:r>
                        <a:rPr kumimoji="1" lang="ja-JP" altLang="en-US" b="1" dirty="0" smtClean="0">
                          <a:solidFill>
                            <a:schemeClr val="tx1"/>
                          </a:solidFill>
                        </a:rPr>
                        <a:t>㎡超）（生活必需サービスを除く）</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3373"/>
                  </a:ext>
                </a:extLst>
              </a:tr>
            </a:tbl>
          </a:graphicData>
        </a:graphic>
      </p:graphicFrame>
      <p:sp>
        <p:nvSpPr>
          <p:cNvPr id="10" name="テキスト ボックス 9"/>
          <p:cNvSpPr txBox="1"/>
          <p:nvPr/>
        </p:nvSpPr>
        <p:spPr>
          <a:xfrm>
            <a:off x="484494" y="658883"/>
            <a:ext cx="12541718" cy="477054"/>
          </a:xfrm>
          <a:prstGeom prst="rect">
            <a:avLst/>
          </a:prstGeom>
          <a:noFill/>
          <a:ln w="28575">
            <a:noFill/>
          </a:ln>
        </p:spPr>
        <p:txBody>
          <a:bodyPr wrap="square" rtlCol="0">
            <a:spAutoFit/>
          </a:bodyPr>
          <a:lstStyle/>
          <a:p>
            <a:pPr>
              <a:lnSpc>
                <a:spcPts val="3000"/>
              </a:lnSpc>
              <a:defRPr/>
            </a:pPr>
            <a:r>
              <a:rPr lang="en-US" altLang="ja-JP" sz="2000" b="1" dirty="0" smtClean="0">
                <a:latin typeface="游ゴシック" panose="020F0502020204030204"/>
                <a:ea typeface="游ゴシック" panose="020B0400000000000000" pitchFamily="50" charset="-128"/>
              </a:rPr>
              <a:t>【</a:t>
            </a:r>
            <a:r>
              <a:rPr lang="ja-JP" altLang="en-US" sz="2000" b="1" dirty="0" smtClean="0">
                <a:latin typeface="游ゴシック" panose="020F0502020204030204"/>
                <a:ea typeface="游ゴシック" panose="020B0400000000000000" pitchFamily="50" charset="-128"/>
              </a:rPr>
              <a:t>協力依頼（大阪市外）</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a:t>
            </a:r>
            <a:r>
              <a:rPr lang="en-US" altLang="ja-JP" sz="2000" b="1" dirty="0" smtClean="0"/>
              <a:t>※</a:t>
            </a:r>
            <a:r>
              <a:rPr lang="ja-JP" altLang="en-US" sz="2000" b="1" dirty="0" smtClean="0"/>
              <a:t>要請期間　</a:t>
            </a:r>
            <a:r>
              <a:rPr lang="ja-JP" altLang="en-US" sz="2000" b="1" u="sng" dirty="0" smtClean="0"/>
              <a:t>４月９日</a:t>
            </a:r>
            <a:r>
              <a:rPr lang="ja-JP" altLang="en-US" sz="2000" b="1" u="sng" dirty="0"/>
              <a:t>～５月</a:t>
            </a:r>
            <a:r>
              <a:rPr lang="ja-JP" altLang="en-US" sz="2000" b="1" u="sng" dirty="0" smtClean="0"/>
              <a:t>５日</a:t>
            </a:r>
            <a:r>
              <a:rPr lang="ja-JP" altLang="en-US" sz="2000" dirty="0"/>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p:txBody>
      </p:sp>
      <p:sp>
        <p:nvSpPr>
          <p:cNvPr id="11" name="正方形/長方形 10"/>
          <p:cNvSpPr/>
          <p:nvPr/>
        </p:nvSpPr>
        <p:spPr>
          <a:xfrm>
            <a:off x="780708" y="5436230"/>
            <a:ext cx="11698919" cy="461665"/>
          </a:xfrm>
          <a:prstGeom prst="rect">
            <a:avLst/>
          </a:prstGeom>
        </p:spPr>
        <p:txBody>
          <a:bodyPr wrap="square">
            <a:spAutoFit/>
          </a:bodyPr>
          <a:lstStyle/>
          <a:p>
            <a:pPr>
              <a:defRPr/>
            </a:pPr>
            <a:r>
              <a:rPr lang="en-US" altLang="ja-JP" sz="1200" dirty="0" smtClean="0"/>
              <a:t>※</a:t>
            </a:r>
            <a:r>
              <a:rPr lang="ja-JP" altLang="en-US" sz="1200" dirty="0" smtClean="0"/>
              <a:t>　遊興施設のうち、食品衛生法の飲食店営業許可を受けている店舗は、特措法に基づく要請の対象。</a:t>
            </a:r>
            <a:endParaRPr lang="en-US" altLang="ja-JP" sz="1200" dirty="0" smtClean="0"/>
          </a:p>
          <a:p>
            <a:pPr>
              <a:defRPr/>
            </a:pPr>
            <a:r>
              <a:rPr lang="ja-JP" altLang="en-US" sz="1200" dirty="0"/>
              <a:t>　</a:t>
            </a:r>
            <a:r>
              <a:rPr lang="ja-JP" altLang="en-US" sz="1200" dirty="0" smtClean="0"/>
              <a:t>　ネットカフェ・マンガ喫茶等、宿泊を目的とした利用が相当程度見込まれる施設は要請・協力依頼の対象外。</a:t>
            </a:r>
            <a:endParaRPr lang="en-US" altLang="ja-JP" sz="1200" dirty="0" smtClean="0"/>
          </a:p>
        </p:txBody>
      </p:sp>
    </p:spTree>
    <p:extLst>
      <p:ext uri="{BB962C8B-B14F-4D97-AF65-F5344CB8AC3E}">
        <p14:creationId xmlns:p14="http://schemas.microsoft.com/office/powerpoint/2010/main" val="3593074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11965</TotalTime>
  <Words>2386</Words>
  <Application>Microsoft Office PowerPoint</Application>
  <PresentationFormat>ワイド画面</PresentationFormat>
  <Paragraphs>203</Paragraphs>
  <Slides>8</Slides>
  <Notes>7</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上野　和樹</dc:creator>
  <cp:lastModifiedBy>小原　朋子</cp:lastModifiedBy>
  <cp:revision>625</cp:revision>
  <cp:lastPrinted>2021-04-14T09:32:12Z</cp:lastPrinted>
  <dcterms:created xsi:type="dcterms:W3CDTF">2020-05-20T11:17:35Z</dcterms:created>
  <dcterms:modified xsi:type="dcterms:W3CDTF">2021-04-14T09:38:07Z</dcterms:modified>
</cp:coreProperties>
</file>