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3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12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39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13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3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595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00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61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08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92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98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69FF-38EC-4F1A-A796-F9D761ED2E4A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9B25-E64C-49E0-90F1-20E93F6B14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290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-3770" y="-2288"/>
            <a:ext cx="12195770" cy="610104"/>
          </a:xfrm>
          <a:prstGeom prst="rect">
            <a:avLst/>
          </a:prstGeom>
          <a:solidFill>
            <a:srgbClr val="007FAC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宿泊療養施設の確保について</a:t>
            </a:r>
            <a:endParaRPr lang="ja-JP" altLang="en-US" sz="28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1408224" y="831156"/>
            <a:ext cx="3240000" cy="34148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契約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施設の状況</a:t>
            </a:r>
            <a:endParaRPr kumimoji="1" lang="en-US" altLang="ja-JP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682733"/>
              </p:ext>
            </p:extLst>
          </p:nvPr>
        </p:nvGraphicFramePr>
        <p:xfrm>
          <a:off x="36649" y="1363148"/>
          <a:ext cx="5983151" cy="460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7312">
                  <a:extLst>
                    <a:ext uri="{9D8B030D-6E8A-4147-A177-3AD203B41FA5}">
                      <a16:colId xmlns:a16="http://schemas.microsoft.com/office/drawing/2014/main" val="2572959465"/>
                    </a:ext>
                  </a:extLst>
                </a:gridCol>
                <a:gridCol w="907120">
                  <a:extLst>
                    <a:ext uri="{9D8B030D-6E8A-4147-A177-3AD203B41FA5}">
                      <a16:colId xmlns:a16="http://schemas.microsoft.com/office/drawing/2014/main" val="2932061853"/>
                    </a:ext>
                  </a:extLst>
                </a:gridCol>
                <a:gridCol w="837930">
                  <a:extLst>
                    <a:ext uri="{9D8B030D-6E8A-4147-A177-3AD203B41FA5}">
                      <a16:colId xmlns:a16="http://schemas.microsoft.com/office/drawing/2014/main" val="2837524026"/>
                    </a:ext>
                  </a:extLst>
                </a:gridCol>
                <a:gridCol w="1080789">
                  <a:extLst>
                    <a:ext uri="{9D8B030D-6E8A-4147-A177-3AD203B41FA5}">
                      <a16:colId xmlns:a16="http://schemas.microsoft.com/office/drawing/2014/main" val="2599516011"/>
                    </a:ext>
                  </a:extLst>
                </a:gridCol>
              </a:tblGrid>
              <a:tr h="4185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施設名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所在地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状況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80058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大阪アカデミア（新館１）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住之江区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１５９室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25968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大阪アカデミア（新館２）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153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3046124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ホテルイルグランデ梅田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245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2529514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ウェリナホテルプレミア中之島イースト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</a:t>
                      </a: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10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4913328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アパホテルなんば南恵美須町駅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浪速区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２</a:t>
                      </a: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34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1431800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リッチモンドホテルなんば大国町</a:t>
                      </a: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浪速区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187</a:t>
                      </a:r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2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106759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スーパーホテル大阪天然温泉</a:t>
                      </a: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４００室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稼動中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019063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ライズホテル大阪北新地</a:t>
                      </a: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北区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210</a:t>
                      </a:r>
                      <a:r>
                        <a:rPr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稼動中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2655014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ホテルコンソルト新大阪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淀川区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288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3427478"/>
                  </a:ext>
                </a:extLst>
              </a:tr>
              <a:tr h="418520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ジーアールホテル江坂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吹田市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230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稼働中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3069919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821336"/>
              </p:ext>
            </p:extLst>
          </p:nvPr>
        </p:nvGraphicFramePr>
        <p:xfrm>
          <a:off x="6272463" y="1880239"/>
          <a:ext cx="5727032" cy="148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9772">
                  <a:extLst>
                    <a:ext uri="{9D8B030D-6E8A-4147-A177-3AD203B41FA5}">
                      <a16:colId xmlns:a16="http://schemas.microsoft.com/office/drawing/2014/main" val="2572959465"/>
                    </a:ext>
                  </a:extLst>
                </a:gridCol>
                <a:gridCol w="840631">
                  <a:extLst>
                    <a:ext uri="{9D8B030D-6E8A-4147-A177-3AD203B41FA5}">
                      <a16:colId xmlns:a16="http://schemas.microsoft.com/office/drawing/2014/main" val="2361671283"/>
                    </a:ext>
                  </a:extLst>
                </a:gridCol>
                <a:gridCol w="884221">
                  <a:extLst>
                    <a:ext uri="{9D8B030D-6E8A-4147-A177-3AD203B41FA5}">
                      <a16:colId xmlns:a16="http://schemas.microsoft.com/office/drawing/2014/main" val="2932061853"/>
                    </a:ext>
                  </a:extLst>
                </a:gridCol>
                <a:gridCol w="1632408">
                  <a:extLst>
                    <a:ext uri="{9D8B030D-6E8A-4147-A177-3AD203B41FA5}">
                      <a16:colId xmlns:a16="http://schemas.microsoft.com/office/drawing/2014/main" val="2837524026"/>
                    </a:ext>
                  </a:extLst>
                </a:gridCol>
              </a:tblGrid>
              <a:tr h="3591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施設名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所在地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室数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状況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480058"/>
                  </a:ext>
                </a:extLst>
              </a:tr>
              <a:tr h="25471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ウェリナホテルプレミア</a:t>
                      </a:r>
                      <a:endParaRPr kumimoji="1" lang="en-US" altLang="ja-JP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中之島ウエスト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西区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2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８４室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</a:t>
                      </a: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/1</a:t>
                      </a:r>
                      <a:r>
                        <a:rPr kumimoji="1" lang="ja-JP" altLang="en-US" sz="140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４開所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172506"/>
                  </a:ext>
                </a:extLst>
              </a:tr>
              <a:tr h="254717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アパホテルなんば駅東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中央区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35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９室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４</a:t>
                      </a:r>
                      <a:r>
                        <a:rPr kumimoji="1" lang="en-US" altLang="ja-JP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/15</a:t>
                      </a:r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開所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290183"/>
                  </a:ext>
                </a:extLst>
              </a:tr>
              <a:tr h="25471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小計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 smtClean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６４３室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789725"/>
                  </a:ext>
                </a:extLst>
              </a:tr>
            </a:tbl>
          </a:graphicData>
        </a:graphic>
      </p:graphicFrame>
      <p:sp>
        <p:nvSpPr>
          <p:cNvPr id="30" name="正方形/長方形 29"/>
          <p:cNvSpPr/>
          <p:nvPr/>
        </p:nvSpPr>
        <p:spPr>
          <a:xfrm>
            <a:off x="6379090" y="1395379"/>
            <a:ext cx="5324784" cy="5668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■新たに２施設を確保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509496"/>
              </p:ext>
            </p:extLst>
          </p:nvPr>
        </p:nvGraphicFramePr>
        <p:xfrm>
          <a:off x="46028" y="6139172"/>
          <a:ext cx="5973772" cy="464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3772">
                  <a:extLst>
                    <a:ext uri="{9D8B030D-6E8A-4147-A177-3AD203B41FA5}">
                      <a16:colId xmlns:a16="http://schemas.microsoft.com/office/drawing/2014/main" val="1164437689"/>
                    </a:ext>
                  </a:extLst>
                </a:gridCol>
              </a:tblGrid>
              <a:tr h="4644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計　　９施設（２４１６室）</a:t>
                      </a:r>
                      <a:endParaRPr kumimoji="1" lang="ja-JP" altLang="en-US" sz="20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6248268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6112042" y="1364172"/>
            <a:ext cx="6023517" cy="2616171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495556" y="5934055"/>
            <a:ext cx="5324784" cy="5668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818183" y="1905355"/>
            <a:ext cx="5921438" cy="127954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b="1" u="sng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537948" y="4644219"/>
            <a:ext cx="3240000" cy="34148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さらなる取組みとして</a:t>
            </a:r>
            <a:endParaRPr kumimoji="1" lang="en-US" altLang="ja-JP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7537948" y="831156"/>
            <a:ext cx="3240000" cy="34148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今後</a:t>
            </a:r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の予定</a:t>
            </a:r>
            <a:endParaRPr kumimoji="1" lang="en-US" altLang="ja-JP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112041" y="5141903"/>
            <a:ext cx="6023518" cy="1404546"/>
          </a:xfrm>
          <a:prstGeom prst="rect">
            <a:avLst/>
          </a:prstGeom>
          <a:noFill/>
          <a:ln w="4445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116510" y="5123687"/>
            <a:ext cx="5324784" cy="65492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　宿泊施設の公募実施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818183" y="5628905"/>
            <a:ext cx="7708023" cy="78009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・対象施設　１棟１００室以上で</a:t>
            </a:r>
            <a:r>
              <a:rPr lang="en-US" altLang="ja-JP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棟貸し可能な府内宿泊施設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・受付期間　令和３年４月６日（火）から４月９日（金）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10610210" y="96472"/>
            <a:ext cx="1501957" cy="3932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112542" tIns="56271" rIns="112542" bIns="56271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資料１－６</a:t>
            </a:r>
            <a:r>
              <a:rPr lang="ja-JP" altLang="en-US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en-US" altLang="ja-JP" sz="18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019800" y="3318793"/>
            <a:ext cx="5921438" cy="71782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r>
              <a:rPr lang="ja-JP" altLang="en-US" sz="2000" b="1" u="sng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</a:t>
            </a:r>
            <a:r>
              <a:rPr lang="ja-JP" altLang="en-US" sz="20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施設（２４１</a:t>
            </a:r>
            <a:r>
              <a:rPr lang="ja-JP" altLang="en-US" sz="2000" b="1" u="sng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r>
              <a:rPr lang="ja-JP" altLang="en-US" sz="20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室）</a:t>
            </a:r>
            <a:r>
              <a:rPr kumimoji="1" lang="ja-JP" altLang="en-US" sz="20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⇒</a:t>
            </a:r>
            <a:r>
              <a:rPr kumimoji="1" lang="en-US" altLang="ja-JP" sz="20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sz="20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kumimoji="1" lang="ja-JP" altLang="en-US" sz="20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施設（</a:t>
            </a:r>
            <a:r>
              <a:rPr lang="ja-JP" altLang="en-US" sz="20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３０５９</a:t>
            </a:r>
            <a:r>
              <a:rPr kumimoji="1" lang="ja-JP" altLang="en-US" sz="2000" b="1" u="sng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室）体制へ</a:t>
            </a:r>
            <a:endParaRPr kumimoji="1" lang="ja-JP" altLang="en-US" sz="2000" b="1" u="sng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6112041" y="3966540"/>
            <a:ext cx="6023518" cy="56688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■今後５月上旬までにさらに２施設（４２５室）新規開設予定</a:t>
            </a:r>
            <a:endParaRPr lang="en-US" altLang="ja-JP" b="1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534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215</Words>
  <Application>Microsoft Office PowerPoint</Application>
  <PresentationFormat>ワイド画面</PresentationFormat>
  <Paragraphs>70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NK-B</vt:lpstr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　祐二</dc:creator>
  <cp:lastModifiedBy>上村　青史</cp:lastModifiedBy>
  <cp:revision>239</cp:revision>
  <cp:lastPrinted>2021-03-30T02:39:59Z</cp:lastPrinted>
  <dcterms:created xsi:type="dcterms:W3CDTF">2021-03-29T04:27:50Z</dcterms:created>
  <dcterms:modified xsi:type="dcterms:W3CDTF">2021-04-14T06:47:43Z</dcterms:modified>
</cp:coreProperties>
</file>