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68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  <a:srgbClr val="FF99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2639" autoAdjust="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48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60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0BC2-6C0F-4DFC-90CE-CC6C5AA34635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2A0E-D0EF-4A58-BD75-56434BA56490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F144-5A6F-4C69-B57B-237BCEF89E4F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68-3AAD-4639-AB6C-C1D89E312425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A592-3928-49E4-A791-0BBF40EA1C5F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302B-D854-45A5-B45C-06B33223A715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1CA8-DB69-4CF6-A0D8-171507DF8EDC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D104-362C-4B9D-AA8F-04CECB899D86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BACE-A5C8-41B9-811F-83831181E20E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5529-7BAE-4920-B9A5-1B2B5C8DB297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994D-8268-44FE-97FA-730E4BED3EBF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9E30-17B9-4BDA-B8CC-3964B5C6232A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46828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感染状況と医療提供体制の状況について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607068"/>
            <a:ext cx="12496800" cy="55399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（１）大阪府の発生動向</a:t>
            </a:r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日に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過去最多となる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1,099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名を記録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現時点では感染の鈍化傾向があまり見られない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各年代の新規陽性者数移動平均も増加し続けており、鈍化傾向が見られないことから、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当面、感染は拡大又は収束に転じたとしても、極めて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緩やかな収束になるものと考えられる。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３月中旬より、大学生を中心に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学生の陽性者が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増加し、春休み終了後も一定規模で発生。新学期が始まり、今後さらに増加の恐れがある。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感染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経路としては、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家庭内感染以外の濃厚接触者や感染経路不明の割合が増加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現状の感染拡大状況をふまえると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、直近１週間の人口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万人あたり新規陽性者数が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・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人（ステージ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）を下回る日は、５月下旬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人（ステージ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）を下回る日は、５月末から６月上旬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なる見込みであり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感染収束に長期間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を要する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（２）市内・市外居住者の発生動向（週・人口</a:t>
            </a:r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万人あたり）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・人口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全年代で市内外居住者ともに急増し続けている。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感染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経路不明者の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割合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については依然６割を超過したまま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であり、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市内外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とも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に市中感染が拡大し続けている。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（３）夜の街関連等の発生動向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新規陽性者に占める夜の街の関係者及び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滞在者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の割合は直近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日間でやや減少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しているが、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実数としては３月下旬から４月上旬並み。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滞在分類としては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居酒屋・飲食店が依然多く、滞在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エリアとしては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、市外はやや減少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しているが、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市内は時短要請継続にもかかわらず、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増加傾向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（推計値に基づく）。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（４）変異株の状況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変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異株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PCR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検査実施率は、直近１週間で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20.9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％、陽性率は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82.8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％。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10739438" y="55613"/>
            <a:ext cx="13482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資料１－５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367838" y="6492875"/>
            <a:ext cx="2743200" cy="365125"/>
          </a:xfrm>
        </p:spPr>
        <p:txBody>
          <a:bodyPr/>
          <a:lstStyle/>
          <a:p>
            <a:fld id="{9AE8D62C-51FD-4D41-806D-1D2DE4710F3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100722" y="480200"/>
            <a:ext cx="2830067" cy="38802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陽性者の発生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動向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291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46828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感染状況と医療提供体制の状況について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328288"/>
            <a:ext cx="1209501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急激な感染拡大（変異株の影響の可能性もあり）により、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重症者数は約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名増加に要した日数は、第四波は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日間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と極めて短期間で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あり、第三波の約３か月の３倍以上。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・最大確保病床（重症：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224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床）の早期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運用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・確保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病床を上回る臨時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増床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・対応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できる人材や設備が整っている軽症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中等症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患者受入医療機関等に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おいて、重症化した場合の治療継続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・一般医療の一部制限（不急の予定入院・手術の延期、救急患者受入体制の重点化等）による病床確保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など病床確保を図っているが、重症者数の急増に医療提供体制の確保ペースが追い付かず、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重症医療の危機に陥っている。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また、今後、療養者数が１万人を超えて発生すれば、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自宅療養者数が急増し、重症化時の救急搬送体制に大きな課題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を抱える恐れ。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296695" y="6511636"/>
            <a:ext cx="2743200" cy="365125"/>
          </a:xfrm>
        </p:spPr>
        <p:txBody>
          <a:bodyPr/>
          <a:lstStyle/>
          <a:p>
            <a:fld id="{9AE8D62C-51FD-4D41-806D-1D2DE4710F3C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152104" y="577985"/>
            <a:ext cx="2830067" cy="38802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提供体制の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8491" y="3927940"/>
            <a:ext cx="11991404" cy="2722242"/>
          </a:xfrm>
          <a:prstGeom prst="roundRect">
            <a:avLst>
              <a:gd name="adj" fmla="val 1234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重症病床についてはひっ迫という状況を超え、ほぼ満床状態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となり、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重症医療の危機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に陥っている。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今後、療養者数の急増が見込まれ、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軽症中等症病床も極めてひっ迫する恐れ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がある。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新型コロナウイルス感染症患者だけではなく、一般医療にも制限が生じていることから、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大阪府の医療提供体制は限界を超えると想定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される。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そのため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自宅療養が原則となる可能性も高まっている。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現状の感染拡大状況をふまえると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、分科会指標ステージ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基準を下回るのは５月末から６月上旬となる可能性があり、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収束に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長期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間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を要する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以上のことから、今後、緊急事態宣言発令の要請も視野に入れながら、以下対応を緊急で行うことで、感染拡大を食い止めることが必要。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①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府民に対する不要不急の</a:t>
            </a:r>
            <a:r>
              <a:rPr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外出・移動自粛の徹底</a:t>
            </a:r>
            <a:r>
              <a:rPr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②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事業者・自治体における</a:t>
            </a:r>
            <a:r>
              <a:rPr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テレワークの徹底</a:t>
            </a:r>
            <a:endParaRPr lang="en-US" altLang="ja-JP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③教育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現場に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おける</a:t>
            </a:r>
            <a:r>
              <a:rPr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部活動・サークル活動等の制限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や感染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リスクの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高い</a:t>
            </a:r>
            <a:r>
              <a:rPr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教育活動自粛、大学等でのオンライン授業の推進</a:t>
            </a:r>
            <a:endParaRPr lang="en-US" altLang="ja-JP" sz="16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52104" y="3425268"/>
            <a:ext cx="2830067" cy="39112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今後の対応方針について</a:t>
            </a:r>
          </a:p>
        </p:txBody>
      </p:sp>
    </p:spTree>
    <p:extLst>
      <p:ext uri="{BB962C8B-B14F-4D97-AF65-F5344CB8AC3E}">
        <p14:creationId xmlns:p14="http://schemas.microsoft.com/office/powerpoint/2010/main" val="2481138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3907</TotalTime>
  <Words>898</Words>
  <PresentationFormat>ワイド画面</PresentationFormat>
  <Paragraphs>54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ゴシック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2021-04-13T18:43:48Z</cp:lastPrinted>
  <dcterms:created xsi:type="dcterms:W3CDTF">2020-07-15T08:05:42Z</dcterms:created>
  <dcterms:modified xsi:type="dcterms:W3CDTF">2021-04-14T05:58:10Z</dcterms:modified>
</cp:coreProperties>
</file>