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736" r:id="rId2"/>
    <p:sldId id="737" r:id="rId3"/>
    <p:sldId id="738" r:id="rId4"/>
    <p:sldId id="739" r:id="rId5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藤　英" initials="周藤　英" lastIdx="1" clrIdx="0">
    <p:extLst>
      <p:ext uri="{19B8F6BF-5375-455C-9EA6-DF929625EA0E}">
        <p15:presenceInfo xmlns:p15="http://schemas.microsoft.com/office/powerpoint/2012/main" userId="S-1-5-21-161959346-1900351369-444732941-1023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B28B"/>
    <a:srgbClr val="FF6699"/>
    <a:srgbClr val="E7EDEF"/>
    <a:srgbClr val="FF6600"/>
    <a:srgbClr val="99FF66"/>
    <a:srgbClr val="33CC33"/>
    <a:srgbClr val="CC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3537" autoAdjust="0"/>
  </p:normalViewPr>
  <p:slideViewPr>
    <p:cSldViewPr snapToGrid="0">
      <p:cViewPr varScale="1">
        <p:scale>
          <a:sx n="70" d="100"/>
          <a:sy n="70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D64E24C0-EAE7-42C3-A2C6-11E03F4A7047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2F0EEB81-DB16-4A68-B055-8A38956DB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240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799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114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323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4A32F-0E8C-4D91-BAC6-EA2E81F1CF45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5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F179-10CB-45A6-B13C-93904DC17FE4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2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42DB-F35F-4377-94B7-B7ED4323D95B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82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83C5E-CF60-4334-9FD4-141CAC84472E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5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D1FA-B226-445F-B72F-F5654B8E355B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90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E846-7A07-4EDA-B2BD-6340DA55CC0B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64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574D-5CAF-477E-894B-F08871D0771C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49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22300-6663-4891-BD5D-793907E96D35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78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3E0D3-56EB-460F-ABA6-3FE4DA800664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0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1D72-1EAB-4C54-83FC-667B976995F2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88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1E87-BAE2-4B8B-8BEA-3C5827EB6F87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66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C00F3-FD50-4284-B304-AA55E7B077B8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48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" y="0"/>
            <a:ext cx="12192001" cy="58291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新規陽性者数の推移と患者発生シミュレーション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76828" y="6394987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2399" y="648129"/>
            <a:ext cx="11887200" cy="830997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の新規陽性者数の移動平均値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632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を起点に、以下の想定でシミュレーション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を実施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想定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①：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4/14</a:t>
            </a:r>
            <a:r>
              <a:rPr lang="ja-JP" altLang="en-US" sz="12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前週増加比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倍で増加し、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4/19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まん延防止等重点措置開始後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週間）以降第三波（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月中旬以降）と同じ前週比で減少する場合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想定②：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4/14</a:t>
            </a:r>
            <a:r>
              <a:rPr lang="ja-JP" altLang="en-US" sz="12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前週増加比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倍で増加し、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4/19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4/5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まん延防止等重点措置開始後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週間）以降第三波（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月中旬以降）と同じ前週比で減少する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※4/14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4/19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までは新規陽性者数は横ばいになると仮定。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016730" y="1602846"/>
            <a:ext cx="2165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4/5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要請開始から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週間後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(4/19)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以降に減少傾向となる前提で試算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8620206" y="1972178"/>
            <a:ext cx="479054" cy="43607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2370" y="6236892"/>
            <a:ext cx="87767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直近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週間の人口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人あたり新規陽性者数が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（ステージ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Ⅳ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）を下回る日：想定①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日、想定②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直近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週間の人口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万人あたり新規陽性者数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（ステージ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）を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下回る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日：想定①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日、想定②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10181789" y="2950076"/>
            <a:ext cx="1409989" cy="400150"/>
          </a:xfrm>
          <a:prstGeom prst="wedgeRoundRectCallout">
            <a:avLst>
              <a:gd name="adj1" fmla="val -35350"/>
              <a:gd name="adj2" fmla="val 69531"/>
              <a:gd name="adj3" fmla="val 16667"/>
            </a:avLst>
          </a:prstGeom>
          <a:ln w="9525"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人口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万人を下回る日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10789920" y="3672996"/>
            <a:ext cx="1330108" cy="412628"/>
          </a:xfrm>
          <a:prstGeom prst="wedgeRoundRectCallout">
            <a:avLst>
              <a:gd name="adj1" fmla="val -1999"/>
              <a:gd name="adj2" fmla="val 71214"/>
              <a:gd name="adj3" fmla="val 16667"/>
            </a:avLst>
          </a:prstGeom>
          <a:ln w="9525"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人口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万人を下回る日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角丸四角形吹き出し 15"/>
          <p:cNvSpPr/>
          <p:nvPr/>
        </p:nvSpPr>
        <p:spPr>
          <a:xfrm>
            <a:off x="8454682" y="4411553"/>
            <a:ext cx="1468253" cy="436078"/>
          </a:xfrm>
          <a:prstGeom prst="wedgeRoundRectCallout">
            <a:avLst>
              <a:gd name="adj1" fmla="val -3435"/>
              <a:gd name="adj2" fmla="val 75019"/>
              <a:gd name="adj3" fmla="val 16667"/>
            </a:avLst>
          </a:prstGeom>
          <a:ln w="9525"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人口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万人を下回る日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7596553" y="5227128"/>
            <a:ext cx="1392527" cy="402217"/>
          </a:xfrm>
          <a:prstGeom prst="wedgeRoundRectCallout">
            <a:avLst>
              <a:gd name="adj1" fmla="val 55820"/>
              <a:gd name="adj2" fmla="val -14558"/>
              <a:gd name="adj3" fmla="val 16667"/>
            </a:avLst>
          </a:prstGeom>
          <a:ln w="9525"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人口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を下回る日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392245" y="107967"/>
            <a:ext cx="164735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資料１－４</a:t>
            </a:r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836" y="1564018"/>
            <a:ext cx="11894327" cy="471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64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9920" y="634310"/>
            <a:ext cx="9376461" cy="6053853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0" y="1"/>
            <a:ext cx="12204557" cy="62676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療養者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数</a:t>
            </a:r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のシミュレーション　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412493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36796" y="5922569"/>
            <a:ext cx="346249" cy="76559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重症患者数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74544" y="980831"/>
            <a:ext cx="2200914" cy="5324535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以下の想定でシミュレーションを実施。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想定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①：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4/14</a:t>
            </a:r>
            <a:r>
              <a:rPr lang="ja-JP" altLang="en-US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まで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前週増加比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倍で増加し、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4/19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第三波（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月中旬以降）と同じ前週比で減少する場合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想定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②：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4/14</a:t>
            </a:r>
            <a:r>
              <a:rPr lang="ja-JP" altLang="en-US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まで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前週増加比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倍で増加し、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4/19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第三波（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月中旬以降）と同じ前週比で減少する場合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陽性者数の設定の考え方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■新規陽性者中の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代以上の陽性者の割合を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■新規陽性者中の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代・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代の新規陽性者数を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日時点の新規陽性者中の割合（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重症率の設定の考え方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代以上の新規陽性者の重症率は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9.0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(※2)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代・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代の新規陽性者の重症率は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2.1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(※2)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　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：第四波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(3/1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4/5)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における重症率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療養方法と期間の設定の考え方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■重症患者以外の陽性者のうち、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％は入院療養、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35.7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％は宿泊療養、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44.4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％は自宅療養となる。（第三波実測値）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■重症以外の入院療養者は約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日後に退院する。宿泊及び自宅療養者は約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日後に解除となる。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（第三波（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12/21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時点）実測値）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932382" y="5309787"/>
            <a:ext cx="3053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重症者数は、対応可能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軽症中等症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患者受入医療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機関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等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において、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治療継続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している数を含む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</p:txBody>
      </p:sp>
      <p:sp>
        <p:nvSpPr>
          <p:cNvPr id="5" name="角丸四角形吹き出し 4"/>
          <p:cNvSpPr/>
          <p:nvPr/>
        </p:nvSpPr>
        <p:spPr>
          <a:xfrm>
            <a:off x="4180114" y="2859314"/>
            <a:ext cx="2133600" cy="651548"/>
          </a:xfrm>
          <a:prstGeom prst="wedgeRoundRectCallout">
            <a:avLst>
              <a:gd name="adj1" fmla="val -1053"/>
              <a:gd name="adj2" fmla="val 6681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確保病床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227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4/13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時点）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（臨時</a:t>
            </a:r>
            <a:r>
              <a:rPr lang="ja-JP" altLang="en-US" sz="12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確保</a:t>
            </a:r>
            <a:r>
              <a:rPr lang="ja-JP" altLang="en-US" sz="12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病床を含む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2886208" y="3597626"/>
            <a:ext cx="9202629" cy="303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306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61357" y="6407135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1"/>
            <a:ext cx="12192000" cy="62676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療養者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数</a:t>
            </a:r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のシミュレーション　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角丸四角形吹き出し 5"/>
          <p:cNvSpPr/>
          <p:nvPr/>
        </p:nvSpPr>
        <p:spPr>
          <a:xfrm>
            <a:off x="652807" y="3917124"/>
            <a:ext cx="2133600" cy="361262"/>
          </a:xfrm>
          <a:prstGeom prst="wedgeRoundRectCallout">
            <a:avLst>
              <a:gd name="adj1" fmla="val -2372"/>
              <a:gd name="adj2" fmla="val -8936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確保病床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1,800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 flipV="1">
            <a:off x="426793" y="3738002"/>
            <a:ext cx="5169392" cy="3214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8543971" y="6561152"/>
            <a:ext cx="343876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宿泊療養者数のみ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日を起点としてシミュレーション実施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96" y="773665"/>
            <a:ext cx="5822185" cy="608433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1776" y="806400"/>
            <a:ext cx="5870957" cy="589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06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112" y="691721"/>
            <a:ext cx="11638273" cy="4298053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554290"/>
            <a:ext cx="2743200" cy="365125"/>
          </a:xfrm>
        </p:spPr>
        <p:txBody>
          <a:bodyPr/>
          <a:lstStyle/>
          <a:p>
            <a:fld id="{F216AE56-EAD3-4706-B860-3EC2C2952B40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" y="1"/>
            <a:ext cx="12192000" cy="62676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療養者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数</a:t>
            </a:r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のシミュレーション　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69" y="5187596"/>
            <a:ext cx="12050961" cy="1460461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9298745" y="2357177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自宅療養者数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938054" y="3312195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自宅療養者数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448800" y="3428335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宿泊療養者数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938053" y="4095917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宿泊療養者数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766791" y="3858749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入院・療養等調整中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219559" y="4200540"/>
            <a:ext cx="1877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入院者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数（軽症中等症）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線吹き出し 1 (枠付き) 18"/>
          <p:cNvSpPr/>
          <p:nvPr/>
        </p:nvSpPr>
        <p:spPr>
          <a:xfrm>
            <a:off x="11055800" y="2612950"/>
            <a:ext cx="914400" cy="455597"/>
          </a:xfrm>
          <a:prstGeom prst="borderCallout1">
            <a:avLst>
              <a:gd name="adj1" fmla="val 98940"/>
              <a:gd name="adj2" fmla="val 47917"/>
              <a:gd name="adj3" fmla="val 427926"/>
              <a:gd name="adj4" fmla="val -2583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入院者数（重症）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6734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8798</TotalTime>
  <Words>632</Words>
  <Application>Microsoft Office PowerPoint</Application>
  <PresentationFormat>ワイド画面</PresentationFormat>
  <Paragraphs>57</Paragraphs>
  <Slides>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國本　由衣</cp:lastModifiedBy>
  <cp:revision>1</cp:revision>
  <cp:lastPrinted>2021-04-08T07:37:38Z</cp:lastPrinted>
  <dcterms:created xsi:type="dcterms:W3CDTF">2020-08-11T02:27:27Z</dcterms:created>
  <dcterms:modified xsi:type="dcterms:W3CDTF">2021-04-14T08:20:55Z</dcterms:modified>
</cp:coreProperties>
</file>