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768" r:id="rId2"/>
    <p:sldId id="766" r:id="rId3"/>
    <p:sldId id="767" r:id="rId4"/>
    <p:sldId id="778" r:id="rId5"/>
    <p:sldId id="779" r:id="rId6"/>
    <p:sldId id="781" r:id="rId7"/>
    <p:sldId id="782" r:id="rId8"/>
    <p:sldId id="788" r:id="rId9"/>
    <p:sldId id="789" r:id="rId10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藤　英" initials="周藤　英" lastIdx="1" clrIdx="0">
    <p:extLst>
      <p:ext uri="{19B8F6BF-5375-455C-9EA6-DF929625EA0E}">
        <p15:presenceInfo xmlns:p15="http://schemas.microsoft.com/office/powerpoint/2012/main" userId="S-1-5-21-161959346-1900351369-444732941-1023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B28B"/>
    <a:srgbClr val="FF6699"/>
    <a:srgbClr val="E7EDEF"/>
    <a:srgbClr val="FF6600"/>
    <a:srgbClr val="99FF66"/>
    <a:srgbClr val="33CC33"/>
    <a:srgbClr val="CC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537" autoAdjust="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575" cy="498475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D64E24C0-EAE7-42C3-A2C6-11E03F4A7047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40"/>
            <a:ext cx="5445125" cy="3913187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4"/>
            <a:ext cx="2949575" cy="498475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2F0EEB81-DB16-4A68-B055-8A38956DB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24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694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993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371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979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45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A32F-0E8C-4D91-BAC6-EA2E81F1CF45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5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F179-10CB-45A6-B13C-93904DC17FE4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2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42DB-F35F-4377-94B7-B7ED4323D95B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82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83C5E-CF60-4334-9FD4-141CAC84472E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5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D1FA-B226-445F-B72F-F5654B8E355B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90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846-7A07-4EDA-B2BD-6340DA55CC0B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6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74D-5CAF-477E-894B-F08871D0771C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4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22300-6663-4891-BD5D-793907E96D35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7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3E0D3-56EB-460F-ABA6-3FE4DA800664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0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1D72-1EAB-4C54-83FC-667B976995F2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88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1E87-BAE2-4B8B-8BEA-3C5827EB6F87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6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C00F3-FD50-4284-B304-AA55E7B077B8}" type="datetime1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4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71" y="664338"/>
            <a:ext cx="12186960" cy="6187976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9A4B9F2-9BFE-4A54-BFF8-6DE358A35303}"/>
              </a:ext>
            </a:extLst>
          </p:cNvPr>
          <p:cNvSpPr/>
          <p:nvPr/>
        </p:nvSpPr>
        <p:spPr>
          <a:xfrm>
            <a:off x="-4371" y="-11645"/>
            <a:ext cx="12192000" cy="56723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新規陽性者数と入院・</a:t>
            </a:r>
            <a:r>
              <a:rPr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療養者数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（４月</a:t>
            </a:r>
            <a:r>
              <a:rPr lang="en-US" altLang="ja-JP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13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</a:t>
            </a:r>
            <a:r>
              <a:rPr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時点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ja-JP" altLang="en-US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563366" y="97105"/>
            <a:ext cx="14397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 smtClean="0"/>
              <a:t>１－３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512431" y="6573080"/>
            <a:ext cx="2743200" cy="365125"/>
          </a:xfrm>
        </p:spPr>
        <p:txBody>
          <a:bodyPr/>
          <a:lstStyle/>
          <a:p>
            <a:fld id="{0B62D5CB-8769-475A-9BC8-A2F17E2F558B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2124" y="5867045"/>
            <a:ext cx="3053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重症者数は、対応可能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軽症中等症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患者受入医療機関等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におい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治療継続を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し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ている数を含む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811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9A4B9F2-9BFE-4A54-BFF8-6DE358A35303}"/>
              </a:ext>
            </a:extLst>
          </p:cNvPr>
          <p:cNvSpPr/>
          <p:nvPr/>
        </p:nvSpPr>
        <p:spPr>
          <a:xfrm>
            <a:off x="8508" y="-11645"/>
            <a:ext cx="12192000" cy="56723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入院・療養状況（４月</a:t>
            </a:r>
            <a:r>
              <a:rPr lang="en-US" altLang="ja-JP" sz="28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13</a:t>
            </a:r>
            <a:r>
              <a:rPr lang="ja-JP" altLang="en-US" sz="28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日時点）</a:t>
            </a:r>
            <a:endParaRPr kumimoji="1" lang="ja-JP" altLang="en-US" sz="28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537950"/>
            <a:ext cx="2743200" cy="365125"/>
          </a:xfrm>
        </p:spPr>
        <p:txBody>
          <a:bodyPr/>
          <a:lstStyle/>
          <a:p>
            <a:fld id="{0B62D5CB-8769-475A-9BC8-A2F17E2F558B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133473"/>
              </p:ext>
            </p:extLst>
          </p:nvPr>
        </p:nvGraphicFramePr>
        <p:xfrm>
          <a:off x="285716" y="643288"/>
          <a:ext cx="11637583" cy="61160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8169">
                  <a:extLst>
                    <a:ext uri="{9D8B030D-6E8A-4147-A177-3AD203B41FA5}">
                      <a16:colId xmlns:a16="http://schemas.microsoft.com/office/drawing/2014/main" val="4214479889"/>
                    </a:ext>
                  </a:extLst>
                </a:gridCol>
                <a:gridCol w="2445390">
                  <a:extLst>
                    <a:ext uri="{9D8B030D-6E8A-4147-A177-3AD203B41FA5}">
                      <a16:colId xmlns:a16="http://schemas.microsoft.com/office/drawing/2014/main" val="2827451945"/>
                    </a:ext>
                  </a:extLst>
                </a:gridCol>
                <a:gridCol w="2591648">
                  <a:extLst>
                    <a:ext uri="{9D8B030D-6E8A-4147-A177-3AD203B41FA5}">
                      <a16:colId xmlns:a16="http://schemas.microsoft.com/office/drawing/2014/main" val="3330282666"/>
                    </a:ext>
                  </a:extLst>
                </a:gridCol>
                <a:gridCol w="2666158">
                  <a:extLst>
                    <a:ext uri="{9D8B030D-6E8A-4147-A177-3AD203B41FA5}">
                      <a16:colId xmlns:a16="http://schemas.microsoft.com/office/drawing/2014/main" val="2446586581"/>
                    </a:ext>
                  </a:extLst>
                </a:gridCol>
                <a:gridCol w="2356218">
                  <a:extLst>
                    <a:ext uri="{9D8B030D-6E8A-4147-A177-3AD203B41FA5}">
                      <a16:colId xmlns:a16="http://schemas.microsoft.com/office/drawing/2014/main" val="2405967172"/>
                    </a:ext>
                  </a:extLst>
                </a:gridCol>
              </a:tblGrid>
              <a:tr h="31845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ja-JP" sz="14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重症病床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軽症中等症病床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宿泊療養施設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7943038"/>
                  </a:ext>
                </a:extLst>
              </a:tr>
              <a:tr h="368220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確保</a:t>
                      </a:r>
                      <a:r>
                        <a:rPr lang="ja-JP" sz="1400" kern="100" dirty="0" smtClean="0">
                          <a:effectLst/>
                        </a:rPr>
                        <a:t>計画</a:t>
                      </a:r>
                      <a:endParaRPr lang="en-US" altLang="ja-JP" sz="1400" kern="10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フェーズ１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７５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７００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８００</a:t>
                      </a:r>
                      <a:r>
                        <a:rPr lang="ja-JP" sz="1400" kern="100" dirty="0" smtClean="0">
                          <a:effectLst/>
                        </a:rPr>
                        <a:t>室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4033225"/>
                  </a:ext>
                </a:extLst>
              </a:tr>
              <a:tr h="318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</a:rPr>
                        <a:t>フェーズ２</a:t>
                      </a:r>
                      <a:endParaRPr lang="ja-JP" sz="14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１１０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０００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６００</a:t>
                      </a:r>
                      <a:r>
                        <a:rPr lang="ja-JP" sz="1400" kern="100" dirty="0" smtClean="0">
                          <a:effectLst/>
                        </a:rPr>
                        <a:t>室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1493742"/>
                  </a:ext>
                </a:extLst>
              </a:tr>
              <a:tr h="318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フェーズ３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１５０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２００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２</a:t>
                      </a:r>
                      <a:r>
                        <a:rPr lang="en-US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４００</a:t>
                      </a:r>
                      <a:r>
                        <a:rPr lang="ja-JP" sz="1400" kern="100" dirty="0" smtClean="0">
                          <a:effectLst/>
                        </a:rPr>
                        <a:t>室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0661412"/>
                  </a:ext>
                </a:extLst>
              </a:tr>
              <a:tr h="3398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フェーズ４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１８０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５００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―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3595924"/>
                  </a:ext>
                </a:extLst>
              </a:tr>
              <a:tr h="3164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400" kern="100" dirty="0" smtClean="0">
                          <a:effectLst/>
                        </a:rPr>
                        <a:t>フェーズ４</a:t>
                      </a:r>
                      <a:r>
                        <a:rPr lang="en-US" altLang="ja-JP" sz="1400" kern="100" dirty="0" smtClean="0">
                          <a:effectLst/>
                        </a:rPr>
                        <a:t>-</a:t>
                      </a:r>
                      <a:r>
                        <a:rPr lang="ja-JP" altLang="en-US" sz="1400" kern="100" dirty="0" smtClean="0">
                          <a:effectLst/>
                        </a:rPr>
                        <a:t>２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２２１</a:t>
                      </a:r>
                      <a:r>
                        <a:rPr lang="ja-JP" alt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８００</a:t>
                      </a:r>
                      <a:r>
                        <a:rPr lang="ja-JP" alt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400" kern="100" dirty="0" smtClean="0">
                          <a:effectLst/>
                        </a:rPr>
                        <a:t>―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4773646"/>
                  </a:ext>
                </a:extLst>
              </a:tr>
              <a:tr h="911592">
                <a:tc gridSpan="2"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lt"/>
                        </a:rPr>
                        <a:t>確保</a:t>
                      </a:r>
                      <a:r>
                        <a:rPr lang="ja-JP" sz="1400" kern="100" dirty="0" smtClean="0">
                          <a:effectLst/>
                          <a:latin typeface="+mn-lt"/>
                        </a:rPr>
                        <a:t>数等</a:t>
                      </a:r>
                      <a:endParaRPr lang="ja-JP" sz="1400" kern="1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確保数２２７床</a:t>
                      </a:r>
                      <a:r>
                        <a:rPr lang="en-US" altLang="ja-JP" sz="1400" kern="100" baseline="30000" dirty="0" smtClean="0">
                          <a:effectLst/>
                          <a:latin typeface="+mn-lt"/>
                        </a:rPr>
                        <a:t>※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0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病床確保計画の確保病床数（</a:t>
                      </a:r>
                      <a:r>
                        <a:rPr lang="en-US" altLang="ja-JP" sz="10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224</a:t>
                      </a:r>
                      <a:r>
                        <a:rPr lang="ja-JP" altLang="en-US" sz="10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床）を</a:t>
                      </a:r>
                      <a:endParaRPr lang="en-US" altLang="ja-JP" sz="10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上回って確保した</a:t>
                      </a:r>
                      <a:r>
                        <a:rPr lang="ja-JP" altLang="en-US" sz="10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病床数を</a:t>
                      </a:r>
                      <a:r>
                        <a:rPr lang="ja-JP" altLang="en-US" sz="10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含む。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大阪モデルの重症病床使用率は、</a:t>
                      </a:r>
                      <a:endParaRPr lang="en-US" altLang="ja-JP" sz="10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病床確保計画の確保病床数</a:t>
                      </a:r>
                      <a:r>
                        <a:rPr lang="en-US" altLang="ja-JP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224</a:t>
                      </a:r>
                      <a:r>
                        <a:rPr lang="ja-JP" altLang="en-US" sz="10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床で算出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確保数１</a:t>
                      </a:r>
                      <a:r>
                        <a:rPr lang="en-US" altLang="ja-JP" sz="1400" kern="100" dirty="0" smtClean="0">
                          <a:effectLst/>
                          <a:latin typeface="+mn-lt"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７８１床</a:t>
                      </a:r>
                      <a:endParaRPr lang="en-US" altLang="ja-JP" sz="1400" kern="100" dirty="0" smtClean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２</a:t>
                      </a:r>
                      <a:r>
                        <a:rPr lang="ja-JP" sz="1400" kern="100" dirty="0" smtClean="0">
                          <a:effectLst/>
                        </a:rPr>
                        <a:t>，</a:t>
                      </a:r>
                      <a:r>
                        <a:rPr lang="ja-JP" altLang="en-US" sz="1400" kern="100" dirty="0" smtClean="0">
                          <a:effectLst/>
                        </a:rPr>
                        <a:t>４１６</a:t>
                      </a:r>
                      <a:r>
                        <a:rPr lang="ja-JP" sz="1400" kern="100" dirty="0" smtClean="0">
                          <a:effectLst/>
                        </a:rPr>
                        <a:t>室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6789386"/>
                  </a:ext>
                </a:extLst>
              </a:tr>
              <a:tr h="1119117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lt"/>
                        </a:rPr>
                        <a:t>入院・</a:t>
                      </a:r>
                      <a:r>
                        <a:rPr lang="ja-JP" sz="1400" kern="100" dirty="0" smtClean="0">
                          <a:effectLst/>
                          <a:latin typeface="+mn-lt"/>
                        </a:rPr>
                        <a:t>療養者数</a:t>
                      </a:r>
                      <a:endParaRPr lang="en-US" altLang="ja-JP" sz="1400" kern="100" dirty="0" smtClean="0"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（別途、自宅療養　５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４０４人）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２１３</a:t>
                      </a:r>
                      <a:r>
                        <a:rPr lang="ja-JP" sz="1400" kern="100" dirty="0" smtClean="0">
                          <a:effectLst/>
                        </a:rPr>
                        <a:t>人</a:t>
                      </a:r>
                      <a:r>
                        <a:rPr lang="en-US" altLang="ja-JP" sz="1400" kern="100" dirty="0" smtClean="0">
                          <a:effectLst/>
                        </a:rPr>
                        <a:t>※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上記の他、対応可能な軽症中等症患者受</a:t>
                      </a:r>
                      <a:endParaRPr lang="en-US" altLang="ja-JP" sz="105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入医療機関等において、治療継続をして</a:t>
                      </a:r>
                      <a:r>
                        <a:rPr lang="ja-JP" altLang="en-US" sz="1050" kern="100" dirty="0" err="1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い</a:t>
                      </a:r>
                      <a:endParaRPr lang="en-US" altLang="ja-JP" sz="105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altLang="en-US" sz="1050" kern="100" dirty="0" err="1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る</a:t>
                      </a:r>
                      <a:r>
                        <a:rPr lang="ja-JP" altLang="en-US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重症者数２０人</a:t>
                      </a:r>
                      <a:endParaRPr lang="en-US" altLang="ja-JP" sz="105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　（計　重症者数　２３３人）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１２５</a:t>
                      </a:r>
                      <a:r>
                        <a:rPr lang="ja-JP" sz="1400" kern="100" dirty="0" smtClean="0">
                          <a:effectLst/>
                        </a:rPr>
                        <a:t>人</a:t>
                      </a:r>
                      <a:r>
                        <a:rPr lang="en-US" altLang="ja-JP" sz="1400" kern="100" dirty="0" smtClean="0">
                          <a:effectLst/>
                        </a:rPr>
                        <a:t>※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　　　　　</a:t>
                      </a:r>
                      <a:r>
                        <a:rPr lang="en-US" altLang="ja-JP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05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左記２０人を含む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７９０</a:t>
                      </a:r>
                      <a:r>
                        <a:rPr lang="ja-JP" sz="1400" kern="100" dirty="0" smtClean="0">
                          <a:effectLst/>
                        </a:rPr>
                        <a:t>人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0586094"/>
                  </a:ext>
                </a:extLst>
              </a:tr>
              <a:tr h="862468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lt"/>
                        </a:rPr>
                        <a:t>（使用率：入院・</a:t>
                      </a:r>
                      <a:r>
                        <a:rPr lang="ja-JP" sz="1400" kern="100" dirty="0" smtClean="0">
                          <a:effectLst/>
                          <a:latin typeface="+mn-lt"/>
                        </a:rPr>
                        <a:t>療養者数</a:t>
                      </a:r>
                      <a:endParaRPr lang="en-US" altLang="ja-JP" sz="1400" kern="100" dirty="0" smtClean="0"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　　　　　　</a:t>
                      </a:r>
                      <a:r>
                        <a:rPr lang="ja-JP" sz="1400" kern="100" dirty="0" smtClean="0">
                          <a:effectLst/>
                          <a:latin typeface="+mn-lt"/>
                        </a:rPr>
                        <a:t>／</a:t>
                      </a:r>
                      <a:r>
                        <a:rPr lang="ja-JP" sz="1400" kern="100" dirty="0">
                          <a:effectLst/>
                          <a:latin typeface="+mn-lt"/>
                        </a:rPr>
                        <a:t>確保病床・室数）</a:t>
                      </a:r>
                      <a:endParaRPr lang="ja-JP" sz="1400" kern="100" dirty="0">
                        <a:effectLst/>
                        <a:latin typeface="+mn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９３．８％</a:t>
                      </a:r>
                      <a:endParaRPr lang="en-US" altLang="ja-JP" sz="14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</a:rPr>
                        <a:t>（</a:t>
                      </a:r>
                      <a:r>
                        <a:rPr lang="ja-JP" altLang="en-US" sz="1400" kern="100" dirty="0" smtClean="0">
                          <a:effectLst/>
                        </a:rPr>
                        <a:t>２１３</a:t>
                      </a:r>
                      <a:r>
                        <a:rPr lang="ja-JP" sz="1400" kern="100" dirty="0" smtClean="0">
                          <a:effectLst/>
                        </a:rPr>
                        <a:t>／</a:t>
                      </a:r>
                      <a:r>
                        <a:rPr lang="ja-JP" altLang="en-US" sz="1400" kern="100" dirty="0" smtClean="0">
                          <a:effectLst/>
                        </a:rPr>
                        <a:t>２２７</a:t>
                      </a:r>
                      <a:r>
                        <a:rPr lang="ja-JP" sz="1400" kern="100" dirty="0" smtClean="0">
                          <a:effectLst/>
                        </a:rPr>
                        <a:t>）</a:t>
                      </a:r>
                      <a:endParaRPr lang="en-US" altLang="ja-JP" sz="1400" kern="10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６３．２</a:t>
                      </a:r>
                      <a:r>
                        <a:rPr lang="ja-JP" sz="1400" kern="100" dirty="0" smtClean="0">
                          <a:effectLst/>
                        </a:rPr>
                        <a:t>％</a:t>
                      </a:r>
                      <a:endParaRPr lang="en-US" altLang="ja-JP" sz="1400" kern="1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</a:rPr>
                        <a:t>（</a:t>
                      </a: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１２５</a:t>
                      </a:r>
                      <a:r>
                        <a:rPr lang="ja-JP" sz="1400" kern="100" dirty="0" smtClean="0">
                          <a:effectLst/>
                        </a:rPr>
                        <a:t>／</a:t>
                      </a: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７８１）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３２．７</a:t>
                      </a:r>
                      <a:r>
                        <a:rPr lang="ja-JP" sz="1400" kern="100" dirty="0" smtClean="0">
                          <a:effectLst/>
                        </a:rPr>
                        <a:t>％</a:t>
                      </a:r>
                      <a:endParaRPr lang="en-US" altLang="ja-JP" sz="14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</a:rPr>
                        <a:t>（</a:t>
                      </a:r>
                      <a:r>
                        <a:rPr lang="ja-JP" altLang="en-US" sz="1400" kern="100" dirty="0" smtClean="0">
                          <a:effectLst/>
                        </a:rPr>
                        <a:t>７９０</a:t>
                      </a:r>
                      <a:r>
                        <a:rPr lang="ja-JP" sz="1400" kern="100" dirty="0" smtClean="0">
                          <a:effectLst/>
                        </a:rPr>
                        <a:t>／</a:t>
                      </a:r>
                      <a:r>
                        <a:rPr lang="ja-JP" altLang="en-US" sz="1400" kern="100" dirty="0" smtClean="0">
                          <a:effectLst/>
                        </a:rPr>
                        <a:t>２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４１６</a:t>
                      </a:r>
                      <a:r>
                        <a:rPr lang="ja-JP" sz="1400" kern="100" dirty="0" smtClean="0">
                          <a:effectLst/>
                        </a:rPr>
                        <a:t>）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8953785"/>
                  </a:ext>
                </a:extLst>
              </a:tr>
              <a:tr h="1243002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400" kern="100" dirty="0" smtClean="0">
                          <a:effectLst/>
                          <a:latin typeface="+mn-lt"/>
                        </a:rPr>
                        <a:t>（</a:t>
                      </a: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運用</a:t>
                      </a:r>
                      <a:r>
                        <a:rPr lang="ja-JP" altLang="ja-JP" sz="1400" kern="100" dirty="0" smtClean="0">
                          <a:effectLst/>
                          <a:latin typeface="+mn-lt"/>
                        </a:rPr>
                        <a:t>率：入院・療養者数</a:t>
                      </a:r>
                      <a:endParaRPr lang="en-US" altLang="ja-JP" sz="1400" kern="100" dirty="0" smtClean="0"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　　　　　　</a:t>
                      </a:r>
                      <a:r>
                        <a:rPr lang="ja-JP" altLang="ja-JP" sz="1400" kern="100" dirty="0" smtClean="0">
                          <a:effectLst/>
                          <a:latin typeface="+mn-lt"/>
                        </a:rPr>
                        <a:t>／</a:t>
                      </a: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実運用</a:t>
                      </a:r>
                      <a:r>
                        <a:rPr lang="ja-JP" altLang="ja-JP" sz="1400" kern="100" dirty="0" smtClean="0">
                          <a:effectLst/>
                          <a:latin typeface="+mn-lt"/>
                        </a:rPr>
                        <a:t>病床・室数）</a:t>
                      </a:r>
                      <a:endParaRPr lang="ja-JP" altLang="ja-JP" sz="1400" kern="100" dirty="0" smtClean="0">
                        <a:effectLst/>
                        <a:latin typeface="+mn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９３．８％</a:t>
                      </a:r>
                      <a:endParaRPr lang="en-US" altLang="ja-JP" sz="1600" b="1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（２１３／２２７</a:t>
                      </a:r>
                      <a:r>
                        <a:rPr lang="en-US" altLang="ja-JP" sz="1600" b="1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600" b="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うち、大阪コロナ重症センター</a:t>
                      </a:r>
                      <a:endParaRPr lang="en-US" altLang="ja-JP" sz="1200" b="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（１６／１６）</a:t>
                      </a:r>
                      <a:endParaRPr lang="en-US" altLang="ja-JP" sz="1200" b="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６７．２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en-US" altLang="ja-JP" sz="16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en-US" altLang="ja-JP" sz="1600" b="1" kern="100" dirty="0" smtClean="0"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１２５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／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en-US" altLang="ja-JP" sz="1600" b="1" kern="100" dirty="0" smtClean="0"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６７３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altLang="ja-JP" sz="1600" b="1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３２．７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en-US" altLang="ja-JP" sz="16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７９０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／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２</a:t>
                      </a:r>
                      <a:r>
                        <a:rPr lang="en-US" altLang="ja-JP" sz="1600" b="1" kern="100" dirty="0" smtClean="0"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４１６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altLang="ja-JP" sz="1600" b="1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5573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91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5895833" y="659317"/>
            <a:ext cx="6296167" cy="135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3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４月</a:t>
            </a:r>
            <a:r>
              <a:rPr lang="en-US" altLang="ja-JP" sz="173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73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日現在</a:t>
            </a:r>
            <a:r>
              <a:rPr lang="ja-JP" altLang="en-US" sz="173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病床</a:t>
            </a:r>
            <a:r>
              <a:rPr lang="ja-JP" altLang="en-US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運用率</a:t>
            </a:r>
            <a:r>
              <a:rPr lang="en-US" altLang="ja-JP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67.</a:t>
            </a:r>
            <a:r>
              <a:rPr lang="ja-JP" altLang="en-US" sz="2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26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運用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病床数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1,673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入院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患者数　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1,125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37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　小児</a:t>
            </a:r>
            <a:r>
              <a:rPr lang="ja-JP" altLang="en-US" sz="1137" dirty="0">
                <a:latin typeface="Meiryo UI" panose="020B0604030504040204" pitchFamily="50" charset="-128"/>
                <a:ea typeface="Meiryo UI" panose="020B0604030504040204" pitchFamily="50" charset="-128"/>
              </a:rPr>
              <a:t>・精神患者用病床等</a:t>
            </a:r>
            <a:r>
              <a:rPr lang="ja-JP" altLang="en-US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床含んで</a:t>
            </a:r>
            <a:r>
              <a:rPr lang="ja-JP" altLang="en-US" sz="1137" dirty="0">
                <a:latin typeface="Meiryo UI" panose="020B0604030504040204" pitchFamily="50" charset="-128"/>
                <a:ea typeface="Meiryo UI" panose="020B0604030504040204" pitchFamily="50" charset="-128"/>
              </a:rPr>
              <a:t>おり</a:t>
            </a:r>
            <a:r>
              <a:rPr lang="ja-JP" altLang="en-US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、一般患者に限ると病床利用率はより高く</a:t>
            </a:r>
            <a:r>
              <a:rPr lang="ja-JP" altLang="en-US" sz="1137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なっ</a:t>
            </a:r>
            <a:endParaRPr lang="en-US" altLang="ja-JP" sz="1137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37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ている。</a:t>
            </a:r>
            <a:endParaRPr lang="en-US" altLang="ja-JP" sz="1137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37" dirty="0"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en-US" altLang="ja-JP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　左記２０人を含む</a:t>
            </a:r>
            <a:endParaRPr lang="ja-JP" altLang="en-US" sz="113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E71F5D7-4F36-4261-943F-CEFD73EF1004}"/>
              </a:ext>
            </a:extLst>
          </p:cNvPr>
          <p:cNvSpPr/>
          <p:nvPr/>
        </p:nvSpPr>
        <p:spPr>
          <a:xfrm>
            <a:off x="186678" y="392397"/>
            <a:ext cx="4514975" cy="359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733" dirty="0" smtClean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●　</a:t>
            </a:r>
            <a:r>
              <a:rPr lang="ja-JP" altLang="en-US" sz="1733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重症</a:t>
            </a:r>
            <a:r>
              <a:rPr lang="ja-JP" altLang="en-US" sz="1733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病床運用状況</a:t>
            </a:r>
            <a:r>
              <a:rPr lang="ja-JP" altLang="en-US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（令和２年</a:t>
            </a:r>
            <a:r>
              <a:rPr lang="en-US" altLang="ja-JP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月４日以降）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E71F5D7-4F36-4261-943F-CEFD73EF1004}"/>
              </a:ext>
            </a:extLst>
          </p:cNvPr>
          <p:cNvSpPr/>
          <p:nvPr/>
        </p:nvSpPr>
        <p:spPr>
          <a:xfrm>
            <a:off x="5803318" y="406406"/>
            <a:ext cx="5017082" cy="359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733" dirty="0" smtClean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●　</a:t>
            </a:r>
            <a:r>
              <a:rPr lang="ja-JP" altLang="en-US" sz="1733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軽症</a:t>
            </a:r>
            <a:r>
              <a:rPr lang="ja-JP" altLang="en-US" sz="1733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中等症病床運用状況</a:t>
            </a:r>
            <a:r>
              <a:rPr lang="ja-JP" altLang="en-US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（令和２年</a:t>
            </a:r>
            <a:r>
              <a:rPr lang="en-US" altLang="ja-JP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月４日以降）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19280" y="732404"/>
            <a:ext cx="582944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33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４月</a:t>
            </a:r>
            <a:r>
              <a:rPr lang="en-US" altLang="ja-JP" sz="1733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733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733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　</a:t>
            </a:r>
            <a:r>
              <a:rPr lang="ja-JP" altLang="en-US" sz="2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病床</a:t>
            </a:r>
            <a:r>
              <a:rPr lang="ja-JP" altLang="en-US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運用率</a:t>
            </a:r>
            <a:r>
              <a:rPr lang="en-US" altLang="ja-JP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93.8</a:t>
            </a:r>
            <a:r>
              <a:rPr lang="ja-JP" altLang="en-US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2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運用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病床数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227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患者数　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213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151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51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lang="en-US" altLang="ja-JP" sz="1517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　病床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確保計画の確保病床数（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224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床）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を上回って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確保</a:t>
            </a: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した</a:t>
            </a:r>
            <a:r>
              <a:rPr lang="ja-JP" altLang="en-US" sz="120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病床数を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含む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２上記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の他、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対応可能な軽症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中等症患者受入医療機関等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において、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治療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継続をしている重症者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数２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（計　重症者数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２３３人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508088"/>
            <a:ext cx="2743200" cy="365125"/>
          </a:xfrm>
        </p:spPr>
        <p:txBody>
          <a:bodyPr/>
          <a:lstStyle/>
          <a:p>
            <a:fld id="{F451F7C5-434F-488D-9CC2-63C640BFA45C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0" y="2603"/>
            <a:ext cx="12192000" cy="43681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新型コロナウイルス感染症患者受入病床の確保・運用状況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86" y="2159708"/>
            <a:ext cx="11991871" cy="471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35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12493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864023"/>
            <a:ext cx="380104" cy="27502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代以上の新規陽性者数と重症患者数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849562" y="864023"/>
            <a:ext cx="369332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重症化・軽症化・死亡の人数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80104" y="4983162"/>
            <a:ext cx="360637" cy="1611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-1" y="0"/>
            <a:ext cx="12192001" cy="47078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新規陽性者数と重症者数の推移</a:t>
            </a:r>
            <a:endParaRPr kumimoji="1" lang="ja-JP" altLang="en-US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84146" y="6223619"/>
            <a:ext cx="3053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重症者数は、対応可能な軽症中等症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患者受入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機関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等において、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治療継続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している数を含む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166" y="470789"/>
            <a:ext cx="11473666" cy="630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1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558434"/>
            <a:ext cx="11979678" cy="6175783"/>
          </a:xfrm>
          <a:prstGeom prst="rect">
            <a:avLst/>
          </a:prstGeom>
        </p:spPr>
      </p:pic>
      <p:sp>
        <p:nvSpPr>
          <p:cNvPr id="79" name="テキスト ボックス 78"/>
          <p:cNvSpPr txBox="1"/>
          <p:nvPr/>
        </p:nvSpPr>
        <p:spPr>
          <a:xfrm>
            <a:off x="11938984" y="772709"/>
            <a:ext cx="307777" cy="5010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重症者数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" y="1"/>
            <a:ext cx="12192000" cy="55843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重症者数と</a:t>
            </a:r>
            <a:r>
              <a:rPr lang="en-US" altLang="ja-JP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60</a:t>
            </a:r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歳以上の陽性者数の推移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61357" y="6407135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9039580" y="28103"/>
            <a:ext cx="3053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重症者数は、対応可能</a:t>
            </a:r>
            <a:r>
              <a:rPr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軽症中等症</a:t>
            </a:r>
            <a:r>
              <a:rPr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患者受入医療</a:t>
            </a: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機関</a:t>
            </a:r>
            <a:endParaRPr lang="en-US" altLang="ja-JP" sz="9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等</a:t>
            </a:r>
            <a:r>
              <a:rPr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において、</a:t>
            </a: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治療継続</a:t>
            </a:r>
            <a:r>
              <a:rPr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している数を含む</a:t>
            </a:r>
            <a:r>
              <a:rPr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81430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角丸四角形 212"/>
          <p:cNvSpPr/>
          <p:nvPr/>
        </p:nvSpPr>
        <p:spPr>
          <a:xfrm>
            <a:off x="10437278" y="2094804"/>
            <a:ext cx="1464091" cy="606081"/>
          </a:xfrm>
          <a:prstGeom prst="roundRect">
            <a:avLst/>
          </a:prstGeom>
          <a:solidFill>
            <a:srgbClr val="FFE07D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2" name="角丸四角形 221"/>
          <p:cNvSpPr/>
          <p:nvPr/>
        </p:nvSpPr>
        <p:spPr>
          <a:xfrm>
            <a:off x="10502557" y="4517424"/>
            <a:ext cx="1425102" cy="616769"/>
          </a:xfrm>
          <a:prstGeom prst="roundRect">
            <a:avLst/>
          </a:prstGeom>
          <a:solidFill>
            <a:srgbClr val="FFE07D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6" name="角丸四角形 95"/>
          <p:cNvSpPr/>
          <p:nvPr/>
        </p:nvSpPr>
        <p:spPr>
          <a:xfrm>
            <a:off x="7442388" y="3412647"/>
            <a:ext cx="1831442" cy="773998"/>
          </a:xfrm>
          <a:prstGeom prst="roundRect">
            <a:avLst/>
          </a:prstGeom>
          <a:solidFill>
            <a:srgbClr val="FF999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2774" y="2538262"/>
            <a:ext cx="1283586" cy="787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陽性患者</a:t>
            </a:r>
            <a:r>
              <a:rPr lang="en-US" altLang="ja-JP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36,065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1420183" y="2244307"/>
            <a:ext cx="703270" cy="728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1405874" y="2984458"/>
            <a:ext cx="642635" cy="7981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3857789" y="1540125"/>
            <a:ext cx="17243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自宅・宿泊療養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459324" y="1951059"/>
            <a:ext cx="1679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入院療養　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893311" y="1079238"/>
            <a:ext cx="1130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療養解除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 flipV="1">
            <a:off x="5370224" y="1323751"/>
            <a:ext cx="672019" cy="267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004730" y="2179344"/>
            <a:ext cx="170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軽症・調査中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996619" y="1910229"/>
            <a:ext cx="170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無症状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117457" y="3368486"/>
            <a:ext cx="1446542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297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3" name="直線コネクタ 62"/>
          <p:cNvCxnSpPr/>
          <p:nvPr/>
        </p:nvCxnSpPr>
        <p:spPr>
          <a:xfrm flipH="1" flipV="1">
            <a:off x="6368912" y="2282108"/>
            <a:ext cx="241458" cy="216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5787283" y="2655398"/>
            <a:ext cx="1758290" cy="471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重症化　</a:t>
            </a:r>
            <a:r>
              <a:rPr lang="en-US" altLang="ja-JP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851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9" name="直線コネクタ 68"/>
          <p:cNvCxnSpPr/>
          <p:nvPr/>
        </p:nvCxnSpPr>
        <p:spPr>
          <a:xfrm>
            <a:off x="3596726" y="3810401"/>
            <a:ext cx="3822977" cy="39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7419703" y="3447200"/>
            <a:ext cx="1933765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入院療養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1,148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0" name="直線コネクタ 99"/>
          <p:cNvCxnSpPr/>
          <p:nvPr/>
        </p:nvCxnSpPr>
        <p:spPr>
          <a:xfrm flipH="1">
            <a:off x="3592118" y="2123561"/>
            <a:ext cx="2156753" cy="12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>
            <a:endCxn id="222" idx="1"/>
          </p:cNvCxnSpPr>
          <p:nvPr/>
        </p:nvCxnSpPr>
        <p:spPr>
          <a:xfrm>
            <a:off x="9270821" y="3834301"/>
            <a:ext cx="1231736" cy="991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/>
          <p:cNvSpPr txBox="1"/>
          <p:nvPr/>
        </p:nvSpPr>
        <p:spPr>
          <a:xfrm>
            <a:off x="10460893" y="3827962"/>
            <a:ext cx="1477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退院・解除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902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04" name="直線コネクタ 103"/>
          <p:cNvCxnSpPr>
            <a:stCxn id="72" idx="3"/>
            <a:endCxn id="217" idx="1"/>
          </p:cNvCxnSpPr>
          <p:nvPr/>
        </p:nvCxnSpPr>
        <p:spPr>
          <a:xfrm>
            <a:off x="9270821" y="3818497"/>
            <a:ext cx="1173365" cy="308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テキスト ボックス 110"/>
          <p:cNvSpPr txBox="1"/>
          <p:nvPr/>
        </p:nvSpPr>
        <p:spPr>
          <a:xfrm>
            <a:off x="10502557" y="4620443"/>
            <a:ext cx="1568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死亡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229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12" name="直線コネクタ 111"/>
          <p:cNvCxnSpPr>
            <a:stCxn id="82" idx="1"/>
            <a:endCxn id="72" idx="3"/>
          </p:cNvCxnSpPr>
          <p:nvPr/>
        </p:nvCxnSpPr>
        <p:spPr>
          <a:xfrm flipH="1">
            <a:off x="9270821" y="3390129"/>
            <a:ext cx="1168931" cy="428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テキスト ボックス 113"/>
          <p:cNvSpPr txBox="1"/>
          <p:nvPr/>
        </p:nvSpPr>
        <p:spPr>
          <a:xfrm>
            <a:off x="10422874" y="3038864"/>
            <a:ext cx="1555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入院中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軽症中等症：</a:t>
            </a:r>
            <a:r>
              <a:rPr lang="en-US" altLang="ja-JP" sz="1100" noProof="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重症：</a:t>
            </a:r>
            <a:r>
              <a:rPr lang="en-US" altLang="ja-JP" sz="1100" noProof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27" name="直線コネクタ 126"/>
          <p:cNvCxnSpPr>
            <a:stCxn id="213" idx="1"/>
            <a:endCxn id="42" idx="3"/>
          </p:cNvCxnSpPr>
          <p:nvPr/>
        </p:nvCxnSpPr>
        <p:spPr>
          <a:xfrm flipH="1" flipV="1">
            <a:off x="9195098" y="2096954"/>
            <a:ext cx="1242180" cy="3008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 flipH="1" flipV="1">
            <a:off x="9195098" y="2105567"/>
            <a:ext cx="334579" cy="516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テキスト ボックス 131"/>
          <p:cNvSpPr txBox="1"/>
          <p:nvPr/>
        </p:nvSpPr>
        <p:spPr>
          <a:xfrm>
            <a:off x="10458868" y="1590903"/>
            <a:ext cx="1436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退院・解除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10460893" y="2202273"/>
            <a:ext cx="1782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死亡　</a:t>
            </a: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704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800" b="0" i="0" u="none" strike="noStrike" kern="1200" cap="none" spc="0" normalizeH="0" baseline="5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9079243" y="2592374"/>
            <a:ext cx="117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入院中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57" name="直線コネクタ 156"/>
          <p:cNvCxnSpPr>
            <a:stCxn id="42" idx="3"/>
            <a:endCxn id="212" idx="1"/>
          </p:cNvCxnSpPr>
          <p:nvPr/>
        </p:nvCxnSpPr>
        <p:spPr>
          <a:xfrm flipV="1">
            <a:off x="9195098" y="1778341"/>
            <a:ext cx="1243608" cy="318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/>
          <p:nvPr/>
        </p:nvCxnSpPr>
        <p:spPr>
          <a:xfrm flipH="1" flipV="1">
            <a:off x="7138881" y="3216428"/>
            <a:ext cx="280823" cy="3236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角丸四角形 211"/>
          <p:cNvSpPr/>
          <p:nvPr/>
        </p:nvSpPr>
        <p:spPr>
          <a:xfrm>
            <a:off x="10438706" y="1493220"/>
            <a:ext cx="1461236" cy="570242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7" name="角丸四角形 216"/>
          <p:cNvSpPr/>
          <p:nvPr/>
        </p:nvSpPr>
        <p:spPr>
          <a:xfrm>
            <a:off x="10444186" y="3758663"/>
            <a:ext cx="1479269" cy="73722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227" name="直線コネクタ 226"/>
          <p:cNvCxnSpPr/>
          <p:nvPr/>
        </p:nvCxnSpPr>
        <p:spPr>
          <a:xfrm flipH="1" flipV="1">
            <a:off x="5370224" y="1843394"/>
            <a:ext cx="411939" cy="119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角丸四角形 207"/>
          <p:cNvSpPr/>
          <p:nvPr/>
        </p:nvSpPr>
        <p:spPr>
          <a:xfrm>
            <a:off x="5764219" y="2515214"/>
            <a:ext cx="1845105" cy="68201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241" name="直線コネクタ 240"/>
          <p:cNvCxnSpPr/>
          <p:nvPr/>
        </p:nvCxnSpPr>
        <p:spPr>
          <a:xfrm flipV="1">
            <a:off x="3584304" y="1876874"/>
            <a:ext cx="884661" cy="247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角丸四角形 245"/>
          <p:cNvSpPr/>
          <p:nvPr/>
        </p:nvSpPr>
        <p:spPr>
          <a:xfrm>
            <a:off x="2117457" y="1801817"/>
            <a:ext cx="1449231" cy="95548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5" name="テキスト ボックス 244"/>
          <p:cNvSpPr txBox="1"/>
          <p:nvPr/>
        </p:nvSpPr>
        <p:spPr>
          <a:xfrm>
            <a:off x="2318522" y="1626182"/>
            <a:ext cx="1079142" cy="276999"/>
          </a:xfrm>
          <a:prstGeom prst="rect">
            <a:avLst/>
          </a:prstGeom>
          <a:solidFill>
            <a:schemeClr val="lt1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診断時の症状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7" name="角丸四角形 246"/>
          <p:cNvSpPr/>
          <p:nvPr/>
        </p:nvSpPr>
        <p:spPr>
          <a:xfrm>
            <a:off x="2062818" y="3358414"/>
            <a:ext cx="1533908" cy="741265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5" name="テキスト ボックス 234"/>
          <p:cNvSpPr txBox="1"/>
          <p:nvPr/>
        </p:nvSpPr>
        <p:spPr>
          <a:xfrm>
            <a:off x="2311804" y="3172803"/>
            <a:ext cx="107914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診断時の症状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4" name="直線コネクタ 63"/>
          <p:cNvCxnSpPr>
            <a:stCxn id="42" idx="1"/>
          </p:cNvCxnSpPr>
          <p:nvPr/>
        </p:nvCxnSpPr>
        <p:spPr>
          <a:xfrm flipH="1" flipV="1">
            <a:off x="6896854" y="2095822"/>
            <a:ext cx="1072905" cy="1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7941387" y="1913276"/>
            <a:ext cx="1300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入院療養等　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7969759" y="1743095"/>
            <a:ext cx="1225339" cy="70771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99525" y="2480590"/>
            <a:ext cx="1207615" cy="84033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576570" y="4172412"/>
            <a:ext cx="1620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重症率：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3.2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％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3690060" y="3236003"/>
            <a:ext cx="2895577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重症の定義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『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重症病床における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ICU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入室、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人工呼吸器装着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ECMO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使用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』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のいずれかとした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26629" y="540092"/>
            <a:ext cx="2460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重症及び死亡例の経過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10439752" y="3033508"/>
            <a:ext cx="1459141" cy="713242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0198895" y="5298159"/>
            <a:ext cx="1956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死亡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933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10368461" y="5621636"/>
            <a:ext cx="1624163" cy="369332"/>
          </a:xfrm>
          <a:prstGeom prst="rect">
            <a:avLst/>
          </a:prstGeom>
          <a:ln w="41275" cmpd="sng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死亡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率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:2.6%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-14948" y="2086"/>
            <a:ext cx="12192000" cy="43681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【</a:t>
            </a:r>
            <a:r>
              <a:rPr lang="ja-JP" altLang="en-US" sz="2400" b="1" dirty="0" smtClean="0">
                <a:solidFill>
                  <a:prstClr val="white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第三</a:t>
            </a:r>
            <a:r>
              <a:rPr lang="ja-JP" altLang="en-US" sz="2400" b="1" dirty="0">
                <a:solidFill>
                  <a:prstClr val="white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波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】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重症及び死亡事例のまとめ（令和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3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年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4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月</a:t>
            </a:r>
            <a:r>
              <a:rPr lang="en-US" altLang="ja-JP" sz="2400" b="1" dirty="0">
                <a:solidFill>
                  <a:prstClr val="white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13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日時点）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156742" y="6448616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62D5CB-8769-475A-9BC8-A2F17E2F558B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8030141" y="4782602"/>
            <a:ext cx="2094627" cy="614984"/>
          </a:xfrm>
          <a:prstGeom prst="wedgeRoundRectCallout">
            <a:avLst>
              <a:gd name="adj1" fmla="val 44881"/>
              <a:gd name="adj2" fmla="val -8859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55973" y="4819350"/>
            <a:ext cx="2214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重症から死亡：</a:t>
            </a:r>
            <a:r>
              <a: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229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（死亡の割合：</a:t>
            </a:r>
            <a:r>
              <a: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19.9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％）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61246" y="462174"/>
            <a:ext cx="3134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死亡率：新規陽性者に占める死亡者の割合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479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角丸四角形 212"/>
          <p:cNvSpPr/>
          <p:nvPr/>
        </p:nvSpPr>
        <p:spPr>
          <a:xfrm>
            <a:off x="10437278" y="2094804"/>
            <a:ext cx="1464091" cy="606081"/>
          </a:xfrm>
          <a:prstGeom prst="roundRect">
            <a:avLst/>
          </a:prstGeom>
          <a:solidFill>
            <a:srgbClr val="FFE07D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2" name="角丸四角形 221"/>
          <p:cNvSpPr/>
          <p:nvPr/>
        </p:nvSpPr>
        <p:spPr>
          <a:xfrm>
            <a:off x="10502557" y="4517424"/>
            <a:ext cx="1425102" cy="616769"/>
          </a:xfrm>
          <a:prstGeom prst="roundRect">
            <a:avLst/>
          </a:prstGeom>
          <a:solidFill>
            <a:srgbClr val="FFE07D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6" name="角丸四角形 95"/>
          <p:cNvSpPr/>
          <p:nvPr/>
        </p:nvSpPr>
        <p:spPr>
          <a:xfrm>
            <a:off x="7442388" y="3412647"/>
            <a:ext cx="1831442" cy="773998"/>
          </a:xfrm>
          <a:prstGeom prst="roundRect">
            <a:avLst/>
          </a:prstGeom>
          <a:solidFill>
            <a:srgbClr val="FF999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2774" y="2538262"/>
            <a:ext cx="1283586" cy="787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陽性患者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14,924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1420183" y="2244307"/>
            <a:ext cx="703270" cy="728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1405874" y="2984458"/>
            <a:ext cx="642635" cy="7981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3857789" y="1540125"/>
            <a:ext cx="17243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自宅・宿泊療養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459324" y="1951059"/>
            <a:ext cx="1679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入院療養　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893311" y="1079238"/>
            <a:ext cx="1130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療養解除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 flipV="1">
            <a:off x="5370224" y="1323751"/>
            <a:ext cx="672019" cy="267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004730" y="2179344"/>
            <a:ext cx="170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軽症・調査中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996619" y="1910229"/>
            <a:ext cx="170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無症状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117457" y="3472585"/>
            <a:ext cx="1446542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72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3" name="直線コネクタ 62"/>
          <p:cNvCxnSpPr/>
          <p:nvPr/>
        </p:nvCxnSpPr>
        <p:spPr>
          <a:xfrm flipH="1" flipV="1">
            <a:off x="6368912" y="2282108"/>
            <a:ext cx="241458" cy="216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5807626" y="2666676"/>
            <a:ext cx="1758290" cy="471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重症化　</a:t>
            </a:r>
            <a:r>
              <a:rPr lang="en-US" altLang="ja-JP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295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9" name="直線コネクタ 68"/>
          <p:cNvCxnSpPr/>
          <p:nvPr/>
        </p:nvCxnSpPr>
        <p:spPr>
          <a:xfrm>
            <a:off x="3596726" y="3810401"/>
            <a:ext cx="3822977" cy="39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7419703" y="3447200"/>
            <a:ext cx="1933765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入院療養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367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0" name="直線コネクタ 99"/>
          <p:cNvCxnSpPr/>
          <p:nvPr/>
        </p:nvCxnSpPr>
        <p:spPr>
          <a:xfrm flipH="1">
            <a:off x="3592118" y="2123561"/>
            <a:ext cx="2156753" cy="12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>
            <a:endCxn id="222" idx="1"/>
          </p:cNvCxnSpPr>
          <p:nvPr/>
        </p:nvCxnSpPr>
        <p:spPr>
          <a:xfrm>
            <a:off x="9270821" y="3834301"/>
            <a:ext cx="1231736" cy="991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/>
          <p:cNvSpPr txBox="1"/>
          <p:nvPr/>
        </p:nvSpPr>
        <p:spPr>
          <a:xfrm>
            <a:off x="10460893" y="3827962"/>
            <a:ext cx="1477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退院・解除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04" name="直線コネクタ 103"/>
          <p:cNvCxnSpPr>
            <a:stCxn id="72" idx="3"/>
            <a:endCxn id="217" idx="1"/>
          </p:cNvCxnSpPr>
          <p:nvPr/>
        </p:nvCxnSpPr>
        <p:spPr>
          <a:xfrm>
            <a:off x="9270821" y="3818497"/>
            <a:ext cx="1173365" cy="308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テキスト ボックス 110"/>
          <p:cNvSpPr txBox="1"/>
          <p:nvPr/>
        </p:nvSpPr>
        <p:spPr>
          <a:xfrm>
            <a:off x="10592666" y="4659858"/>
            <a:ext cx="124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死亡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lang="en-US" altLang="ja-JP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12" name="直線コネクタ 111"/>
          <p:cNvCxnSpPr>
            <a:stCxn id="82" idx="1"/>
            <a:endCxn id="72" idx="3"/>
          </p:cNvCxnSpPr>
          <p:nvPr/>
        </p:nvCxnSpPr>
        <p:spPr>
          <a:xfrm flipH="1">
            <a:off x="9270821" y="3390129"/>
            <a:ext cx="1168931" cy="428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テキスト ボックス 113"/>
          <p:cNvSpPr txBox="1"/>
          <p:nvPr/>
        </p:nvSpPr>
        <p:spPr>
          <a:xfrm>
            <a:off x="10422874" y="3038864"/>
            <a:ext cx="1555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入院中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軽症中等症：</a:t>
            </a:r>
            <a:r>
              <a:rPr lang="en-US" altLang="ja-JP" sz="1100" noProof="0" dirty="0">
                <a:latin typeface="Meiryo UI" panose="020B0604030504040204" pitchFamily="50" charset="-128"/>
                <a:ea typeface="Meiryo UI" panose="020B0604030504040204" pitchFamily="50" charset="-128"/>
              </a:rPr>
              <a:t>115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重症：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224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27" name="直線コネクタ 126"/>
          <p:cNvCxnSpPr>
            <a:stCxn id="213" idx="1"/>
            <a:endCxn id="42" idx="3"/>
          </p:cNvCxnSpPr>
          <p:nvPr/>
        </p:nvCxnSpPr>
        <p:spPr>
          <a:xfrm flipH="1" flipV="1">
            <a:off x="9195098" y="2096954"/>
            <a:ext cx="1242180" cy="3008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 flipH="1" flipV="1">
            <a:off x="9195098" y="2105567"/>
            <a:ext cx="334579" cy="516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テキスト ボックス 131"/>
          <p:cNvSpPr txBox="1"/>
          <p:nvPr/>
        </p:nvSpPr>
        <p:spPr>
          <a:xfrm>
            <a:off x="10458868" y="1590903"/>
            <a:ext cx="1436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退院・解除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10460893" y="2202273"/>
            <a:ext cx="1782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死亡　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60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800" b="0" i="0" u="none" strike="noStrike" kern="1200" cap="none" spc="0" normalizeH="0" baseline="5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9079243" y="2592374"/>
            <a:ext cx="117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入院中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57" name="直線コネクタ 156"/>
          <p:cNvCxnSpPr>
            <a:stCxn id="42" idx="3"/>
            <a:endCxn id="212" idx="1"/>
          </p:cNvCxnSpPr>
          <p:nvPr/>
        </p:nvCxnSpPr>
        <p:spPr>
          <a:xfrm flipV="1">
            <a:off x="9195098" y="1778341"/>
            <a:ext cx="1243608" cy="318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/>
          <p:nvPr/>
        </p:nvCxnSpPr>
        <p:spPr>
          <a:xfrm flipH="1" flipV="1">
            <a:off x="7138881" y="3216428"/>
            <a:ext cx="280823" cy="3236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角丸四角形 211"/>
          <p:cNvSpPr/>
          <p:nvPr/>
        </p:nvSpPr>
        <p:spPr>
          <a:xfrm>
            <a:off x="10438706" y="1493220"/>
            <a:ext cx="1461236" cy="570242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7" name="角丸四角形 216"/>
          <p:cNvSpPr/>
          <p:nvPr/>
        </p:nvSpPr>
        <p:spPr>
          <a:xfrm>
            <a:off x="10444186" y="3758663"/>
            <a:ext cx="1479269" cy="73722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227" name="直線コネクタ 226"/>
          <p:cNvCxnSpPr/>
          <p:nvPr/>
        </p:nvCxnSpPr>
        <p:spPr>
          <a:xfrm flipH="1" flipV="1">
            <a:off x="5370224" y="1843394"/>
            <a:ext cx="411939" cy="119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角丸四角形 207"/>
          <p:cNvSpPr/>
          <p:nvPr/>
        </p:nvSpPr>
        <p:spPr>
          <a:xfrm>
            <a:off x="5764219" y="2515214"/>
            <a:ext cx="1845105" cy="68201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241" name="直線コネクタ 240"/>
          <p:cNvCxnSpPr/>
          <p:nvPr/>
        </p:nvCxnSpPr>
        <p:spPr>
          <a:xfrm flipV="1">
            <a:off x="3584304" y="1876874"/>
            <a:ext cx="884661" cy="247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角丸四角形 245"/>
          <p:cNvSpPr/>
          <p:nvPr/>
        </p:nvSpPr>
        <p:spPr>
          <a:xfrm>
            <a:off x="2117457" y="1801817"/>
            <a:ext cx="1449231" cy="95548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5" name="テキスト ボックス 244"/>
          <p:cNvSpPr txBox="1"/>
          <p:nvPr/>
        </p:nvSpPr>
        <p:spPr>
          <a:xfrm>
            <a:off x="2318522" y="1626182"/>
            <a:ext cx="1079142" cy="276999"/>
          </a:xfrm>
          <a:prstGeom prst="rect">
            <a:avLst/>
          </a:prstGeom>
          <a:solidFill>
            <a:schemeClr val="lt1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診断時の症状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7" name="角丸四角形 246"/>
          <p:cNvSpPr/>
          <p:nvPr/>
        </p:nvSpPr>
        <p:spPr>
          <a:xfrm>
            <a:off x="2065216" y="3409698"/>
            <a:ext cx="1533908" cy="741265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5" name="テキスト ボックス 234"/>
          <p:cNvSpPr txBox="1"/>
          <p:nvPr/>
        </p:nvSpPr>
        <p:spPr>
          <a:xfrm>
            <a:off x="2324095" y="3249668"/>
            <a:ext cx="107914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診断時の症状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4" name="直線コネクタ 63"/>
          <p:cNvCxnSpPr>
            <a:stCxn id="42" idx="1"/>
          </p:cNvCxnSpPr>
          <p:nvPr/>
        </p:nvCxnSpPr>
        <p:spPr>
          <a:xfrm flipH="1" flipV="1">
            <a:off x="6896854" y="2095822"/>
            <a:ext cx="1072905" cy="1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7941387" y="1913276"/>
            <a:ext cx="1300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入院療養等　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7969759" y="1743095"/>
            <a:ext cx="1225339" cy="70771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99525" y="2480590"/>
            <a:ext cx="1207615" cy="84033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576570" y="4172412"/>
            <a:ext cx="16200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重症率：</a:t>
            </a:r>
            <a:r>
              <a: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2.5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％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3690060" y="3236003"/>
            <a:ext cx="2895577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重症の定義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『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重症病床における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ICU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入室、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人工呼吸器装着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ECMO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使用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』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のいずれかとした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26629" y="540092"/>
            <a:ext cx="2460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重症及び死亡例の経過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10439752" y="3033508"/>
            <a:ext cx="1459141" cy="713242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0198895" y="5298159"/>
            <a:ext cx="1956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死亡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65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10368461" y="5621636"/>
            <a:ext cx="1624163" cy="369332"/>
          </a:xfrm>
          <a:prstGeom prst="rect">
            <a:avLst/>
          </a:prstGeom>
          <a:ln w="41275" cmpd="sng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死亡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率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: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.4%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-14948" y="2086"/>
            <a:ext cx="12192000" cy="43681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【</a:t>
            </a:r>
            <a:r>
              <a:rPr lang="ja-JP" altLang="en-US" sz="2400" b="1" dirty="0" smtClean="0">
                <a:solidFill>
                  <a:prstClr val="white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第四波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】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重症及び死亡事例のまとめ（令和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3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年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4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月</a:t>
            </a:r>
            <a:r>
              <a:rPr lang="en-US" altLang="ja-JP" sz="2400" b="1" dirty="0">
                <a:solidFill>
                  <a:prstClr val="white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13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n-cs"/>
              </a:rPr>
              <a:t>日時点）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156742" y="6448616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62D5CB-8769-475A-9BC8-A2F17E2F558B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6629" y="4774862"/>
            <a:ext cx="3736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全国と大阪府の陽性者数と死亡者数（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死亡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率）の比較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8030141" y="4782602"/>
            <a:ext cx="2094627" cy="614984"/>
          </a:xfrm>
          <a:prstGeom prst="wedgeRoundRectCallout">
            <a:avLst>
              <a:gd name="adj1" fmla="val 44881"/>
              <a:gd name="adj2" fmla="val -8859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88033" y="4819350"/>
            <a:ext cx="21499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重症から死亡：</a:t>
            </a:r>
            <a:r>
              <a:rPr lang="en-US" altLang="ja-JP" sz="1400" b="1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（死亡の割合：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1.4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％）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61246" y="462174"/>
            <a:ext cx="3134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死亡率：新規陽性者に占める死亡者の割合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02" y="4904157"/>
            <a:ext cx="7742268" cy="1870507"/>
          </a:xfrm>
          <a:prstGeom prst="rect">
            <a:avLst/>
          </a:prstGeom>
        </p:spPr>
      </p:pic>
      <p:sp>
        <p:nvSpPr>
          <p:cNvPr id="59" name="テキスト ボックス 58"/>
          <p:cNvSpPr txBox="1"/>
          <p:nvPr/>
        </p:nvSpPr>
        <p:spPr>
          <a:xfrm>
            <a:off x="8384146" y="6223619"/>
            <a:ext cx="3053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重症者数は、対応可能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軽症中等症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患者受入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機関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等において、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治療継続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している数を含む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05546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2737" y="4560242"/>
            <a:ext cx="12077223" cy="1646063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500490" y="6312915"/>
            <a:ext cx="2671509" cy="396671"/>
          </a:xfrm>
        </p:spPr>
        <p:txBody>
          <a:bodyPr/>
          <a:lstStyle/>
          <a:p>
            <a:fld id="{F216AE56-EAD3-4706-B860-3EC2C2952B40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337802" y="783720"/>
            <a:ext cx="3744815" cy="5510675"/>
          </a:xfrm>
          <a:prstGeom prst="rect">
            <a:avLst/>
          </a:prstGeom>
          <a:noFill/>
          <a:ln w="50800">
            <a:solidFill>
              <a:srgbClr val="FFB2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34177" y="0"/>
            <a:ext cx="12192000" cy="3841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第四波の特徴　療養状況</a:t>
            </a:r>
            <a:r>
              <a:rPr lang="en-US" altLang="ja-JP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r>
              <a:rPr lang="ja-JP" altLang="en-US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重症者のまとめ（令和</a:t>
            </a:r>
            <a:r>
              <a:rPr lang="en-US" altLang="ja-JP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lang="ja-JP" altLang="en-US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</a:t>
            </a:r>
            <a:r>
              <a:rPr lang="en-US" altLang="ja-JP" sz="20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lang="ja-JP" altLang="en-US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20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13</a:t>
            </a:r>
            <a:r>
              <a:rPr lang="ja-JP" altLang="en-US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日時点）</a:t>
            </a:r>
            <a:endParaRPr lang="ja-JP" altLang="en-US" sz="12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055887" y="767267"/>
            <a:ext cx="24852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第四波（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3/1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220440" y="797605"/>
            <a:ext cx="3744815" cy="5491993"/>
          </a:xfrm>
          <a:prstGeom prst="rect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/>
          </a:p>
        </p:txBody>
      </p:sp>
      <p:sp>
        <p:nvSpPr>
          <p:cNvPr id="11" name="正方形/長方形 10"/>
          <p:cNvSpPr/>
          <p:nvPr/>
        </p:nvSpPr>
        <p:spPr>
          <a:xfrm>
            <a:off x="9016823" y="773126"/>
            <a:ext cx="24852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再掲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変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異株陽性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者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33963" y="3132642"/>
            <a:ext cx="3809056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/>
              <a:t>■重症者の割合</a:t>
            </a:r>
            <a:endParaRPr kumimoji="1" lang="en-US" altLang="ja-JP" sz="1000" b="1" dirty="0" smtClean="0"/>
          </a:p>
          <a:p>
            <a:r>
              <a:rPr lang="ja-JP" altLang="en-US" sz="1000" dirty="0"/>
              <a:t>➀</a:t>
            </a:r>
            <a:r>
              <a:rPr kumimoji="1" lang="en-US" altLang="ja-JP" sz="1000" dirty="0" smtClean="0"/>
              <a:t>40</a:t>
            </a:r>
            <a:r>
              <a:rPr kumimoji="1" lang="ja-JP" altLang="en-US" sz="1000" dirty="0" smtClean="0"/>
              <a:t>代以上の陽性者に占める重症者の割合：</a:t>
            </a:r>
            <a:r>
              <a:rPr lang="en-US" altLang="ja-JP" sz="1000" dirty="0"/>
              <a:t>4.9</a:t>
            </a:r>
            <a:r>
              <a:rPr kumimoji="1" lang="en-US" altLang="ja-JP" sz="1000" dirty="0" smtClean="0"/>
              <a:t>%(</a:t>
            </a:r>
            <a:r>
              <a:rPr lang="en-US" altLang="ja-JP" sz="1000" dirty="0"/>
              <a:t>351</a:t>
            </a:r>
            <a:r>
              <a:rPr kumimoji="1" lang="en-US" altLang="ja-JP" sz="1000" dirty="0" smtClean="0"/>
              <a:t>/7,190)</a:t>
            </a:r>
          </a:p>
          <a:p>
            <a:r>
              <a:rPr lang="ja-JP" altLang="en-US" sz="1000" dirty="0" smtClean="0"/>
              <a:t>➁</a:t>
            </a:r>
            <a:r>
              <a:rPr lang="en-US" altLang="ja-JP" sz="1000" dirty="0" smtClean="0"/>
              <a:t>60</a:t>
            </a:r>
            <a:r>
              <a:rPr lang="ja-JP" altLang="en-US" sz="1000" dirty="0" smtClean="0"/>
              <a:t>代</a:t>
            </a:r>
            <a:r>
              <a:rPr lang="ja-JP" altLang="en-US" sz="1000" dirty="0"/>
              <a:t>以上</a:t>
            </a:r>
            <a:r>
              <a:rPr lang="ja-JP" altLang="en-US" sz="1000" dirty="0" smtClean="0"/>
              <a:t>の陽性者に占める重症者の割合：</a:t>
            </a:r>
            <a:r>
              <a:rPr lang="en-US" altLang="ja-JP" sz="1000" dirty="0" smtClean="0"/>
              <a:t>8.1%(</a:t>
            </a:r>
            <a:r>
              <a:rPr lang="en-US" altLang="ja-JP" sz="1000" dirty="0"/>
              <a:t>244</a:t>
            </a:r>
            <a:r>
              <a:rPr lang="en-US" altLang="ja-JP" sz="1000" dirty="0" smtClean="0"/>
              <a:t>/3,021)</a:t>
            </a:r>
            <a:endParaRPr kumimoji="1" lang="en-US" altLang="ja-JP" sz="1000" dirty="0" smtClean="0"/>
          </a:p>
          <a:p>
            <a:r>
              <a:rPr lang="ja-JP" altLang="en-US" sz="1000" dirty="0"/>
              <a:t>③</a:t>
            </a:r>
            <a:r>
              <a:rPr lang="ja-JP" altLang="en-US" sz="1000" dirty="0" smtClean="0"/>
              <a:t>全陽性者数に占める重症者の割合：</a:t>
            </a:r>
            <a:r>
              <a:rPr lang="en-US" altLang="ja-JP" sz="1000" dirty="0" smtClean="0"/>
              <a:t>2.5%(</a:t>
            </a:r>
            <a:r>
              <a:rPr lang="en-US" altLang="ja-JP" sz="1000" dirty="0"/>
              <a:t>367</a:t>
            </a:r>
            <a:r>
              <a:rPr lang="en-US" altLang="ja-JP" sz="1000" dirty="0" smtClean="0"/>
              <a:t>/14,924)</a:t>
            </a:r>
          </a:p>
          <a:p>
            <a:r>
              <a:rPr lang="en-US" altLang="ja-JP" sz="1000" dirty="0"/>
              <a:t>【</a:t>
            </a:r>
            <a:r>
              <a:rPr lang="ja-JP" altLang="en-US" sz="1000" dirty="0"/>
              <a:t>再掲</a:t>
            </a:r>
            <a:r>
              <a:rPr lang="en-US" altLang="ja-JP" sz="1000" dirty="0"/>
              <a:t>】3</a:t>
            </a:r>
            <a:r>
              <a:rPr lang="ja-JP" altLang="en-US" sz="1000" dirty="0"/>
              <a:t>月</a:t>
            </a:r>
            <a:r>
              <a:rPr lang="en-US" altLang="ja-JP" sz="1000" dirty="0"/>
              <a:t>1</a:t>
            </a:r>
            <a:r>
              <a:rPr lang="ja-JP" altLang="en-US" sz="1000" dirty="0"/>
              <a:t>日から</a:t>
            </a:r>
            <a:r>
              <a:rPr lang="en-US" altLang="ja-JP" sz="1000" dirty="0"/>
              <a:t>3</a:t>
            </a:r>
            <a:r>
              <a:rPr lang="ja-JP" altLang="en-US" sz="1000" dirty="0"/>
              <a:t>月</a:t>
            </a:r>
            <a:r>
              <a:rPr lang="en-US" altLang="ja-JP" sz="1000" dirty="0"/>
              <a:t>14</a:t>
            </a:r>
            <a:r>
              <a:rPr lang="ja-JP" altLang="en-US" sz="1000" dirty="0"/>
              <a:t>日</a:t>
            </a:r>
          </a:p>
          <a:p>
            <a:r>
              <a:rPr lang="ja-JP" altLang="en-US" sz="1000" dirty="0"/>
              <a:t> ①</a:t>
            </a:r>
            <a:r>
              <a:rPr lang="en-US" altLang="ja-JP" sz="1000" dirty="0"/>
              <a:t>5.0</a:t>
            </a:r>
            <a:r>
              <a:rPr lang="ja-JP" altLang="en-US" sz="1000" dirty="0"/>
              <a:t>％</a:t>
            </a:r>
            <a:r>
              <a:rPr lang="en-US" altLang="ja-JP" sz="1000" dirty="0"/>
              <a:t>(36/717)</a:t>
            </a:r>
            <a:r>
              <a:rPr lang="ja-JP" altLang="en-US" sz="1000" dirty="0" err="1"/>
              <a:t>、</a:t>
            </a:r>
            <a:r>
              <a:rPr lang="ja-JP" altLang="en-US" sz="1000" dirty="0"/>
              <a:t>②</a:t>
            </a:r>
            <a:r>
              <a:rPr lang="en-US" altLang="ja-JP" sz="1000" dirty="0"/>
              <a:t>6.9</a:t>
            </a:r>
            <a:r>
              <a:rPr lang="ja-JP" altLang="en-US" sz="1000" dirty="0"/>
              <a:t>％</a:t>
            </a:r>
            <a:r>
              <a:rPr lang="en-US" altLang="ja-JP" sz="1000" dirty="0"/>
              <a:t>(27/394)</a:t>
            </a:r>
            <a:r>
              <a:rPr lang="ja-JP" altLang="en-US" sz="1000" dirty="0" err="1"/>
              <a:t>、</a:t>
            </a:r>
            <a:r>
              <a:rPr lang="ja-JP" altLang="en-US" sz="1000" dirty="0"/>
              <a:t>③</a:t>
            </a:r>
            <a:r>
              <a:rPr lang="en-US" altLang="ja-JP" sz="1000" dirty="0"/>
              <a:t>3.0</a:t>
            </a:r>
            <a:r>
              <a:rPr lang="ja-JP" altLang="en-US" sz="1000" dirty="0"/>
              <a:t>％</a:t>
            </a:r>
            <a:r>
              <a:rPr lang="en-US" altLang="ja-JP" sz="1000" dirty="0"/>
              <a:t>(36/1184)</a:t>
            </a:r>
          </a:p>
          <a:p>
            <a:r>
              <a:rPr lang="en-US" altLang="ja-JP" sz="1000" dirty="0"/>
              <a:t>【</a:t>
            </a:r>
            <a:r>
              <a:rPr lang="ja-JP" altLang="en-US" sz="1000" dirty="0"/>
              <a:t>再掲</a:t>
            </a:r>
            <a:r>
              <a:rPr lang="en-US" altLang="ja-JP" sz="1000" dirty="0"/>
              <a:t>】3</a:t>
            </a:r>
            <a:r>
              <a:rPr lang="ja-JP" altLang="en-US" sz="1000" dirty="0"/>
              <a:t>月</a:t>
            </a:r>
            <a:r>
              <a:rPr lang="en-US" altLang="ja-JP" sz="1000" dirty="0"/>
              <a:t>15</a:t>
            </a:r>
            <a:r>
              <a:rPr lang="ja-JP" altLang="en-US" sz="1000" dirty="0"/>
              <a:t>日から</a:t>
            </a:r>
            <a:r>
              <a:rPr lang="en-US" altLang="ja-JP" sz="1000" dirty="0"/>
              <a:t>4</a:t>
            </a:r>
            <a:r>
              <a:rPr lang="ja-JP" altLang="en-US" sz="1000" dirty="0" smtClean="0"/>
              <a:t>月</a:t>
            </a:r>
            <a:r>
              <a:rPr lang="en-US" altLang="ja-JP" sz="1000" dirty="0" smtClean="0"/>
              <a:t>13</a:t>
            </a:r>
            <a:r>
              <a:rPr lang="ja-JP" altLang="en-US" sz="1000" dirty="0" smtClean="0"/>
              <a:t>日</a:t>
            </a:r>
            <a:endParaRPr lang="ja-JP" altLang="en-US" sz="1000" dirty="0"/>
          </a:p>
          <a:p>
            <a:r>
              <a:rPr lang="ja-JP" altLang="en-US" sz="1000" dirty="0"/>
              <a:t> </a:t>
            </a:r>
            <a:r>
              <a:rPr lang="ja-JP" altLang="en-US" sz="1000" dirty="0" smtClean="0"/>
              <a:t>①</a:t>
            </a:r>
            <a:r>
              <a:rPr lang="en-US" altLang="ja-JP" sz="1000" dirty="0"/>
              <a:t>4.9</a:t>
            </a:r>
            <a:r>
              <a:rPr lang="ja-JP" altLang="en-US" sz="1000" dirty="0" smtClean="0"/>
              <a:t>％</a:t>
            </a:r>
            <a:r>
              <a:rPr lang="en-US" altLang="ja-JP" sz="1000" dirty="0" smtClean="0"/>
              <a:t>(315/6473)</a:t>
            </a:r>
            <a:r>
              <a:rPr lang="ja-JP" altLang="en-US" sz="1000" dirty="0" err="1"/>
              <a:t>、</a:t>
            </a:r>
            <a:r>
              <a:rPr lang="ja-JP" altLang="en-US" sz="1000" dirty="0" smtClean="0"/>
              <a:t>②</a:t>
            </a:r>
            <a:r>
              <a:rPr lang="en-US" altLang="ja-JP" sz="1000" dirty="0"/>
              <a:t>8.3</a:t>
            </a:r>
            <a:r>
              <a:rPr lang="ja-JP" altLang="en-US" sz="1000" dirty="0" smtClean="0"/>
              <a:t>％</a:t>
            </a:r>
            <a:r>
              <a:rPr lang="en-US" altLang="ja-JP" sz="1000" dirty="0" smtClean="0"/>
              <a:t>(217/2627)</a:t>
            </a:r>
            <a:r>
              <a:rPr lang="ja-JP" altLang="en-US" sz="1000" dirty="0" err="1"/>
              <a:t>、</a:t>
            </a:r>
            <a:r>
              <a:rPr lang="ja-JP" altLang="en-US" sz="1000" dirty="0"/>
              <a:t>③</a:t>
            </a:r>
            <a:r>
              <a:rPr lang="en-US" altLang="ja-JP" sz="1000" dirty="0"/>
              <a:t>2.4</a:t>
            </a:r>
            <a:r>
              <a:rPr lang="ja-JP" altLang="en-US" sz="1000" dirty="0"/>
              <a:t>％</a:t>
            </a:r>
            <a:r>
              <a:rPr lang="en-US" altLang="ja-JP" sz="1000" dirty="0" smtClean="0"/>
              <a:t>(331/13740)</a:t>
            </a:r>
          </a:p>
          <a:p>
            <a:r>
              <a:rPr lang="ja-JP" altLang="en-US" sz="1000" b="1" dirty="0" smtClean="0"/>
              <a:t>■発症から重症化するまでの日数</a:t>
            </a:r>
            <a:endParaRPr lang="en-US" altLang="ja-JP" sz="1000" b="1" dirty="0" smtClean="0"/>
          </a:p>
          <a:p>
            <a:r>
              <a:rPr lang="ja-JP" altLang="en-US" sz="1000" dirty="0"/>
              <a:t>　</a:t>
            </a:r>
            <a:r>
              <a:rPr lang="ja-JP" altLang="en-US" sz="1000" dirty="0" smtClean="0"/>
              <a:t>（全体）平均</a:t>
            </a:r>
            <a:r>
              <a:rPr lang="en-US" altLang="ja-JP" sz="1000" dirty="0" smtClean="0"/>
              <a:t>±</a:t>
            </a:r>
            <a:r>
              <a:rPr lang="ja-JP" altLang="en-US" sz="1000" dirty="0" smtClean="0"/>
              <a:t>標準偏差：</a:t>
            </a:r>
            <a:r>
              <a:rPr lang="en-US" altLang="ja-JP" sz="1000" dirty="0" smtClean="0"/>
              <a:t>7.26±3.88</a:t>
            </a:r>
            <a:r>
              <a:rPr lang="ja-JP" altLang="en-US" sz="1000" dirty="0" err="1" smtClean="0"/>
              <a:t>、</a:t>
            </a:r>
            <a:r>
              <a:rPr lang="ja-JP" altLang="en-US" sz="1000" dirty="0" smtClean="0"/>
              <a:t>中央値：</a:t>
            </a:r>
            <a:r>
              <a:rPr lang="en-US" altLang="ja-JP" sz="1000" dirty="0" smtClean="0"/>
              <a:t>7</a:t>
            </a:r>
          </a:p>
          <a:p>
            <a:r>
              <a:rPr lang="ja-JP" altLang="en-US" sz="1000" dirty="0"/>
              <a:t>　</a:t>
            </a:r>
            <a:r>
              <a:rPr lang="ja-JP" altLang="en-US" sz="1000" dirty="0" smtClean="0"/>
              <a:t>（</a:t>
            </a:r>
            <a:r>
              <a:rPr lang="en-US" altLang="ja-JP" sz="1000" dirty="0" smtClean="0"/>
              <a:t>60</a:t>
            </a:r>
            <a:r>
              <a:rPr lang="ja-JP" altLang="en-US" sz="1000" dirty="0" smtClean="0"/>
              <a:t>代</a:t>
            </a:r>
            <a:r>
              <a:rPr lang="ja-JP" altLang="en-US" sz="1000" dirty="0"/>
              <a:t>以上</a:t>
            </a:r>
            <a:r>
              <a:rPr lang="ja-JP" altLang="en-US" sz="1000" dirty="0" smtClean="0"/>
              <a:t>）平均</a:t>
            </a:r>
            <a:r>
              <a:rPr lang="en-US" altLang="ja-JP" sz="1000" dirty="0" smtClean="0"/>
              <a:t>±</a:t>
            </a:r>
            <a:r>
              <a:rPr lang="ja-JP" altLang="en-US" sz="1000" dirty="0" smtClean="0"/>
              <a:t>標準偏差：</a:t>
            </a:r>
            <a:r>
              <a:rPr lang="en-US" altLang="ja-JP" sz="1000" dirty="0" smtClean="0"/>
              <a:t>7.20±4.18</a:t>
            </a:r>
            <a:r>
              <a:rPr lang="ja-JP" altLang="en-US" sz="1000" dirty="0" err="1" smtClean="0"/>
              <a:t>、</a:t>
            </a:r>
            <a:r>
              <a:rPr lang="ja-JP" altLang="en-US" sz="1000" dirty="0" smtClean="0"/>
              <a:t>中央値：</a:t>
            </a:r>
            <a:r>
              <a:rPr lang="en-US" altLang="ja-JP" sz="1000" dirty="0" smtClean="0"/>
              <a:t>7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333963" y="6094340"/>
            <a:ext cx="20008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平均年齢：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60.7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の割合：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66.5%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298738" y="3498601"/>
            <a:ext cx="362471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/>
              <a:t>■重症者の割合</a:t>
            </a:r>
            <a:endParaRPr kumimoji="1" lang="en-US" altLang="ja-JP" sz="1000" b="1" dirty="0" smtClean="0"/>
          </a:p>
          <a:p>
            <a:r>
              <a:rPr lang="ja-JP" altLang="en-US" sz="1000" dirty="0"/>
              <a:t>①</a:t>
            </a:r>
            <a:r>
              <a:rPr kumimoji="1" lang="en-US" altLang="ja-JP" sz="1000" dirty="0" smtClean="0"/>
              <a:t>40</a:t>
            </a:r>
            <a:r>
              <a:rPr kumimoji="1" lang="ja-JP" altLang="en-US" sz="1000" dirty="0" smtClean="0"/>
              <a:t>代以上の陽性者に占める重症者の割合：</a:t>
            </a:r>
            <a:r>
              <a:rPr lang="en-US" altLang="ja-JP" sz="1000" dirty="0"/>
              <a:t>10.7</a:t>
            </a:r>
            <a:r>
              <a:rPr kumimoji="1" lang="en-US" altLang="ja-JP" sz="1000" dirty="0" smtClean="0"/>
              <a:t>%(</a:t>
            </a:r>
            <a:r>
              <a:rPr lang="en-US" altLang="ja-JP" sz="1000" dirty="0"/>
              <a:t>89</a:t>
            </a:r>
            <a:r>
              <a:rPr kumimoji="1" lang="en-US" altLang="ja-JP" sz="1000" dirty="0" smtClean="0"/>
              <a:t>/830)</a:t>
            </a:r>
          </a:p>
          <a:p>
            <a:r>
              <a:rPr lang="ja-JP" altLang="en-US" sz="1000" dirty="0"/>
              <a:t>➁</a:t>
            </a:r>
            <a:r>
              <a:rPr lang="en-US" altLang="ja-JP" sz="1000" dirty="0" smtClean="0"/>
              <a:t>60</a:t>
            </a:r>
            <a:r>
              <a:rPr lang="ja-JP" altLang="en-US" sz="1000" dirty="0" smtClean="0"/>
              <a:t>代</a:t>
            </a:r>
            <a:r>
              <a:rPr lang="ja-JP" altLang="en-US" sz="1000" dirty="0"/>
              <a:t>以上</a:t>
            </a:r>
            <a:r>
              <a:rPr lang="ja-JP" altLang="en-US" sz="1000" dirty="0" smtClean="0"/>
              <a:t>の陽性者に占める重症者の割合：</a:t>
            </a:r>
            <a:r>
              <a:rPr lang="en-US" altLang="ja-JP" sz="1000" dirty="0" smtClean="0"/>
              <a:t>18.6%(</a:t>
            </a:r>
            <a:r>
              <a:rPr lang="en-US" altLang="ja-JP" sz="1000" dirty="0"/>
              <a:t>59</a:t>
            </a:r>
            <a:r>
              <a:rPr lang="en-US" altLang="ja-JP" sz="1000" dirty="0" smtClean="0"/>
              <a:t>/317)</a:t>
            </a:r>
            <a:endParaRPr kumimoji="1" lang="en-US" altLang="ja-JP" sz="1000" dirty="0" smtClean="0"/>
          </a:p>
          <a:p>
            <a:r>
              <a:rPr lang="ja-JP" altLang="en-US" sz="1000" dirty="0"/>
              <a:t>③</a:t>
            </a:r>
            <a:r>
              <a:rPr lang="ja-JP" altLang="en-US" sz="1000" dirty="0" smtClean="0"/>
              <a:t>全陽性者数に占める重症者の割合：</a:t>
            </a:r>
            <a:r>
              <a:rPr lang="en-US" altLang="ja-JP" sz="1000" dirty="0" smtClean="0"/>
              <a:t>4.9%</a:t>
            </a:r>
            <a:r>
              <a:rPr lang="ja-JP" altLang="en-US" sz="1000" dirty="0" smtClean="0"/>
              <a:t>：</a:t>
            </a:r>
            <a:r>
              <a:rPr lang="en-US" altLang="ja-JP" sz="1000" dirty="0" smtClean="0"/>
              <a:t>95/1,937)</a:t>
            </a:r>
            <a:endParaRPr kumimoji="1" lang="en-US" altLang="ja-JP" sz="1000" dirty="0"/>
          </a:p>
          <a:p>
            <a:r>
              <a:rPr lang="ja-JP" altLang="en-US" sz="1000" b="1" dirty="0"/>
              <a:t>■</a:t>
            </a:r>
            <a:r>
              <a:rPr lang="ja-JP" altLang="en-US" sz="1000" b="1" dirty="0" smtClean="0"/>
              <a:t>発症から重症化するまでの日数</a:t>
            </a:r>
            <a:endParaRPr lang="en-US" altLang="ja-JP" sz="1000" b="1" dirty="0" smtClean="0"/>
          </a:p>
          <a:p>
            <a:r>
              <a:rPr lang="ja-JP" altLang="en-US" sz="1000" dirty="0"/>
              <a:t>　</a:t>
            </a:r>
            <a:r>
              <a:rPr lang="ja-JP" altLang="en-US" sz="1000" dirty="0" smtClean="0"/>
              <a:t>（全体）平均</a:t>
            </a:r>
            <a:r>
              <a:rPr lang="en-US" altLang="ja-JP" sz="1000" dirty="0" smtClean="0"/>
              <a:t>±</a:t>
            </a:r>
            <a:r>
              <a:rPr lang="ja-JP" altLang="en-US" sz="1000" dirty="0" smtClean="0"/>
              <a:t>標準偏差：</a:t>
            </a:r>
            <a:r>
              <a:rPr lang="en-US" altLang="ja-JP" sz="1000" dirty="0" smtClean="0"/>
              <a:t>6.64±3.65</a:t>
            </a:r>
            <a:r>
              <a:rPr lang="ja-JP" altLang="en-US" sz="1000" dirty="0" err="1" smtClean="0"/>
              <a:t>、</a:t>
            </a:r>
            <a:r>
              <a:rPr lang="ja-JP" altLang="en-US" sz="1000" dirty="0" smtClean="0"/>
              <a:t>中央値：</a:t>
            </a:r>
            <a:r>
              <a:rPr lang="en-US" altLang="ja-JP" sz="1000" dirty="0"/>
              <a:t>6.5</a:t>
            </a:r>
            <a:endParaRPr lang="en-US" altLang="ja-JP" sz="1000" dirty="0" smtClean="0"/>
          </a:p>
          <a:p>
            <a:r>
              <a:rPr lang="ja-JP" altLang="en-US" sz="1000" dirty="0"/>
              <a:t>　</a:t>
            </a:r>
            <a:r>
              <a:rPr lang="ja-JP" altLang="en-US" sz="1000" dirty="0" smtClean="0"/>
              <a:t>（</a:t>
            </a:r>
            <a:r>
              <a:rPr lang="en-US" altLang="ja-JP" sz="1000" dirty="0" smtClean="0"/>
              <a:t>60</a:t>
            </a:r>
            <a:r>
              <a:rPr lang="ja-JP" altLang="en-US" sz="1000" dirty="0" smtClean="0"/>
              <a:t>代</a:t>
            </a:r>
            <a:r>
              <a:rPr lang="ja-JP" altLang="en-US" sz="1000" dirty="0"/>
              <a:t>以上</a:t>
            </a:r>
            <a:r>
              <a:rPr lang="ja-JP" altLang="en-US" sz="1000" dirty="0" smtClean="0"/>
              <a:t>）平均</a:t>
            </a:r>
            <a:r>
              <a:rPr lang="en-US" altLang="ja-JP" sz="1000" dirty="0" smtClean="0"/>
              <a:t>±</a:t>
            </a:r>
            <a:r>
              <a:rPr lang="ja-JP" altLang="en-US" sz="1000" dirty="0" smtClean="0"/>
              <a:t>標準偏差：</a:t>
            </a:r>
            <a:r>
              <a:rPr lang="en-US" altLang="ja-JP" sz="1000" dirty="0" smtClean="0"/>
              <a:t>6.58±4.11</a:t>
            </a:r>
            <a:r>
              <a:rPr lang="ja-JP" altLang="en-US" sz="1000" dirty="0" err="1" smtClean="0"/>
              <a:t>、</a:t>
            </a:r>
            <a:r>
              <a:rPr lang="ja-JP" altLang="en-US" sz="1000" dirty="0" smtClean="0"/>
              <a:t>中央値：</a:t>
            </a:r>
            <a:r>
              <a:rPr lang="en-US" altLang="ja-JP" sz="1000" dirty="0"/>
              <a:t>6</a:t>
            </a:r>
            <a:endParaRPr lang="en-US" altLang="ja-JP" sz="1000" dirty="0" smtClean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197735" y="6076977"/>
            <a:ext cx="191270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平均年齢：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58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の割合：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62.1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93487" y="779508"/>
            <a:ext cx="3828194" cy="5514888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/>
          </a:p>
        </p:txBody>
      </p:sp>
      <p:sp>
        <p:nvSpPr>
          <p:cNvPr id="22" name="正方形/長方形 21"/>
          <p:cNvSpPr/>
          <p:nvPr/>
        </p:nvSpPr>
        <p:spPr>
          <a:xfrm>
            <a:off x="801155" y="779363"/>
            <a:ext cx="31821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第三波（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10/10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2/28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47816" y="3359364"/>
            <a:ext cx="406874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/>
              <a:t>■重症者の割合</a:t>
            </a:r>
            <a:endParaRPr kumimoji="1" lang="en-US" altLang="ja-JP" sz="1000" b="1" dirty="0" smtClean="0"/>
          </a:p>
          <a:p>
            <a:r>
              <a:rPr lang="ja-JP" altLang="en-US" sz="1000" dirty="0" smtClean="0"/>
              <a:t>➀</a:t>
            </a:r>
            <a:r>
              <a:rPr kumimoji="1" lang="en-US" altLang="ja-JP" sz="1000" dirty="0" smtClean="0"/>
              <a:t>40</a:t>
            </a:r>
            <a:r>
              <a:rPr kumimoji="1" lang="ja-JP" altLang="en-US" sz="1000" dirty="0" smtClean="0"/>
              <a:t>代以上の陽性者に占める重症者の割合：</a:t>
            </a:r>
            <a:r>
              <a:rPr lang="en-US" altLang="ja-JP" sz="1000" dirty="0" smtClean="0"/>
              <a:t>5.5</a:t>
            </a:r>
            <a:r>
              <a:rPr kumimoji="1" lang="en-US" altLang="ja-JP" sz="1000" dirty="0" smtClean="0"/>
              <a:t>% (</a:t>
            </a:r>
            <a:r>
              <a:rPr lang="en-US" altLang="ja-JP" sz="1000" dirty="0" smtClean="0"/>
              <a:t>1,131</a:t>
            </a:r>
            <a:r>
              <a:rPr kumimoji="1" lang="en-US" altLang="ja-JP" sz="1000" dirty="0" smtClean="0"/>
              <a:t>/20,628)</a:t>
            </a:r>
          </a:p>
          <a:p>
            <a:r>
              <a:rPr lang="ja-JP" altLang="en-US" sz="1000" dirty="0" smtClean="0"/>
              <a:t>➁</a:t>
            </a:r>
            <a:r>
              <a:rPr lang="en-US" altLang="ja-JP" sz="1000" dirty="0" smtClean="0"/>
              <a:t>60</a:t>
            </a:r>
            <a:r>
              <a:rPr lang="ja-JP" altLang="en-US" sz="1000" dirty="0" smtClean="0"/>
              <a:t>代</a:t>
            </a:r>
            <a:r>
              <a:rPr lang="ja-JP" altLang="en-US" sz="1000" dirty="0"/>
              <a:t>以上</a:t>
            </a:r>
            <a:r>
              <a:rPr lang="ja-JP" altLang="en-US" sz="1000" dirty="0" smtClean="0"/>
              <a:t>の陽性者に占める重症者の割合：</a:t>
            </a:r>
            <a:r>
              <a:rPr lang="en-US" altLang="ja-JP" sz="1000" dirty="0" smtClean="0"/>
              <a:t>8.8%(947/10,783)</a:t>
            </a:r>
            <a:endParaRPr kumimoji="1" lang="en-US" altLang="ja-JP" sz="1000" dirty="0" smtClean="0"/>
          </a:p>
          <a:p>
            <a:r>
              <a:rPr lang="ja-JP" altLang="en-US" sz="1000" dirty="0"/>
              <a:t>③</a:t>
            </a:r>
            <a:r>
              <a:rPr lang="ja-JP" altLang="en-US" sz="1000" dirty="0" smtClean="0"/>
              <a:t>全陽性者数に占める重症者の割合：</a:t>
            </a:r>
            <a:r>
              <a:rPr lang="en-US" altLang="ja-JP" sz="1000" dirty="0" smtClean="0"/>
              <a:t>3.2%(1,148/36,065)</a:t>
            </a:r>
          </a:p>
          <a:p>
            <a:r>
              <a:rPr kumimoji="1" lang="ja-JP" altLang="en-US" sz="1000" b="1" dirty="0" smtClean="0"/>
              <a:t>■発症から重症化するまでの日数</a:t>
            </a:r>
            <a:endParaRPr kumimoji="1" lang="en-US" altLang="ja-JP" sz="1000" b="1" dirty="0" smtClean="0"/>
          </a:p>
          <a:p>
            <a:r>
              <a:rPr lang="ja-JP" altLang="en-US" sz="1000" dirty="0" smtClean="0"/>
              <a:t>　（</a:t>
            </a:r>
            <a:r>
              <a:rPr lang="ja-JP" altLang="en-US" sz="1000" dirty="0"/>
              <a:t>全体）平均</a:t>
            </a:r>
            <a:r>
              <a:rPr lang="en-US" altLang="ja-JP" sz="1000" dirty="0"/>
              <a:t>±</a:t>
            </a:r>
            <a:r>
              <a:rPr lang="ja-JP" altLang="en-US" sz="1000" dirty="0"/>
              <a:t>標準偏差</a:t>
            </a:r>
            <a:r>
              <a:rPr lang="ja-JP" altLang="en-US" sz="1000" dirty="0" smtClean="0"/>
              <a:t>：</a:t>
            </a:r>
            <a:r>
              <a:rPr lang="en-US" altLang="ja-JP" sz="1000" dirty="0" smtClean="0"/>
              <a:t>7.86±4.72</a:t>
            </a:r>
            <a:r>
              <a:rPr lang="ja-JP" altLang="en-US" sz="1000" dirty="0" err="1" smtClean="0"/>
              <a:t>、</a:t>
            </a:r>
            <a:r>
              <a:rPr lang="ja-JP" altLang="en-US" sz="1000" dirty="0"/>
              <a:t>中央値：</a:t>
            </a:r>
            <a:r>
              <a:rPr lang="en-US" altLang="ja-JP" sz="1000" dirty="0"/>
              <a:t>8</a:t>
            </a:r>
          </a:p>
          <a:p>
            <a:r>
              <a:rPr lang="ja-JP" altLang="en-US" sz="1000" dirty="0"/>
              <a:t>　（</a:t>
            </a:r>
            <a:r>
              <a:rPr lang="en-US" altLang="ja-JP" sz="1000" dirty="0"/>
              <a:t>60</a:t>
            </a:r>
            <a:r>
              <a:rPr lang="ja-JP" altLang="en-US" sz="1000" dirty="0"/>
              <a:t>代以上）平均</a:t>
            </a:r>
            <a:r>
              <a:rPr lang="en-US" altLang="ja-JP" sz="1000" dirty="0"/>
              <a:t>±</a:t>
            </a:r>
            <a:r>
              <a:rPr lang="ja-JP" altLang="en-US" sz="1000" dirty="0"/>
              <a:t>標準偏差：</a:t>
            </a:r>
            <a:r>
              <a:rPr lang="en-US" altLang="ja-JP" sz="1000" dirty="0" smtClean="0"/>
              <a:t>7.83±4.84</a:t>
            </a:r>
            <a:r>
              <a:rPr lang="ja-JP" altLang="en-US" sz="1000" dirty="0" err="1" smtClean="0"/>
              <a:t>、</a:t>
            </a:r>
            <a:r>
              <a:rPr lang="ja-JP" altLang="en-US" sz="1000" dirty="0"/>
              <a:t>中央値：</a:t>
            </a:r>
            <a:r>
              <a:rPr lang="en-US" altLang="ja-JP" sz="1000" dirty="0" smtClean="0"/>
              <a:t>8</a:t>
            </a:r>
            <a:endParaRPr lang="en-US" altLang="ja-JP" sz="1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71785" y="6076977"/>
            <a:ext cx="20008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平均年齢：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66.1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の割合：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82.5%</a:t>
            </a: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461" y="1122091"/>
            <a:ext cx="2726334" cy="2243392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7543" y="1094273"/>
            <a:ext cx="2474369" cy="207833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90078" y="1122091"/>
            <a:ext cx="2620041" cy="2200688"/>
          </a:xfrm>
          <a:prstGeom prst="rect">
            <a:avLst/>
          </a:prstGeom>
        </p:spPr>
      </p:pic>
      <p:sp>
        <p:nvSpPr>
          <p:cNvPr id="32" name="テキスト ボックス 31"/>
          <p:cNvSpPr txBox="1"/>
          <p:nvPr/>
        </p:nvSpPr>
        <p:spPr>
          <a:xfrm>
            <a:off x="8249684" y="6312915"/>
            <a:ext cx="353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重症者数は、対応可能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軽症中等症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患者受入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機関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等において、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治療継続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している数を含む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82776" y="4872010"/>
            <a:ext cx="1231499" cy="136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97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554668" y="6457583"/>
            <a:ext cx="2671509" cy="396671"/>
          </a:xfrm>
        </p:spPr>
        <p:txBody>
          <a:bodyPr/>
          <a:lstStyle/>
          <a:p>
            <a:fld id="{F216AE56-EAD3-4706-B860-3EC2C2952B40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4177" y="0"/>
            <a:ext cx="12192000" cy="3841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第四波の特徴　療養状況</a:t>
            </a:r>
            <a:r>
              <a:rPr lang="en-US" altLang="ja-JP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r>
              <a:rPr lang="ja-JP" altLang="en-US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重症者のまとめ（令和</a:t>
            </a:r>
            <a:r>
              <a:rPr lang="en-US" altLang="ja-JP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lang="ja-JP" altLang="en-US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</a:t>
            </a:r>
            <a:r>
              <a:rPr lang="en-US" altLang="ja-JP" sz="20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lang="ja-JP" altLang="en-US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20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13</a:t>
            </a:r>
            <a:r>
              <a:rPr lang="ja-JP" altLang="en-US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日時点）</a:t>
            </a:r>
            <a:endParaRPr lang="ja-JP" altLang="en-US" sz="12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/>
          </p:nvPr>
        </p:nvGraphicFramePr>
        <p:xfrm>
          <a:off x="34177" y="1832779"/>
          <a:ext cx="11890411" cy="42351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9527">
                  <a:extLst>
                    <a:ext uri="{9D8B030D-6E8A-4147-A177-3AD203B41FA5}">
                      <a16:colId xmlns:a16="http://schemas.microsoft.com/office/drawing/2014/main" val="4214479889"/>
                    </a:ext>
                  </a:extLst>
                </a:gridCol>
                <a:gridCol w="2161811">
                  <a:extLst>
                    <a:ext uri="{9D8B030D-6E8A-4147-A177-3AD203B41FA5}">
                      <a16:colId xmlns:a16="http://schemas.microsoft.com/office/drawing/2014/main" val="2827451945"/>
                    </a:ext>
                  </a:extLst>
                </a:gridCol>
                <a:gridCol w="2177981">
                  <a:extLst>
                    <a:ext uri="{9D8B030D-6E8A-4147-A177-3AD203B41FA5}">
                      <a16:colId xmlns:a16="http://schemas.microsoft.com/office/drawing/2014/main" val="3330282666"/>
                    </a:ext>
                  </a:extLst>
                </a:gridCol>
                <a:gridCol w="2110364">
                  <a:extLst>
                    <a:ext uri="{9D8B030D-6E8A-4147-A177-3AD203B41FA5}">
                      <a16:colId xmlns:a16="http://schemas.microsoft.com/office/drawing/2014/main" val="2446586581"/>
                    </a:ext>
                  </a:extLst>
                </a:gridCol>
                <a:gridCol w="2110364">
                  <a:extLst>
                    <a:ext uri="{9D8B030D-6E8A-4147-A177-3AD203B41FA5}">
                      <a16:colId xmlns:a16="http://schemas.microsoft.com/office/drawing/2014/main" val="2405967172"/>
                    </a:ext>
                  </a:extLst>
                </a:gridCol>
                <a:gridCol w="2110364">
                  <a:extLst>
                    <a:ext uri="{9D8B030D-6E8A-4147-A177-3AD203B41FA5}">
                      <a16:colId xmlns:a16="http://schemas.microsoft.com/office/drawing/2014/main" val="3396816035"/>
                    </a:ext>
                  </a:extLst>
                </a:gridCol>
              </a:tblGrid>
              <a:tr h="31845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第三波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第四波</a:t>
                      </a:r>
                      <a:endParaRPr lang="en-US" altLang="ja-JP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（前半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3/1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3/14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）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第四波</a:t>
                      </a:r>
                      <a:endParaRPr lang="en-US" altLang="ja-JP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(3/15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4/13)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再掲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変異株陽性者</a:t>
                      </a:r>
                      <a:endParaRPr lang="en-US" altLang="ja-JP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7943038"/>
                  </a:ext>
                </a:extLst>
              </a:tr>
              <a:tr h="652513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重症者の割合</a:t>
                      </a:r>
                      <a:endParaRPr lang="en-US" altLang="ja-JP" sz="1400" kern="1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</a:rPr>
                        <a:t>40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代以上の陽性者に占める重症者の割合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５．５％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５．０％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４．９％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１０．７％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4033225"/>
                  </a:ext>
                </a:extLst>
              </a:tr>
              <a:tr h="6330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  <a:cs typeface="+mn-cs"/>
                        </a:rPr>
                        <a:t>60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+mn-cs"/>
                        </a:rPr>
                        <a:t>代以上の陽性者に占める重症者の割合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８．８％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６．９％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８．３％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１８．６％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1493742"/>
                  </a:ext>
                </a:extLst>
              </a:tr>
              <a:tr h="7174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+mn-cs"/>
                        </a:rPr>
                        <a:t>全陽性者に占める重症者の割合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３．２％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３．０％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２．４％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４．９％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0661412"/>
                  </a:ext>
                </a:extLst>
              </a:tr>
              <a:tr h="601797">
                <a:tc rowSpan="2"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発症から重症化するまでの日数</a:t>
                      </a:r>
                      <a:endParaRPr lang="en-US" altLang="ja-JP" sz="1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（中央値）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全体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８日</a:t>
                      </a:r>
                      <a:endParaRPr lang="ja-JP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７日</a:t>
                      </a:r>
                      <a:endParaRPr lang="ja-JP" altLang="ja-JP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６．５日</a:t>
                      </a:r>
                      <a:endParaRPr lang="ja-JP" altLang="ja-JP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6789386"/>
                  </a:ext>
                </a:extLst>
              </a:tr>
              <a:tr h="60179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60</a:t>
                      </a:r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代以上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８日</a:t>
                      </a:r>
                      <a:endParaRPr lang="ja-JP" altLang="ja-JP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７日</a:t>
                      </a:r>
                      <a:endParaRPr lang="ja-JP" altLang="ja-JP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６日</a:t>
                      </a:r>
                      <a:endParaRPr lang="ja-JP" altLang="ja-JP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72138766"/>
                  </a:ext>
                </a:extLst>
              </a:tr>
              <a:tr h="601797">
                <a:tc gridSpan="2"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重症者数に占める５０代以下の割合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１７．５％</a:t>
                      </a:r>
                      <a:endParaRPr lang="ja-JP" altLang="ja-JP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３３．５％</a:t>
                      </a:r>
                      <a:endParaRPr lang="ja-JP" altLang="ja-JP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３７．９％</a:t>
                      </a:r>
                      <a:endParaRPr lang="ja-JP" altLang="ja-JP" sz="1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8491870"/>
                  </a:ext>
                </a:extLst>
              </a:tr>
            </a:tbl>
          </a:graphicData>
        </a:graphic>
      </p:graphicFrame>
      <p:sp>
        <p:nvSpPr>
          <p:cNvPr id="2" name="角丸四角形 1"/>
          <p:cNvSpPr/>
          <p:nvPr/>
        </p:nvSpPr>
        <p:spPr>
          <a:xfrm>
            <a:off x="5613009" y="4248443"/>
            <a:ext cx="6311579" cy="1181686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角丸四角形 32"/>
          <p:cNvSpPr/>
          <p:nvPr/>
        </p:nvSpPr>
        <p:spPr>
          <a:xfrm>
            <a:off x="9833317" y="2278967"/>
            <a:ext cx="2091272" cy="590840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7650541" y="2869806"/>
            <a:ext cx="2182775" cy="698660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5613009" y="5458622"/>
            <a:ext cx="6311579" cy="609280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角丸四角形 35"/>
          <p:cNvSpPr/>
          <p:nvPr/>
        </p:nvSpPr>
        <p:spPr>
          <a:xfrm>
            <a:off x="9833317" y="2869805"/>
            <a:ext cx="2091272" cy="698660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角丸四角形 36"/>
          <p:cNvSpPr/>
          <p:nvPr/>
        </p:nvSpPr>
        <p:spPr>
          <a:xfrm>
            <a:off x="9833316" y="3557503"/>
            <a:ext cx="2091272" cy="698660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C024533-669C-48B1-82E7-C27042384F7F}"/>
              </a:ext>
            </a:extLst>
          </p:cNvPr>
          <p:cNvSpPr/>
          <p:nvPr/>
        </p:nvSpPr>
        <p:spPr>
          <a:xfrm>
            <a:off x="-22321" y="381223"/>
            <a:ext cx="12198446" cy="13390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　第四波は第三波と比べ、発症から重症化するまでの日数が７日と１日短く、変異株陽性者についてはさらに短</a:t>
            </a:r>
            <a:endParaRPr lang="en-US" altLang="ja-JP" sz="20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い（６日）。</a:t>
            </a:r>
            <a:endParaRPr lang="en-US" altLang="ja-JP" sz="20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　変異株陽性者は、現時点では、母数の少なさ等から、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従来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株との単純比較は困難であるが、重症化率は、従来</a:t>
            </a:r>
            <a:endParaRPr lang="en-US" altLang="ja-JP" sz="20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 株と比べて高い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傾向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en-US" altLang="ja-JP" sz="20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7038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8626</TotalTime>
  <Words>1615</Words>
  <Application>Microsoft Office PowerPoint</Application>
  <PresentationFormat>ワイド画面</PresentationFormat>
  <Paragraphs>251</Paragraphs>
  <Slides>9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9" baseType="lpstr">
      <vt:lpstr>HGPｺﾞｼｯｸE</vt:lpstr>
      <vt:lpstr>Meiryo UI</vt:lpstr>
      <vt:lpstr>UD デジタル 教科書体 NK-B</vt:lpstr>
      <vt:lpstr>UD デジタル 教科書体 NP-B</vt:lpstr>
      <vt:lpstr>游ゴシック</vt:lpstr>
      <vt:lpstr>游ゴシック Light</vt:lpstr>
      <vt:lpstr>游明朝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國本　由衣</cp:lastModifiedBy>
  <cp:revision>1</cp:revision>
  <cp:lastPrinted>2021-04-13T17:01:34Z</cp:lastPrinted>
  <dcterms:created xsi:type="dcterms:W3CDTF">2020-08-11T02:27:27Z</dcterms:created>
  <dcterms:modified xsi:type="dcterms:W3CDTF">2021-04-14T08:20:10Z</dcterms:modified>
</cp:coreProperties>
</file>