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01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5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9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1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2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85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37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6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6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62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7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67A5-C57E-49DF-B1A5-7151B025288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28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3379"/>
            <a:ext cx="12192000" cy="52450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+mn-ea"/>
              </a:rPr>
              <a:t>変</a:t>
            </a:r>
            <a:r>
              <a:rPr lang="ja-JP" altLang="en-US" sz="2800" b="1" dirty="0" smtClean="0">
                <a:latin typeface="+mn-ea"/>
              </a:rPr>
              <a:t>異株</a:t>
            </a:r>
            <a:r>
              <a:rPr lang="en-US" altLang="ja-JP" sz="2800" b="1" dirty="0" smtClean="0">
                <a:latin typeface="+mn-ea"/>
              </a:rPr>
              <a:t>PCR</a:t>
            </a:r>
            <a:r>
              <a:rPr lang="ja-JP" altLang="en-US" sz="2800" b="1" dirty="0" smtClean="0">
                <a:latin typeface="+mn-ea"/>
              </a:rPr>
              <a:t>の実施率及び陽性率</a:t>
            </a:r>
            <a:endParaRPr lang="en-US" altLang="ja-JP" sz="2800" b="1" dirty="0" smtClean="0">
              <a:latin typeface="+mn-ea"/>
            </a:endParaRPr>
          </a:p>
        </p:txBody>
      </p:sp>
      <p:sp>
        <p:nvSpPr>
          <p:cNvPr id="16" name="テキスト ボックス 1"/>
          <p:cNvSpPr txBox="1"/>
          <p:nvPr/>
        </p:nvSpPr>
        <p:spPr>
          <a:xfrm>
            <a:off x="5463815" y="1925522"/>
            <a:ext cx="585543" cy="3042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 smtClean="0"/>
              <a:t>（％）</a:t>
            </a:r>
            <a:endParaRPr lang="ja-JP" altLang="en-US" sz="900" dirty="0"/>
          </a:p>
        </p:txBody>
      </p:sp>
      <p:sp>
        <p:nvSpPr>
          <p:cNvPr id="18" name="テキスト ボックス 1"/>
          <p:cNvSpPr txBox="1"/>
          <p:nvPr/>
        </p:nvSpPr>
        <p:spPr>
          <a:xfrm>
            <a:off x="11449720" y="1925522"/>
            <a:ext cx="585543" cy="3042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 smtClean="0"/>
              <a:t>（％）</a:t>
            </a:r>
            <a:endParaRPr lang="ja-JP" altLang="en-US" sz="900" dirty="0"/>
          </a:p>
        </p:txBody>
      </p:sp>
      <p:sp>
        <p:nvSpPr>
          <p:cNvPr id="19" name="角丸四角形 18"/>
          <p:cNvSpPr/>
          <p:nvPr/>
        </p:nvSpPr>
        <p:spPr>
          <a:xfrm>
            <a:off x="-26893" y="555811"/>
            <a:ext cx="12330952" cy="9936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</a:rPr>
              <a:t>○患者数は当該週に公表された人数、変異株検査数及び陽性数は当該週に結果判明した件数として、変異株</a:t>
            </a:r>
            <a:r>
              <a:rPr lang="en-US" altLang="ja-JP" sz="1400" dirty="0" smtClean="0">
                <a:solidFill>
                  <a:schemeClr val="tx1"/>
                </a:solidFill>
              </a:rPr>
              <a:t>PCR</a:t>
            </a:r>
            <a:r>
              <a:rPr lang="ja-JP" altLang="en-US" sz="1400" dirty="0" smtClean="0">
                <a:solidFill>
                  <a:schemeClr val="tx1"/>
                </a:solidFill>
              </a:rPr>
              <a:t>検査の実施率及び陽性率を算出。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○変異株</a:t>
            </a:r>
            <a:r>
              <a:rPr lang="en-US" altLang="ja-JP" sz="1400" dirty="0" smtClean="0">
                <a:solidFill>
                  <a:schemeClr val="tx1"/>
                </a:solidFill>
              </a:rPr>
              <a:t>PCR</a:t>
            </a:r>
            <a:r>
              <a:rPr lang="ja-JP" altLang="en-US" sz="1400" dirty="0" smtClean="0">
                <a:solidFill>
                  <a:schemeClr val="tx1"/>
                </a:solidFill>
              </a:rPr>
              <a:t>検査件数は、府が民間検査機関等</a:t>
            </a:r>
            <a:r>
              <a:rPr lang="en-US" altLang="ja-JP" sz="1400" baseline="300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baseline="30000" dirty="0" smtClean="0">
                <a:solidFill>
                  <a:schemeClr val="tx1"/>
                </a:solidFill>
              </a:rPr>
              <a:t>１</a:t>
            </a:r>
            <a:r>
              <a:rPr lang="ja-JP" altLang="en-US" sz="1400" dirty="0" smtClean="0">
                <a:solidFill>
                  <a:schemeClr val="tx1"/>
                </a:solidFill>
              </a:rPr>
              <a:t>に委託している検査の他、厚生労働省が民間検査機関</a:t>
            </a:r>
            <a:r>
              <a:rPr lang="en-US" altLang="ja-JP" sz="1400" baseline="30000" dirty="0" smtClean="0">
                <a:solidFill>
                  <a:schemeClr val="tx1"/>
                </a:solidFill>
              </a:rPr>
              <a:t>※2</a:t>
            </a:r>
            <a:r>
              <a:rPr lang="ja-JP" altLang="en-US" sz="1400" dirty="0" err="1" smtClean="0">
                <a:solidFill>
                  <a:schemeClr val="tx1"/>
                </a:solidFill>
              </a:rPr>
              <a:t>と契</a:t>
            </a:r>
            <a:r>
              <a:rPr lang="ja-JP" altLang="en-US" sz="1400" dirty="0" smtClean="0">
                <a:solidFill>
                  <a:schemeClr val="tx1"/>
                </a:solidFill>
              </a:rPr>
              <a:t>約し変異株</a:t>
            </a:r>
            <a:r>
              <a:rPr lang="en-US" altLang="ja-JP" sz="1400" dirty="0" smtClean="0">
                <a:solidFill>
                  <a:schemeClr val="tx1"/>
                </a:solidFill>
              </a:rPr>
              <a:t>PCR</a:t>
            </a:r>
            <a:r>
              <a:rPr lang="ja-JP" altLang="en-US" sz="1400" dirty="0" smtClean="0">
                <a:solidFill>
                  <a:schemeClr val="tx1"/>
                </a:solidFill>
              </a:rPr>
              <a:t>を実施した件数も含む。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１：地方衛生研究所、阪大微生物病研究会、病院（１月下旬以降、順次拡充。現在、週当たり最大</a:t>
            </a:r>
            <a:r>
              <a:rPr lang="en-US" altLang="ja-JP" sz="1200" dirty="0">
                <a:solidFill>
                  <a:schemeClr val="tx1"/>
                </a:solidFill>
              </a:rPr>
              <a:t>600</a:t>
            </a:r>
            <a:r>
              <a:rPr lang="ja-JP" altLang="en-US" sz="1200" dirty="0" smtClean="0">
                <a:solidFill>
                  <a:schemeClr val="tx1"/>
                </a:solidFill>
              </a:rPr>
              <a:t>件程度を実施）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    ※</a:t>
            </a:r>
            <a:r>
              <a:rPr lang="ja-JP" altLang="en-US" sz="1200" dirty="0" smtClean="0">
                <a:solidFill>
                  <a:schemeClr val="tx1"/>
                </a:solidFill>
              </a:rPr>
              <a:t>２：</a:t>
            </a:r>
            <a:r>
              <a:rPr lang="en-US" altLang="ja-JP" sz="1200" dirty="0" smtClean="0">
                <a:solidFill>
                  <a:schemeClr val="tx1"/>
                </a:solidFill>
              </a:rPr>
              <a:t>SRL</a:t>
            </a:r>
            <a:r>
              <a:rPr lang="ja-JP" altLang="en-US" sz="1200" dirty="0" smtClean="0">
                <a:solidFill>
                  <a:schemeClr val="tx1"/>
                </a:solidFill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</a:rPr>
              <a:t>2/8</a:t>
            </a:r>
            <a:r>
              <a:rPr lang="ja-JP" altLang="en-US" sz="1200" dirty="0" smtClean="0">
                <a:solidFill>
                  <a:schemeClr val="tx1"/>
                </a:solidFill>
              </a:rPr>
              <a:t>から報告）、</a:t>
            </a:r>
            <a:r>
              <a:rPr lang="en-US" altLang="ja-JP" sz="1200" dirty="0" smtClean="0">
                <a:solidFill>
                  <a:schemeClr val="tx1"/>
                </a:solidFill>
              </a:rPr>
              <a:t>BML</a:t>
            </a:r>
            <a:r>
              <a:rPr lang="ja-JP" altLang="en-US" sz="1200" dirty="0" smtClean="0">
                <a:solidFill>
                  <a:schemeClr val="tx1"/>
                </a:solidFill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</a:rPr>
              <a:t>3/26</a:t>
            </a:r>
            <a:r>
              <a:rPr lang="ja-JP" altLang="en-US" sz="1200" dirty="0" smtClean="0">
                <a:solidFill>
                  <a:schemeClr val="tx1"/>
                </a:solidFill>
              </a:rPr>
              <a:t>から報告）、</a:t>
            </a:r>
            <a:r>
              <a:rPr lang="en-US" altLang="ja-JP" sz="1200" dirty="0" smtClean="0">
                <a:solidFill>
                  <a:schemeClr val="tx1"/>
                </a:solidFill>
              </a:rPr>
              <a:t>LSI</a:t>
            </a:r>
            <a:r>
              <a:rPr lang="ja-JP" altLang="en-US" sz="1200" dirty="0" smtClean="0">
                <a:solidFill>
                  <a:schemeClr val="tx1"/>
                </a:solidFill>
              </a:rPr>
              <a:t>メディエンス（</a:t>
            </a:r>
            <a:r>
              <a:rPr lang="en-US" altLang="ja-JP" sz="1200" dirty="0" smtClean="0">
                <a:solidFill>
                  <a:schemeClr val="tx1"/>
                </a:solidFill>
              </a:rPr>
              <a:t>4/7</a:t>
            </a:r>
            <a:r>
              <a:rPr lang="ja-JP" altLang="en-US" sz="1200" dirty="0" smtClean="0">
                <a:solidFill>
                  <a:schemeClr val="tx1"/>
                </a:solidFill>
              </a:rPr>
              <a:t>から報告）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88259" y="1725702"/>
            <a:ext cx="5921188" cy="50306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500" b="1" dirty="0" smtClean="0"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8259" y="1522503"/>
            <a:ext cx="5921188" cy="34847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 smtClean="0">
                <a:latin typeface="+mn-ea"/>
              </a:rPr>
              <a:t>新規患者数</a:t>
            </a:r>
            <a:r>
              <a:rPr lang="ja-JP" altLang="en-US" sz="1500" b="1" dirty="0">
                <a:latin typeface="+mn-ea"/>
              </a:rPr>
              <a:t>及</a:t>
            </a:r>
            <a:r>
              <a:rPr lang="ja-JP" altLang="en-US" sz="1500" b="1" dirty="0" smtClean="0">
                <a:latin typeface="+mn-ea"/>
              </a:rPr>
              <a:t>び変異株</a:t>
            </a:r>
            <a:r>
              <a:rPr lang="en-US" altLang="ja-JP" sz="1500" b="1" dirty="0" smtClean="0">
                <a:latin typeface="+mn-ea"/>
              </a:rPr>
              <a:t>PCR</a:t>
            </a:r>
            <a:r>
              <a:rPr lang="ja-JP" altLang="en-US" sz="1500" b="1" dirty="0" smtClean="0">
                <a:latin typeface="+mn-ea"/>
              </a:rPr>
              <a:t>検査数（実施率）</a:t>
            </a:r>
            <a:endParaRPr lang="en-US" altLang="ja-JP" sz="1500" b="1" dirty="0" smtClean="0">
              <a:latin typeface="+mn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220735" y="1720622"/>
            <a:ext cx="5814528" cy="50306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500" b="1" dirty="0" smtClean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220735" y="1522503"/>
            <a:ext cx="5827228" cy="34847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00" b="1" dirty="0" smtClean="0">
                <a:latin typeface="+mn-ea"/>
              </a:rPr>
              <a:t>変異株</a:t>
            </a:r>
            <a:r>
              <a:rPr lang="en-US" altLang="ja-JP" sz="1500" b="1" dirty="0" smtClean="0">
                <a:latin typeface="+mn-ea"/>
              </a:rPr>
              <a:t>PCR</a:t>
            </a:r>
            <a:r>
              <a:rPr lang="ja-JP" altLang="en-US" sz="1500" b="1" dirty="0" smtClean="0">
                <a:latin typeface="+mn-ea"/>
              </a:rPr>
              <a:t>検査数のうち陽性割合（陽性率）</a:t>
            </a:r>
            <a:endParaRPr lang="ja-JP" altLang="en-US" sz="1500" b="1" dirty="0">
              <a:latin typeface="+mn-ea"/>
            </a:endParaRPr>
          </a:p>
        </p:txBody>
      </p:sp>
      <p:sp>
        <p:nvSpPr>
          <p:cNvPr id="14" name="テキスト ボックス 27"/>
          <p:cNvSpPr txBox="1"/>
          <p:nvPr/>
        </p:nvSpPr>
        <p:spPr>
          <a:xfrm>
            <a:off x="10569970" y="91084"/>
            <a:ext cx="13737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資料１－２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88" y="1972620"/>
            <a:ext cx="5742930" cy="468213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139" y="1867468"/>
            <a:ext cx="5584420" cy="473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73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175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川幡　尚亮</cp:lastModifiedBy>
  <cp:revision>152</cp:revision>
  <cp:lastPrinted>2021-04-12T02:15:24Z</cp:lastPrinted>
  <dcterms:created xsi:type="dcterms:W3CDTF">2021-03-15T14:06:56Z</dcterms:created>
  <dcterms:modified xsi:type="dcterms:W3CDTF">2021-04-14T09:55:08Z</dcterms:modified>
</cp:coreProperties>
</file>