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4" r:id="rId2"/>
    <p:sldId id="301" r:id="rId3"/>
    <p:sldId id="303" r:id="rId4"/>
    <p:sldId id="290" r:id="rId5"/>
    <p:sldId id="304" r:id="rId6"/>
    <p:sldId id="305" r:id="rId7"/>
    <p:sldId id="307" r:id="rId8"/>
    <p:sldId id="294" r:id="rId9"/>
    <p:sldId id="276" r:id="rId10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 autoAdjust="0"/>
    <p:restoredTop sz="86355" autoAdjust="0"/>
  </p:normalViewPr>
  <p:slideViewPr>
    <p:cSldViewPr snapToGrid="0">
      <p:cViewPr varScale="1">
        <p:scale>
          <a:sx n="64" d="100"/>
          <a:sy n="64" d="100"/>
        </p:scale>
        <p:origin x="109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04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472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124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35345"/>
              </p:ext>
            </p:extLst>
          </p:nvPr>
        </p:nvGraphicFramePr>
        <p:xfrm>
          <a:off x="137051" y="634041"/>
          <a:ext cx="11943332" cy="590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04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881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lang="ja-JP" altLang="en-US" sz="1600" b="0" u="none" spc="-12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４月５日～５月５日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４人以下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でのマスク会食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の徹底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少しでも症状がある場合、早めに検査を受診すること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営業時間短縮を要請した時間以降、飲食店等にみだりに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出入りをしないこと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条第９項、第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条の６第２項）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歓送迎会、宴会を伴う花見は控えること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条第９項）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大阪市内における不要不急の外出・移動は自粛すること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　大阪府外への不要不急の外出・移動は自粛すること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条第９項）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en-US" altLang="ja-JP" sz="1200" dirty="0" smtClean="0"/>
                        <a:t>※</a:t>
                      </a:r>
                      <a:r>
                        <a:rPr lang="ja-JP" altLang="en-US" sz="1200" dirty="0" smtClean="0"/>
                        <a:t>１　家族や乳幼児・子ども、高齢者・</a:t>
                      </a:r>
                      <a:r>
                        <a:rPr lang="ja-JP" altLang="en-US" sz="1200" dirty="0" err="1" smtClean="0"/>
                        <a:t>障がい</a:t>
                      </a:r>
                      <a:r>
                        <a:rPr lang="ja-JP" altLang="en-US" sz="1200" dirty="0" smtClean="0"/>
                        <a:t>者の介助者などはこの限りでない　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en-US" altLang="ja-JP" sz="1200" dirty="0" smtClean="0"/>
                        <a:t>※</a:t>
                      </a:r>
                      <a:r>
                        <a:rPr lang="ja-JP" altLang="en-US" sz="1200" dirty="0" smtClean="0"/>
                        <a:t>２　疾患等によりマスクの着用が困難な場合などはこの限りでない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（略）</a:t>
                      </a:r>
                      <a:endParaRPr lang="en-US" altLang="ja-JP" sz="1600" b="1" u="sng" spc="-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○（略）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0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（略）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/>
                      </a:r>
                      <a:b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</a:b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○（略）</a:t>
                      </a:r>
                      <a:endParaRPr lang="ja-JP" altLang="en-US" sz="1600" b="1" u="sng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</a:t>
                      </a:r>
                      <a:r>
                        <a:rPr kumimoji="1" lang="ja-JP" altLang="en-US" sz="1600" b="1" i="0" u="sng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大阪府域全域における不要不急の外出・移動は自粛すること</a:t>
                      </a:r>
                      <a:endParaRPr kumimoji="1" lang="en-US" altLang="ja-JP" sz="1600" b="1" i="0" u="sng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en-US" altLang="ja-JP" sz="1600" b="1" i="0" u="sng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※【</a:t>
                      </a:r>
                      <a:r>
                        <a:rPr kumimoji="1" lang="ja-JP" altLang="en-US" sz="1600" b="1" i="0" u="sng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４月８日から要請</a:t>
                      </a:r>
                      <a:r>
                        <a:rPr kumimoji="1" lang="en-US" altLang="ja-JP" sz="1600" b="1" i="0" u="sng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（特措法第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○（略）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10478473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まん延防止等重点措置を実施すべき区域における</a:t>
            </a:r>
            <a:r>
              <a:rPr lang="ja-JP" altLang="en-US" sz="2000" b="1" dirty="0" smtClean="0"/>
              <a:t>要請内容　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083912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主催（共催）のイベント</a:t>
                      </a:r>
                      <a:r>
                        <a:rPr lang="ja-JP" altLang="en-US" sz="1600" b="0" u="none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altLang="en-US" sz="1600" b="0" u="none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含む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主催者に対し、業種別ガイドラインの遵守を徹底するとともに、国の接触確認アプリ「ＣＯＣＯＡ」、大阪コロナ追跡システムの導入、又は名簿作成などの追跡対策の徹底を要請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全国的な移動を伴うイベント又は参加者が</a:t>
                      </a:r>
                      <a:r>
                        <a:rPr lang="en-US" altLang="ja-JP" sz="1600" b="0" dirty="0" smtClean="0"/>
                        <a:t>1,000</a:t>
                      </a:r>
                      <a:r>
                        <a:rPr lang="ja-JP" altLang="en-US" sz="1600" b="0" dirty="0" smtClean="0"/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全国的な感染拡大やイベントでのクラスターが発生し、国が業種別ガイドラインの見直しや収容率要件・人数上限の見直し等を行った場合には、国に準じて対応</a:t>
                      </a: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dirty="0" smtClean="0"/>
                    </a:p>
                    <a:p>
                      <a:pPr marL="342900" indent="-342900">
                        <a:lnSpc>
                          <a:spcPts val="2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dirty="0" smtClean="0"/>
                        <a:t>イベント開催の要件は以下のとおり（適切な感染防止策が講じられることが前提）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略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)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761020"/>
              </p:ext>
            </p:extLst>
          </p:nvPr>
        </p:nvGraphicFramePr>
        <p:xfrm>
          <a:off x="218688" y="539654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※1: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異なるグループ間では座席を１席空け、同一グループ（５人以内に限る）内では　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座席間隔を設けなくともよい。すなわち、収容率は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％を超える場合がある。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※2: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「イベント中の食事を伴う催物」は、必要な感染防止策が担保され、イベント中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の発声がない場合に限り、「大声での歓声・声援等がないことを前提としうる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もの」と取り扱うことを可とする。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8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16" y="1382303"/>
            <a:ext cx="5754415" cy="1286476"/>
          </a:xfrm>
          <a:prstGeom prst="rect">
            <a:avLst/>
          </a:prstGeom>
        </p:spPr>
      </p:pic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6618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490302"/>
              </p:ext>
            </p:extLst>
          </p:nvPr>
        </p:nvGraphicFramePr>
        <p:xfrm>
          <a:off x="180428" y="479693"/>
          <a:ext cx="11943332" cy="62716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●施設について（大阪市内）</a:t>
                      </a:r>
                      <a:r>
                        <a:rPr lang="en-US" altLang="ja-JP" sz="1600" b="0" dirty="0" smtClean="0"/>
                        <a:t>※</a:t>
                      </a:r>
                      <a:r>
                        <a:rPr lang="ja-JP" altLang="en-US" sz="1600" b="0" dirty="0" smtClean="0"/>
                        <a:t>府有施設を含む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   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</a:p>
                    <a:p>
                      <a:pPr>
                        <a:defRPr/>
                      </a:pPr>
                      <a:endParaRPr lang="en-US" altLang="ja-JP" sz="1600" dirty="0" smtClean="0"/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催物の開催制限に係る施設は、イベントの開催要件を守ること。（協力依頼）</a:t>
                      </a:r>
                      <a:endParaRPr lang="en-US" altLang="ja-JP" sz="14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2" y="1216275"/>
            <a:ext cx="5740799" cy="278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192856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dirty="0" smtClean="0"/>
                        <a:t>【</a:t>
                      </a:r>
                      <a:r>
                        <a:rPr lang="ja-JP" altLang="en-US" sz="1600" b="0" dirty="0" smtClean="0"/>
                        <a:t>協力依頼（大阪市内）</a:t>
                      </a:r>
                      <a:r>
                        <a:rPr lang="en-US" altLang="ja-JP" sz="1600" b="0" dirty="0" smtClean="0"/>
                        <a:t>】</a:t>
                      </a:r>
                      <a:r>
                        <a:rPr lang="ja-JP" altLang="en-US" sz="1600" b="0" dirty="0" smtClean="0"/>
                        <a:t>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   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2" y="1216275"/>
            <a:ext cx="5740799" cy="219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6401"/>
              </p:ext>
            </p:extLst>
          </p:nvPr>
        </p:nvGraphicFramePr>
        <p:xfrm>
          <a:off x="180428" y="479693"/>
          <a:ext cx="11943332" cy="6068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●施設について（大阪市外）</a:t>
                      </a:r>
                      <a:r>
                        <a:rPr lang="en-US" altLang="ja-JP" sz="1600" b="0" dirty="0" smtClean="0"/>
                        <a:t>※</a:t>
                      </a:r>
                      <a:r>
                        <a:rPr lang="ja-JP" altLang="en-US" sz="1600" b="0" dirty="0" smtClean="0"/>
                        <a:t>府有施設を含む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   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endParaRPr lang="en-US" altLang="ja-JP" sz="1600" dirty="0" smtClean="0"/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05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催物の開催制限に係る施設は、イベントの開催要件を守ること。（協力依頼）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2" y="1198001"/>
            <a:ext cx="5718581" cy="261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727443"/>
              </p:ext>
            </p:extLst>
          </p:nvPr>
        </p:nvGraphicFramePr>
        <p:xfrm>
          <a:off x="120467" y="389752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ja-JP" alt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協力依頼（大阪市外）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】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要請期間　４月９日～５月５日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849" y="1181892"/>
            <a:ext cx="5606322" cy="286545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536931" y="4192046"/>
            <a:ext cx="5395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dirty="0" smtClean="0"/>
              <a:t>※</a:t>
            </a:r>
            <a:r>
              <a:rPr lang="ja-JP" altLang="en-US" sz="1200" dirty="0" smtClean="0"/>
              <a:t>　遊興施設のうち、食品衛生法の飲食店営業許可を受けている店舗は、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特措法に基づく要請の対象。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/>
              <a:t>　　</a:t>
            </a:r>
            <a:r>
              <a:rPr lang="ja-JP" altLang="en-US" sz="1200" dirty="0" smtClean="0"/>
              <a:t>ネットカフェ・マンガ喫茶等、宿泊を目的とした利用が相当程度見込</a:t>
            </a:r>
            <a:r>
              <a:rPr lang="ja-JP" altLang="en-US" sz="1200" dirty="0" err="1" smtClean="0"/>
              <a:t>ま</a:t>
            </a:r>
            <a:endParaRPr lang="en-US" altLang="ja-JP" sz="1200" dirty="0" smtClean="0"/>
          </a:p>
          <a:p>
            <a:pPr>
              <a:defRPr/>
            </a:pPr>
            <a:r>
              <a:rPr lang="ja-JP" altLang="en-US" sz="1200" dirty="0" smtClean="0"/>
              <a:t>　</a:t>
            </a:r>
            <a:r>
              <a:rPr lang="ja-JP" altLang="en-US" sz="1200" dirty="0" err="1" smtClean="0"/>
              <a:t>れる</a:t>
            </a:r>
            <a:r>
              <a:rPr lang="ja-JP" altLang="en-US" sz="1200" dirty="0" smtClean="0"/>
              <a:t>施設は要請・協力依頼の対象外。</a:t>
            </a:r>
            <a:endParaRPr lang="en-US" altLang="ja-JP" sz="1200" dirty="0" smtClean="0"/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3928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78889"/>
              </p:ext>
            </p:extLst>
          </p:nvPr>
        </p:nvGraphicFramePr>
        <p:xfrm>
          <a:off x="98543" y="73494"/>
          <a:ext cx="11943332" cy="55484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dirty="0" smtClean="0"/>
                        <a:t>○　従業員等に対し、４人以下でのマスク会食の徹底を求める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dirty="0" smtClean="0"/>
                        <a:t>　　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dirty="0" smtClean="0"/>
                        <a:t>○　従業員等に対し、営業時間短縮を要請した時間以降、飲食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dirty="0" smtClean="0"/>
                        <a:t>　　店等にみだりに出入りをしないよう求めること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従業員等に対し、歓送迎会、宴会を伴う花見、研修時の懇親会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を控えるよう求めること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「出勤者数の７割削減」をめざすことも含め、テレワークをよ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</a:t>
                      </a:r>
                      <a:r>
                        <a:rPr lang="ja-JP" altLang="en-US" sz="1600" b="0" spc="-100" dirty="0" err="1" smtClean="0"/>
                        <a:t>り</a:t>
                      </a:r>
                      <a:r>
                        <a:rPr lang="ja-JP" altLang="en-US" sz="1600" b="0" spc="-100" dirty="0" smtClean="0"/>
                        <a:t>推進すること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出勤が必要となる職場でも、ローテーション勤務、時差出勤、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1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自転車通勤などの取り組みを推進すること</a:t>
                      </a: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822918"/>
              </p:ext>
            </p:extLst>
          </p:nvPr>
        </p:nvGraphicFramePr>
        <p:xfrm>
          <a:off x="94918" y="282479"/>
          <a:ext cx="11943332" cy="5773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4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5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新（４月５日～５月５日）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024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1" dirty="0" smtClean="0"/>
                        <a:t>○</a:t>
                      </a:r>
                      <a:r>
                        <a:rPr lang="ja-JP" altLang="en-US" sz="1600" b="0" dirty="0" smtClean="0"/>
                        <a:t>　学生に対し、４人以下でのマスク会食の徹底を求めること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○　学生に対し、営業時間短縮を要請した時間以降、飲食店等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　　にみだりに出入りをしないよう求めること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学生に対し、歓送迎会、宴会を伴う花見を控えるよう求める</a:t>
                      </a:r>
                      <a:r>
                        <a:rPr lang="ja-JP" altLang="en-US" sz="1600" b="0" spc="-100" dirty="0" err="1" smtClean="0"/>
                        <a:t>こ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　　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dirty="0" smtClean="0"/>
                        <a:t>○　</a:t>
                      </a:r>
                      <a:r>
                        <a:rPr lang="ja-JP" altLang="en-US" sz="1600" b="0" spc="-80" dirty="0" smtClean="0"/>
                        <a:t>感染防止と面接授業・遠隔授業の効果的実施等により学修機</a:t>
                      </a:r>
                      <a:endParaRPr lang="en-US" altLang="ja-JP" sz="1600" b="0" spc="-8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80" dirty="0" smtClean="0"/>
                        <a:t>　　会を確保すること</a:t>
                      </a:r>
                      <a:endParaRPr lang="en-US" altLang="ja-JP" sz="1600" b="0" spc="-8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</a:t>
                      </a:r>
                      <a:r>
                        <a:rPr lang="ja-JP" altLang="en-US" sz="1600" b="0" spc="-130" dirty="0" smtClean="0"/>
                        <a:t>部活動、課外活動、学生寮における感染防止策などについて、</a:t>
                      </a:r>
                      <a:endParaRPr lang="en-US" altLang="ja-JP" sz="1600" b="0" spc="-13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30" dirty="0" smtClean="0"/>
                        <a:t>　　学生等に注意喚起を徹底すること</a:t>
                      </a:r>
                      <a:endParaRPr lang="en-US" altLang="ja-JP" sz="1600" b="0" spc="-1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100" dirty="0" smtClean="0"/>
                        <a:t>○　年度当初に</a:t>
                      </a:r>
                      <a:r>
                        <a:rPr lang="ja-JP" altLang="en-US" sz="1600" b="0" spc="-200" dirty="0" smtClean="0"/>
                        <a:t>行われる行事（入学式等）は、人と人との間隔を十分に</a:t>
                      </a:r>
                      <a:endParaRPr lang="en-US" altLang="ja-JP" sz="1600" b="0" spc="-200" dirty="0" smtClean="0"/>
                    </a:p>
                    <a:p>
                      <a:pPr>
                        <a:lnSpc>
                          <a:spcPts val="3200"/>
                        </a:lnSpc>
                        <a:defRPr/>
                      </a:pPr>
                      <a:r>
                        <a:rPr lang="ja-JP" altLang="en-US" sz="1600" b="0" spc="-200" dirty="0" smtClean="0"/>
                        <a:t>　　確保する等、適切な開催方法を検討すること</a:t>
                      </a:r>
                      <a:endParaRPr lang="en-US" altLang="ja-JP" sz="1600" b="0" spc="-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5107</TotalTime>
  <Words>1502</Words>
  <Application>Microsoft Office PowerPoint</Application>
  <PresentationFormat>ワイド画面</PresentationFormat>
  <Paragraphs>217</Paragraphs>
  <Slides>9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大阪府</cp:lastModifiedBy>
  <cp:revision>202</cp:revision>
  <cp:lastPrinted>2021-04-07T03:48:13Z</cp:lastPrinted>
  <dcterms:created xsi:type="dcterms:W3CDTF">2020-05-20T11:17:35Z</dcterms:created>
  <dcterms:modified xsi:type="dcterms:W3CDTF">2021-04-07T04:00:24Z</dcterms:modified>
</cp:coreProperties>
</file>