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32" r:id="rId2"/>
    <p:sldId id="316" r:id="rId3"/>
    <p:sldId id="320" r:id="rId4"/>
    <p:sldId id="330" r:id="rId5"/>
    <p:sldId id="327" r:id="rId6"/>
    <p:sldId id="333" r:id="rId7"/>
    <p:sldId id="328" r:id="rId8"/>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2021/4/9</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2021/4/9</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2532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375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71968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97844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287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34678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2021/4/9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2338" y="177335"/>
            <a:ext cx="90419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まん延防止等重点措置</a:t>
            </a:r>
            <a:r>
              <a:rPr lang="ja-JP" altLang="en-US" sz="2400" b="1" dirty="0" smtClean="0">
                <a:latin typeface="游ゴシック" panose="020F0502020204030204"/>
                <a:ea typeface="游ゴシック" panose="020B0400000000000000" pitchFamily="50" charset="-128"/>
              </a:rPr>
              <a:t>を実施すべき区域</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における要請内容</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1798408"/>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４月</a:t>
            </a:r>
            <a:r>
              <a:rPr lang="ja-JP" altLang="en-US" sz="2000" b="1" u="sng" dirty="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日～５月</a:t>
            </a:r>
            <a:r>
              <a:rPr lang="ja-JP" altLang="en-US" sz="2000" b="1" u="sng" dirty="0" smtClean="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a:t>
            </a:r>
            <a:endParaRPr kumimoji="1" lang="en-US" altLang="ja-JP" sz="2000" b="1"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lvl="0">
              <a:lnSpc>
                <a:spcPts val="3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8" name="テキスト ボックス 17"/>
          <p:cNvSpPr txBox="1"/>
          <p:nvPr/>
        </p:nvSpPr>
        <p:spPr>
          <a:xfrm>
            <a:off x="282338" y="2991549"/>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0" name="テキスト ボックス 19"/>
          <p:cNvSpPr txBox="1"/>
          <p:nvPr/>
        </p:nvSpPr>
        <p:spPr>
          <a:xfrm>
            <a:off x="10337557" y="215725"/>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2" name="正方形/長方形 21"/>
          <p:cNvSpPr/>
          <p:nvPr/>
        </p:nvSpPr>
        <p:spPr>
          <a:xfrm>
            <a:off x="500991" y="3444998"/>
            <a:ext cx="11188800" cy="287603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正方形/長方形 22"/>
          <p:cNvSpPr/>
          <p:nvPr/>
        </p:nvSpPr>
        <p:spPr>
          <a:xfrm>
            <a:off x="595507" y="3444998"/>
            <a:ext cx="11770743" cy="2847831"/>
          </a:xfrm>
          <a:prstGeom prst="rect">
            <a:avLst/>
          </a:prstGeom>
        </p:spPr>
        <p:txBody>
          <a:bodyPr wrap="square">
            <a:spAutoFit/>
          </a:bodyPr>
          <a:lstStyle/>
          <a:p>
            <a:pPr>
              <a:lnSpc>
                <a:spcPts val="2700"/>
              </a:lnSpc>
              <a:defRPr/>
            </a:pPr>
            <a:r>
              <a:rPr lang="ja-JP" altLang="en-US" sz="2000" b="1" dirty="0"/>
              <a:t>○　</a:t>
            </a:r>
            <a:r>
              <a:rPr lang="ja-JP" altLang="en-US" sz="2000" b="1" dirty="0">
                <a:latin typeface="游ゴシック" panose="020B0400000000000000" pitchFamily="50" charset="-128"/>
              </a:rPr>
              <a:t>４人以下</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１</a:t>
            </a:r>
            <a:r>
              <a:rPr lang="ja-JP" altLang="en-US" sz="2000" b="1" dirty="0">
                <a:latin typeface="游ゴシック" panose="020B0400000000000000" pitchFamily="50" charset="-128"/>
              </a:rPr>
              <a:t>でのマスク会食</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２</a:t>
            </a:r>
            <a:r>
              <a:rPr lang="ja-JP" altLang="en-US" sz="2000" b="1" dirty="0">
                <a:latin typeface="游ゴシック" panose="020B0400000000000000" pitchFamily="50" charset="-128"/>
              </a:rPr>
              <a:t>の徹底</a:t>
            </a:r>
            <a:r>
              <a:rPr lang="ja-JP" altLang="en-US" sz="1600" dirty="0" smtClean="0">
                <a:latin typeface="游ゴシック" panose="020B0400000000000000" pitchFamily="50" charset="-128"/>
              </a:rPr>
              <a:t>（特措法第</a:t>
            </a:r>
            <a:r>
              <a:rPr lang="en-US" altLang="ja-JP" sz="1600" dirty="0" smtClean="0">
                <a:latin typeface="游ゴシック" panose="020B0400000000000000" pitchFamily="50" charset="-128"/>
              </a:rPr>
              <a:t>31</a:t>
            </a:r>
            <a:r>
              <a:rPr lang="ja-JP" altLang="en-US" sz="1600" dirty="0">
                <a:latin typeface="游ゴシック" panose="020B0400000000000000" pitchFamily="50" charset="-128"/>
              </a:rPr>
              <a:t>条の６</a:t>
            </a:r>
            <a:r>
              <a:rPr lang="ja-JP" altLang="en-US" sz="1600" dirty="0" smtClean="0">
                <a:latin typeface="游ゴシック" panose="020B0400000000000000" pitchFamily="50" charset="-128"/>
              </a:rPr>
              <a:t>第２項）</a:t>
            </a:r>
            <a:endParaRPr lang="en-US" altLang="ja-JP" sz="1600" dirty="0">
              <a:latin typeface="游ゴシック" panose="020B0400000000000000" pitchFamily="50" charset="-128"/>
            </a:endParaRPr>
          </a:p>
          <a:p>
            <a:pPr>
              <a:lnSpc>
                <a:spcPts val="2700"/>
              </a:lnSpc>
              <a:defRPr/>
            </a:pPr>
            <a:r>
              <a:rPr lang="ja-JP" altLang="en-US" sz="2000" b="1" dirty="0"/>
              <a:t>○　少しでも症状がある場合、早めに検査を受診する</a:t>
            </a:r>
            <a:r>
              <a:rPr lang="ja-JP" altLang="en-US" sz="2000" b="1" dirty="0" smtClean="0"/>
              <a:t>こと</a:t>
            </a:r>
            <a:r>
              <a:rPr lang="ja-JP" altLang="en-US" sz="1600" dirty="0" smtClean="0"/>
              <a:t>（特措法第</a:t>
            </a:r>
            <a:r>
              <a:rPr lang="en-US" altLang="ja-JP" sz="1600" dirty="0" smtClean="0"/>
              <a:t>31</a:t>
            </a:r>
            <a:r>
              <a:rPr lang="ja-JP" altLang="en-US" sz="1600" dirty="0" smtClean="0"/>
              <a:t>条の６第２項）</a:t>
            </a:r>
          </a:p>
          <a:p>
            <a:pPr>
              <a:lnSpc>
                <a:spcPts val="2700"/>
              </a:lnSpc>
              <a:defRPr/>
            </a:pPr>
            <a:r>
              <a:rPr lang="ja-JP" altLang="en-US" sz="2000" b="1" dirty="0" smtClean="0"/>
              <a:t>○　営業時間短縮を要請した時間以降、飲食店等にみだりに出入りをしないこと</a:t>
            </a:r>
            <a:endParaRPr lang="en-US" altLang="ja-JP" sz="2000" b="1" dirty="0" smtClean="0"/>
          </a:p>
          <a:p>
            <a:pPr>
              <a:lnSpc>
                <a:spcPts val="2700"/>
              </a:lnSpc>
              <a:defRPr/>
            </a:pPr>
            <a:r>
              <a:rPr lang="ja-JP" altLang="en-US" sz="2000" b="1" dirty="0"/>
              <a:t>　</a:t>
            </a:r>
            <a:r>
              <a:rPr lang="ja-JP" altLang="en-US" sz="2000" b="1" dirty="0" smtClean="0"/>
              <a:t>　</a:t>
            </a:r>
            <a:r>
              <a:rPr lang="ja-JP" altLang="en-US" sz="1600" dirty="0" smtClean="0">
                <a:latin typeface="游ゴシック" panose="020B0400000000000000" pitchFamily="50" charset="-128"/>
              </a:rPr>
              <a:t>（特措法</a:t>
            </a:r>
            <a:r>
              <a:rPr lang="ja-JP" altLang="en-US" sz="1600" dirty="0">
                <a:latin typeface="游ゴシック" panose="020B0400000000000000" pitchFamily="50" charset="-128"/>
              </a:rPr>
              <a:t>第</a:t>
            </a:r>
            <a:r>
              <a:rPr lang="en-US" altLang="ja-JP" sz="1600" dirty="0">
                <a:latin typeface="游ゴシック" panose="020B0400000000000000" pitchFamily="50" charset="-128"/>
              </a:rPr>
              <a:t>24</a:t>
            </a:r>
            <a:r>
              <a:rPr lang="ja-JP" altLang="en-US" sz="1600" dirty="0">
                <a:latin typeface="游ゴシック" panose="020B0400000000000000" pitchFamily="50" charset="-128"/>
              </a:rPr>
              <a:t>条第９項、第</a:t>
            </a:r>
            <a:r>
              <a:rPr lang="en-US" altLang="ja-JP" sz="1600" dirty="0">
                <a:latin typeface="游ゴシック" panose="020B0400000000000000" pitchFamily="50" charset="-128"/>
              </a:rPr>
              <a:t>31</a:t>
            </a:r>
            <a:r>
              <a:rPr lang="ja-JP" altLang="en-US" sz="1600" dirty="0">
                <a:latin typeface="游ゴシック" panose="020B0400000000000000" pitchFamily="50" charset="-128"/>
              </a:rPr>
              <a:t>条の６第２項</a:t>
            </a:r>
            <a:r>
              <a:rPr lang="ja-JP" altLang="en-US" sz="1600" dirty="0" smtClean="0">
                <a:latin typeface="游ゴシック" panose="020B0400000000000000" pitchFamily="50" charset="-128"/>
              </a:rPr>
              <a:t>）</a:t>
            </a:r>
            <a:endParaRPr lang="en-US" altLang="ja-JP" sz="1600" dirty="0" smtClean="0"/>
          </a:p>
          <a:p>
            <a:pPr>
              <a:lnSpc>
                <a:spcPts val="2700"/>
              </a:lnSpc>
              <a:defRPr/>
            </a:pPr>
            <a:r>
              <a:rPr lang="ja-JP" altLang="en-US" sz="2000" b="1" dirty="0"/>
              <a:t>○　歓送迎会、宴会を伴う花見は控えること</a:t>
            </a:r>
            <a:r>
              <a:rPr lang="ja-JP" altLang="en-US" sz="1600" dirty="0"/>
              <a:t>（特措法第</a:t>
            </a:r>
            <a:r>
              <a:rPr lang="en-US" altLang="ja-JP" sz="1600" dirty="0"/>
              <a:t>24</a:t>
            </a:r>
            <a:r>
              <a:rPr lang="ja-JP" altLang="en-US" sz="1600" dirty="0"/>
              <a:t>条第９項）</a:t>
            </a:r>
            <a:endParaRPr lang="en-US" altLang="ja-JP" sz="1600" dirty="0"/>
          </a:p>
          <a:p>
            <a:pPr>
              <a:lnSpc>
                <a:spcPts val="2700"/>
              </a:lnSpc>
              <a:defRPr/>
            </a:pPr>
            <a:r>
              <a:rPr lang="ja-JP" altLang="en-US" sz="2000" b="1" dirty="0" smtClean="0">
                <a:solidFill>
                  <a:srgbClr val="FF0000"/>
                </a:solidFill>
              </a:rPr>
              <a:t>○</a:t>
            </a:r>
            <a:r>
              <a:rPr lang="ja-JP" altLang="en-US" sz="2000" b="1" dirty="0">
                <a:solidFill>
                  <a:srgbClr val="FF0000"/>
                </a:solidFill>
              </a:rPr>
              <a:t>　</a:t>
            </a:r>
            <a:r>
              <a:rPr lang="ja-JP" altLang="en-US" sz="2000" b="1" dirty="0" smtClean="0">
                <a:solidFill>
                  <a:srgbClr val="FF0000"/>
                </a:solidFill>
              </a:rPr>
              <a:t>大阪府域全域における</a:t>
            </a:r>
            <a:r>
              <a:rPr lang="ja-JP" altLang="en-US" sz="2000" b="1" dirty="0">
                <a:solidFill>
                  <a:srgbClr val="FF0000"/>
                </a:solidFill>
              </a:rPr>
              <a:t>不要不急の外出・移動は自粛する</a:t>
            </a:r>
            <a:r>
              <a:rPr lang="ja-JP" altLang="en-US" sz="2000" b="1" dirty="0" smtClean="0">
                <a:solidFill>
                  <a:srgbClr val="FF0000"/>
                </a:solidFill>
              </a:rPr>
              <a:t>こと　</a:t>
            </a:r>
            <a:r>
              <a:rPr lang="en-US" altLang="ja-JP" sz="2000" b="1" dirty="0" smtClean="0">
                <a:solidFill>
                  <a:srgbClr val="FF0000"/>
                </a:solidFill>
              </a:rPr>
              <a:t>※【</a:t>
            </a:r>
            <a:r>
              <a:rPr lang="ja-JP" altLang="en-US" sz="2000" b="1" dirty="0" smtClean="0">
                <a:solidFill>
                  <a:srgbClr val="FF0000"/>
                </a:solidFill>
              </a:rPr>
              <a:t>４月８日から要請</a:t>
            </a:r>
            <a:r>
              <a:rPr lang="en-US" altLang="ja-JP" sz="2000" b="1" dirty="0" smtClean="0">
                <a:solidFill>
                  <a:srgbClr val="FF0000"/>
                </a:solidFill>
              </a:rPr>
              <a:t>】</a:t>
            </a:r>
          </a:p>
          <a:p>
            <a:pPr>
              <a:lnSpc>
                <a:spcPts val="2700"/>
              </a:lnSpc>
              <a:defRPr/>
            </a:pPr>
            <a:r>
              <a:rPr lang="ja-JP" altLang="en-US" sz="1600" dirty="0" smtClean="0">
                <a:solidFill>
                  <a:srgbClr val="FF0000"/>
                </a:solidFill>
              </a:rPr>
              <a:t>　</a:t>
            </a:r>
            <a:r>
              <a:rPr lang="ja-JP" altLang="en-US" sz="1600" dirty="0">
                <a:solidFill>
                  <a:srgbClr val="FF0000"/>
                </a:solidFill>
              </a:rPr>
              <a:t>　</a:t>
            </a:r>
            <a:r>
              <a:rPr lang="ja-JP" altLang="en-US" sz="1600" dirty="0" smtClean="0">
                <a:solidFill>
                  <a:srgbClr val="FF0000"/>
                </a:solidFill>
              </a:rPr>
              <a:t>　（</a:t>
            </a:r>
            <a:r>
              <a:rPr lang="ja-JP" altLang="en-US" sz="1600" dirty="0">
                <a:solidFill>
                  <a:srgbClr val="FF0000"/>
                </a:solidFill>
              </a:rPr>
              <a:t>特措法第</a:t>
            </a:r>
            <a:r>
              <a:rPr lang="en-US" altLang="ja-JP" sz="1600" dirty="0">
                <a:solidFill>
                  <a:srgbClr val="FF0000"/>
                </a:solidFill>
              </a:rPr>
              <a:t>24</a:t>
            </a:r>
            <a:r>
              <a:rPr lang="ja-JP" altLang="en-US" sz="1600" dirty="0">
                <a:solidFill>
                  <a:srgbClr val="FF0000"/>
                </a:solidFill>
              </a:rPr>
              <a:t>条第９項</a:t>
            </a:r>
            <a:r>
              <a:rPr lang="ja-JP" altLang="en-US" sz="1600" dirty="0" smtClean="0">
                <a:solidFill>
                  <a:srgbClr val="FF0000"/>
                </a:solidFill>
              </a:rPr>
              <a:t>）　</a:t>
            </a:r>
            <a:endParaRPr lang="en-US" altLang="ja-JP" sz="1600" dirty="0">
              <a:solidFill>
                <a:srgbClr val="FF0000"/>
              </a:solidFill>
            </a:endParaRPr>
          </a:p>
          <a:p>
            <a:pPr>
              <a:lnSpc>
                <a:spcPts val="2700"/>
              </a:lnSpc>
              <a:defRPr/>
            </a:pPr>
            <a:r>
              <a:rPr lang="ja-JP" altLang="en-US" sz="2000" b="1" dirty="0"/>
              <a:t>○　</a:t>
            </a:r>
            <a:r>
              <a:rPr lang="ja-JP" altLang="en-US" sz="2000" b="1" dirty="0" smtClean="0"/>
              <a:t>大阪府外への不要不急の外出・移動は自粛すること</a:t>
            </a:r>
            <a:r>
              <a:rPr lang="ja-JP" altLang="en-US" sz="1600" dirty="0" smtClean="0"/>
              <a:t>（特措法第</a:t>
            </a:r>
            <a:r>
              <a:rPr lang="en-US" altLang="ja-JP" sz="1600" dirty="0" smtClean="0"/>
              <a:t>24</a:t>
            </a:r>
            <a:r>
              <a:rPr lang="ja-JP" altLang="en-US" sz="1600" dirty="0" smtClean="0"/>
              <a:t>条第９項）</a:t>
            </a:r>
            <a:r>
              <a:rPr lang="ja-JP" altLang="en-US" sz="1600" dirty="0"/>
              <a:t>　　</a:t>
            </a:r>
            <a:r>
              <a:rPr lang="ja-JP" altLang="en-US" sz="2000" b="1" dirty="0">
                <a:latin typeface="游ゴシック" panose="020B0400000000000000" pitchFamily="50" charset="-128"/>
              </a:rPr>
              <a:t>　　</a:t>
            </a:r>
            <a:endParaRPr lang="ja-JP" altLang="en-US" sz="1600" dirty="0" smtClean="0"/>
          </a:p>
        </p:txBody>
      </p:sp>
      <p:sp>
        <p:nvSpPr>
          <p:cNvPr id="24" name="正方形/長方形 23"/>
          <p:cNvSpPr/>
          <p:nvPr/>
        </p:nvSpPr>
        <p:spPr>
          <a:xfrm>
            <a:off x="595507" y="6396335"/>
            <a:ext cx="10725453" cy="461665"/>
          </a:xfrm>
          <a:prstGeom prst="rect">
            <a:avLst/>
          </a:prstGeom>
        </p:spPr>
        <p:txBody>
          <a:bodyPr wrap="square">
            <a:spAutoFit/>
          </a:bodyPr>
          <a:lstStyle/>
          <a:p>
            <a:r>
              <a:rPr lang="en-US" altLang="ja-JP" sz="1200" dirty="0"/>
              <a:t>※</a:t>
            </a:r>
            <a:r>
              <a:rPr lang="ja-JP" altLang="en-US" sz="1200" dirty="0"/>
              <a:t>１　家族や乳幼児・子ども、高齢者・</a:t>
            </a:r>
            <a:r>
              <a:rPr lang="ja-JP" altLang="en-US" sz="1200" dirty="0" err="1"/>
              <a:t>障がい</a:t>
            </a:r>
            <a:r>
              <a:rPr lang="ja-JP" altLang="en-US" sz="1200" dirty="0"/>
              <a:t>者の介助者などはこの限りでない　</a:t>
            </a:r>
            <a:endParaRPr lang="en-US" altLang="ja-JP" sz="1200" dirty="0" smtClean="0"/>
          </a:p>
          <a:p>
            <a:r>
              <a:rPr lang="en-US" altLang="ja-JP" sz="1200" dirty="0" smtClean="0"/>
              <a:t>※</a:t>
            </a:r>
            <a:r>
              <a:rPr lang="ja-JP" altLang="en-US" sz="1200" dirty="0"/>
              <a:t>２　疾患等によりマスクの着用が困難な場合などはこの限りでない</a:t>
            </a:r>
          </a:p>
        </p:txBody>
      </p:sp>
      <p:sp>
        <p:nvSpPr>
          <p:cNvPr id="3" name="正方形/長方形 2"/>
          <p:cNvSpPr/>
          <p:nvPr/>
        </p:nvSpPr>
        <p:spPr>
          <a:xfrm>
            <a:off x="103031" y="740617"/>
            <a:ext cx="11955749" cy="10232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endParaRPr lang="en-US" altLang="ja-JP" b="1" dirty="0" smtClean="0">
              <a:solidFill>
                <a:schemeClr val="tx1"/>
              </a:solidFill>
            </a:endParaRPr>
          </a:p>
        </p:txBody>
      </p:sp>
      <p:sp>
        <p:nvSpPr>
          <p:cNvPr id="15" name="角丸四角形 14"/>
          <p:cNvSpPr/>
          <p:nvPr/>
        </p:nvSpPr>
        <p:spPr>
          <a:xfrm>
            <a:off x="282338" y="818775"/>
            <a:ext cx="11542943" cy="8668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lang="ja-JP" altLang="en-US" sz="1600" b="1" dirty="0" smtClean="0">
                <a:solidFill>
                  <a:schemeClr val="tx1"/>
                </a:solidFill>
              </a:rPr>
              <a:t>４月７日、重症病床使用率が</a:t>
            </a:r>
            <a:r>
              <a:rPr lang="en-US" altLang="ja-JP" sz="1600" b="1" dirty="0" smtClean="0">
                <a:solidFill>
                  <a:schemeClr val="tx1"/>
                </a:solidFill>
              </a:rPr>
              <a:t>70.5</a:t>
            </a:r>
            <a:r>
              <a:rPr lang="ja-JP" altLang="en-US" sz="1600" b="1" dirty="0" smtClean="0">
                <a:solidFill>
                  <a:schemeClr val="tx1"/>
                </a:solidFill>
              </a:rPr>
              <a:t>％となり、大阪モデルの赤信号（非常事態）が点灯（点灯基準は重症病床使用率</a:t>
            </a:r>
            <a:r>
              <a:rPr lang="en-US" altLang="ja-JP" sz="1600" b="1" dirty="0" smtClean="0">
                <a:solidFill>
                  <a:schemeClr val="tx1"/>
                </a:solidFill>
              </a:rPr>
              <a:t>70</a:t>
            </a:r>
            <a:r>
              <a:rPr lang="ja-JP" altLang="en-US" sz="1600" b="1" dirty="0" smtClean="0">
                <a:solidFill>
                  <a:schemeClr val="tx1"/>
                </a:solidFill>
              </a:rPr>
              <a:t>％）</a:t>
            </a:r>
            <a:endParaRPr lang="en-US" altLang="ja-JP" sz="1600" b="1" dirty="0" smtClean="0">
              <a:solidFill>
                <a:schemeClr val="tx1"/>
              </a:solidFill>
            </a:endParaRPr>
          </a:p>
          <a:p>
            <a:pPr>
              <a:lnSpc>
                <a:spcPts val="2700"/>
              </a:lnSpc>
            </a:pPr>
            <a:r>
              <a:rPr lang="ja-JP" altLang="en-US" sz="2000" b="1" u="sng" dirty="0" smtClean="0">
                <a:solidFill>
                  <a:schemeClr val="tx1"/>
                </a:solidFill>
              </a:rPr>
              <a:t>⇒レッドステージ１に移行</a:t>
            </a:r>
            <a:endParaRPr lang="en-US" altLang="ja-JP" sz="2000" b="1" u="sng" dirty="0" smtClean="0">
              <a:solidFill>
                <a:schemeClr val="tx1"/>
              </a:solidFill>
            </a:endParaRPr>
          </a:p>
        </p:txBody>
      </p:sp>
    </p:spTree>
    <p:extLst>
      <p:ext uri="{BB962C8B-B14F-4D97-AF65-F5344CB8AC3E}">
        <p14:creationId xmlns:p14="http://schemas.microsoft.com/office/powerpoint/2010/main" val="335427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2</a:t>
            </a:fld>
            <a:endParaRPr kumimoji="1" lang="ja-JP" altLang="en-US" sz="2000" dirty="0">
              <a:solidFill>
                <a:schemeClr val="tx1"/>
              </a:solidFill>
            </a:endParaRPr>
          </a:p>
        </p:txBody>
      </p:sp>
      <p:sp>
        <p:nvSpPr>
          <p:cNvPr id="19" name="テキスト ボックス 18"/>
          <p:cNvSpPr txBox="1"/>
          <p:nvPr/>
        </p:nvSpPr>
        <p:spPr>
          <a:xfrm>
            <a:off x="313514" y="80645"/>
            <a:ext cx="7489159"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endParaRPr kumimoji="1" lang="ja-JP" altLang="en-US" sz="1600" u="sng" dirty="0"/>
          </a:p>
        </p:txBody>
      </p:sp>
      <p:sp>
        <p:nvSpPr>
          <p:cNvPr id="20" name="テキスト ボックス 19"/>
          <p:cNvSpPr txBox="1"/>
          <p:nvPr/>
        </p:nvSpPr>
        <p:spPr>
          <a:xfrm>
            <a:off x="438568" y="723901"/>
            <a:ext cx="13289460" cy="2657331"/>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b="1" dirty="0"/>
              <a:t>主催者に対し、業種別ガイドラインの遵守を徹底するとともに</a:t>
            </a:r>
            <a:r>
              <a:rPr lang="ja-JP" altLang="en-US" b="1" dirty="0" smtClean="0"/>
              <a:t>、国</a:t>
            </a:r>
            <a:r>
              <a:rPr lang="ja-JP" altLang="en-US" b="1" dirty="0"/>
              <a:t>の接触確認アプリ「ＣＯＣＯＡ」</a:t>
            </a:r>
            <a:r>
              <a:rPr lang="ja-JP" altLang="en-US" b="1" dirty="0" smtClean="0"/>
              <a:t>、</a:t>
            </a:r>
            <a:endParaRPr lang="en-US" altLang="ja-JP" b="1" dirty="0" smtClean="0"/>
          </a:p>
          <a:p>
            <a:pPr>
              <a:lnSpc>
                <a:spcPts val="2000"/>
              </a:lnSpc>
            </a:pPr>
            <a:r>
              <a:rPr lang="ja-JP" altLang="en-US" b="1" dirty="0"/>
              <a:t>　</a:t>
            </a:r>
            <a:r>
              <a:rPr lang="ja-JP" altLang="en-US" b="1" dirty="0" smtClean="0"/>
              <a:t>  大阪</a:t>
            </a:r>
            <a:r>
              <a:rPr lang="ja-JP" altLang="en-US" b="1" dirty="0"/>
              <a:t>コロナ追跡システムの導入</a:t>
            </a:r>
            <a:r>
              <a:rPr lang="ja-JP" altLang="en-US" b="1" dirty="0" smtClean="0"/>
              <a:t>、又</a:t>
            </a:r>
            <a:r>
              <a:rPr lang="ja-JP" altLang="en-US" b="1" dirty="0"/>
              <a:t>は名簿作成などの追跡対策の徹底を</a:t>
            </a:r>
            <a:r>
              <a:rPr lang="ja-JP" altLang="en-US" b="1" dirty="0" smtClean="0"/>
              <a:t>要請</a:t>
            </a:r>
            <a:endParaRPr lang="en-US" altLang="ja-JP" b="1" dirty="0" smtClean="0"/>
          </a:p>
          <a:p>
            <a:pPr>
              <a:lnSpc>
                <a:spcPts val="2000"/>
              </a:lnSpc>
            </a:pPr>
            <a:endParaRPr lang="en-US" altLang="ja-JP" b="1" dirty="0" smtClean="0"/>
          </a:p>
          <a:p>
            <a:pPr marL="342900" indent="-342900">
              <a:lnSpc>
                <a:spcPts val="2000"/>
              </a:lnSpc>
              <a:buFont typeface="Wingdings" panose="05000000000000000000" pitchFamily="2" charset="2"/>
              <a:buChar char="Ø"/>
            </a:pPr>
            <a:r>
              <a:rPr lang="ja-JP" altLang="en-US" b="1" dirty="0"/>
              <a:t>全国的な移動を伴うイベント又は参加者が</a:t>
            </a:r>
            <a:r>
              <a:rPr lang="en-US" altLang="ja-JP" b="1" dirty="0"/>
              <a:t>1,000</a:t>
            </a:r>
            <a:r>
              <a:rPr lang="ja-JP" altLang="en-US" b="1" dirty="0"/>
              <a:t>人を超えるようなイベントを開催する際には、</a:t>
            </a:r>
            <a:endParaRPr lang="en-US" altLang="ja-JP" b="1" dirty="0"/>
          </a:p>
          <a:p>
            <a:pPr>
              <a:lnSpc>
                <a:spcPts val="2000"/>
              </a:lnSpc>
            </a:pPr>
            <a:r>
              <a:rPr lang="ja-JP" altLang="en-US" b="1" dirty="0"/>
              <a:t>　 そのイベントの開催要件等について、大阪府に事前に相談すること</a:t>
            </a:r>
            <a:endParaRPr lang="en-US" altLang="ja-JP" b="1" dirty="0"/>
          </a:p>
          <a:p>
            <a:pPr>
              <a:lnSpc>
                <a:spcPts val="2000"/>
              </a:lnSpc>
            </a:pPr>
            <a:endParaRPr lang="en-US" altLang="ja-JP" sz="1100" b="1" dirty="0"/>
          </a:p>
          <a:p>
            <a:pPr marL="342900" indent="-342900">
              <a:lnSpc>
                <a:spcPts val="2000"/>
              </a:lnSpc>
              <a:buFont typeface="Wingdings" panose="05000000000000000000" pitchFamily="2" charset="2"/>
              <a:buChar char="Ø"/>
            </a:pPr>
            <a:r>
              <a:rPr lang="ja-JP" altLang="en-US" b="1" dirty="0"/>
              <a:t>全国的な感染拡大やイベントでのクラスターが発生し、国が業種別ガイドラインの見直しや</a:t>
            </a:r>
            <a:endParaRPr lang="en-US" altLang="ja-JP" b="1" dirty="0"/>
          </a:p>
          <a:p>
            <a:pPr>
              <a:lnSpc>
                <a:spcPts val="2000"/>
              </a:lnSpc>
            </a:pPr>
            <a:r>
              <a:rPr lang="en-US" altLang="ja-JP" b="1" dirty="0"/>
              <a:t>     </a:t>
            </a:r>
            <a:r>
              <a:rPr lang="ja-JP" altLang="en-US" b="1" dirty="0"/>
              <a:t>収容率要件・人数上限の見直し等を行った場合には、国に準じて対応</a:t>
            </a:r>
            <a:endParaRPr lang="en-US" altLang="ja-JP" b="1" dirty="0"/>
          </a:p>
          <a:p>
            <a:pPr marL="342900" indent="-342900">
              <a:lnSpc>
                <a:spcPts val="2000"/>
              </a:lnSpc>
              <a:buFont typeface="Wingdings" panose="05000000000000000000" pitchFamily="2" charset="2"/>
              <a:buChar char="Ø"/>
            </a:pPr>
            <a:endParaRPr lang="en-US" altLang="ja-JP" b="1" dirty="0"/>
          </a:p>
          <a:p>
            <a:pPr marL="342900" indent="-342900">
              <a:lnSpc>
                <a:spcPts val="2000"/>
              </a:lnSpc>
              <a:buFont typeface="Wingdings" panose="05000000000000000000" pitchFamily="2" charset="2"/>
              <a:buChar char="Ø"/>
            </a:pPr>
            <a:r>
              <a:rPr lang="ja-JP" altLang="en-US" b="1" dirty="0"/>
              <a:t>イベント開催の要件は以下のとおり（適切な感染防止策が講じられることが前提</a:t>
            </a:r>
            <a:r>
              <a:rPr lang="ja-JP" altLang="en-US" b="1" dirty="0" smtClean="0"/>
              <a:t>）</a:t>
            </a:r>
            <a:endParaRPr lang="en-US" altLang="ja-JP" b="1" dirty="0"/>
          </a:p>
        </p:txBody>
      </p:sp>
      <p:graphicFrame>
        <p:nvGraphicFramePr>
          <p:cNvPr id="10" name="表 9"/>
          <p:cNvGraphicFramePr>
            <a:graphicFrameLocks noGrp="1"/>
          </p:cNvGraphicFramePr>
          <p:nvPr>
            <p:extLst>
              <p:ext uri="{D42A27DB-BD31-4B8C-83A1-F6EECF244321}">
                <p14:modId xmlns:p14="http://schemas.microsoft.com/office/powerpoint/2010/main" val="2468859816"/>
              </p:ext>
            </p:extLst>
          </p:nvPr>
        </p:nvGraphicFramePr>
        <p:xfrm>
          <a:off x="831872" y="3428203"/>
          <a:ext cx="10584365" cy="2348377"/>
        </p:xfrm>
        <a:graphic>
          <a:graphicData uri="http://schemas.openxmlformats.org/drawingml/2006/table">
            <a:tbl>
              <a:tblPr firstRow="1" bandRow="1">
                <a:tableStyleId>{5940675A-B579-460E-94D1-54222C63F5DA}</a:tableStyleId>
              </a:tblPr>
              <a:tblGrid>
                <a:gridCol w="1123283">
                  <a:extLst>
                    <a:ext uri="{9D8B030D-6E8A-4147-A177-3AD203B41FA5}">
                      <a16:colId xmlns:a16="http://schemas.microsoft.com/office/drawing/2014/main" val="374260147"/>
                    </a:ext>
                  </a:extLst>
                </a:gridCol>
                <a:gridCol w="4043906">
                  <a:extLst>
                    <a:ext uri="{9D8B030D-6E8A-4147-A177-3AD203B41FA5}">
                      <a16:colId xmlns:a16="http://schemas.microsoft.com/office/drawing/2014/main" val="4070352747"/>
                    </a:ext>
                  </a:extLst>
                </a:gridCol>
                <a:gridCol w="3116341">
                  <a:extLst>
                    <a:ext uri="{9D8B030D-6E8A-4147-A177-3AD203B41FA5}">
                      <a16:colId xmlns:a16="http://schemas.microsoft.com/office/drawing/2014/main" val="1022711929"/>
                    </a:ext>
                  </a:extLst>
                </a:gridCol>
                <a:gridCol w="2300835">
                  <a:extLst>
                    <a:ext uri="{9D8B030D-6E8A-4147-A177-3AD203B41FA5}">
                      <a16:colId xmlns:a16="http://schemas.microsoft.com/office/drawing/2014/main" val="3803860384"/>
                    </a:ext>
                  </a:extLst>
                </a:gridCol>
              </a:tblGrid>
              <a:tr h="401477">
                <a:tc>
                  <a:txBody>
                    <a:bodyPr/>
                    <a:lstStyle/>
                    <a:p>
                      <a:pPr algn="ctr"/>
                      <a:r>
                        <a:rPr kumimoji="1" lang="ja-JP" altLang="en-US" sz="1400" b="1" dirty="0" smtClean="0">
                          <a:solidFill>
                            <a:schemeClr val="tx1"/>
                          </a:solidFill>
                          <a:latin typeface="+mn-ea"/>
                          <a:ea typeface="+mn-ea"/>
                        </a:rPr>
                        <a:t>期間</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13439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４月５日</a:t>
                      </a:r>
                      <a:endParaRPr kumimoji="1" lang="en-US" altLang="ja-JP"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～５月５日</a:t>
                      </a: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12700" cap="flat" cmpd="sng" algn="ctr">
                      <a:solidFill>
                        <a:schemeClr val="tx1"/>
                      </a:solidFill>
                      <a:prstDash val="lg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tcPr>
                </a:tc>
                <a:tc rowSpan="2">
                  <a:txBody>
                    <a:bodyPr/>
                    <a:lstStyle/>
                    <a:p>
                      <a:pPr algn="ct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txBody>
                  <a:tcPr anchor="ctr"/>
                </a:tc>
                <a:extLst>
                  <a:ext uri="{0D108BD9-81ED-4DB2-BD59-A6C34878D82A}">
                    <a16:rowId xmlns:a16="http://schemas.microsoft.com/office/drawing/2014/main" val="650383645"/>
                  </a:ext>
                </a:extLst>
              </a:tr>
              <a:tr h="602985">
                <a:tc vMerge="1">
                  <a:txBody>
                    <a:bodyPr/>
                    <a:lstStyle/>
                    <a:p>
                      <a:endParaRPr kumimoji="1" lang="ja-JP" altLang="en-US"/>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417700710"/>
                  </a:ext>
                </a:extLst>
              </a:tr>
            </a:tbl>
          </a:graphicData>
        </a:graphic>
      </p:graphicFrame>
      <p:sp>
        <p:nvSpPr>
          <p:cNvPr id="12" name="テキスト ボックス 11"/>
          <p:cNvSpPr txBox="1"/>
          <p:nvPr/>
        </p:nvSpPr>
        <p:spPr>
          <a:xfrm>
            <a:off x="313514" y="5980437"/>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5" name="テキスト ボックス 14"/>
          <p:cNvSpPr txBox="1"/>
          <p:nvPr/>
        </p:nvSpPr>
        <p:spPr>
          <a:xfrm>
            <a:off x="313514" y="624204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sp>
        <p:nvSpPr>
          <p:cNvPr id="2" name="正方形/長方形 1"/>
          <p:cNvSpPr/>
          <p:nvPr/>
        </p:nvSpPr>
        <p:spPr>
          <a:xfrm>
            <a:off x="3894182" y="151549"/>
            <a:ext cx="3682418" cy="387286"/>
          </a:xfrm>
          <a:prstGeom prst="rect">
            <a:avLst/>
          </a:prstGeom>
        </p:spPr>
        <p:txBody>
          <a:bodyPr wrap="none">
            <a:spAutoFit/>
          </a:bodyPr>
          <a:lstStyle/>
          <a:p>
            <a:pPr lvl="0">
              <a:lnSpc>
                <a:spcPts val="2300"/>
              </a:lnSpc>
              <a:defRPr/>
            </a:pPr>
            <a:r>
              <a:rPr lang="ja-JP" altLang="en-US" b="1" dirty="0"/>
              <a:t>（特措法第</a:t>
            </a:r>
            <a:r>
              <a:rPr lang="en-US" altLang="ja-JP" b="1" dirty="0"/>
              <a:t>24</a:t>
            </a:r>
            <a:r>
              <a:rPr lang="ja-JP" altLang="en-US" b="1" dirty="0"/>
              <a:t>条第９項に基づく）</a:t>
            </a:r>
            <a:endParaRPr lang="ja-JP" altLang="en-US" b="1" u="sng" dirty="0"/>
          </a:p>
        </p:txBody>
      </p:sp>
      <p:sp>
        <p:nvSpPr>
          <p:cNvPr id="4" name="正方形/長方形 3"/>
          <p:cNvSpPr/>
          <p:nvPr/>
        </p:nvSpPr>
        <p:spPr>
          <a:xfrm>
            <a:off x="7397490" y="157588"/>
            <a:ext cx="4288353" cy="400110"/>
          </a:xfrm>
          <a:prstGeom prst="rect">
            <a:avLst/>
          </a:prstGeom>
        </p:spPr>
        <p:txBody>
          <a:bodyPr wrap="none">
            <a:spAutoFit/>
          </a:bodyPr>
          <a:lstStyle/>
          <a:p>
            <a:r>
              <a:rPr lang="en-US" altLang="ja-JP" sz="2000" dirty="0" smtClean="0"/>
              <a:t>※</a:t>
            </a:r>
            <a:r>
              <a:rPr lang="ja-JP" altLang="en-US" sz="2000" dirty="0" smtClean="0"/>
              <a:t>府</a:t>
            </a:r>
            <a:r>
              <a:rPr lang="ja-JP" altLang="en-US" sz="2000" dirty="0"/>
              <a:t>主催（共催）のイベントを</a:t>
            </a:r>
            <a:r>
              <a:rPr lang="ja-JP" altLang="en-US" sz="2000" dirty="0" smtClean="0"/>
              <a:t>含む</a:t>
            </a:r>
            <a:endParaRPr lang="ja-JP" altLang="en-US" sz="2000" dirty="0"/>
          </a:p>
        </p:txBody>
      </p:sp>
    </p:spTree>
    <p:extLst>
      <p:ext uri="{BB962C8B-B14F-4D97-AF65-F5344CB8AC3E}">
        <p14:creationId xmlns:p14="http://schemas.microsoft.com/office/powerpoint/2010/main" val="2647821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1" y="224509"/>
            <a:ext cx="830687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について（大阪市内）</a:t>
            </a:r>
            <a:r>
              <a:rPr lang="en-US" altLang="ja-JP" sz="2000" dirty="0"/>
              <a:t>※</a:t>
            </a:r>
            <a:r>
              <a:rPr lang="ja-JP" altLang="en-US" sz="2000"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7" name="表 16"/>
          <p:cNvGraphicFramePr>
            <a:graphicFrameLocks noGrp="1"/>
          </p:cNvGraphicFramePr>
          <p:nvPr>
            <p:extLst>
              <p:ext uri="{D42A27DB-BD31-4B8C-83A1-F6EECF244321}">
                <p14:modId xmlns:p14="http://schemas.microsoft.com/office/powerpoint/2010/main" val="179732869"/>
              </p:ext>
            </p:extLst>
          </p:nvPr>
        </p:nvGraphicFramePr>
        <p:xfrm>
          <a:off x="569328" y="634603"/>
          <a:ext cx="11030857" cy="5230051"/>
        </p:xfrm>
        <a:graphic>
          <a:graphicData uri="http://schemas.openxmlformats.org/drawingml/2006/table">
            <a:tbl>
              <a:tblPr firstRow="1" bandRow="1">
                <a:tableStyleId>{5940675A-B579-460E-94D1-54222C63F5DA}</a:tableStyleId>
              </a:tblPr>
              <a:tblGrid>
                <a:gridCol w="452283">
                  <a:extLst>
                    <a:ext uri="{9D8B030D-6E8A-4147-A177-3AD203B41FA5}">
                      <a16:colId xmlns:a16="http://schemas.microsoft.com/office/drawing/2014/main" val="3530193740"/>
                    </a:ext>
                  </a:extLst>
                </a:gridCol>
                <a:gridCol w="1231374">
                  <a:extLst>
                    <a:ext uri="{9D8B030D-6E8A-4147-A177-3AD203B41FA5}">
                      <a16:colId xmlns:a16="http://schemas.microsoft.com/office/drawing/2014/main" val="3006936778"/>
                    </a:ext>
                  </a:extLst>
                </a:gridCol>
                <a:gridCol w="9347200">
                  <a:extLst>
                    <a:ext uri="{9D8B030D-6E8A-4147-A177-3AD203B41FA5}">
                      <a16:colId xmlns:a16="http://schemas.microsoft.com/office/drawing/2014/main" val="1771816938"/>
                    </a:ext>
                  </a:extLst>
                </a:gridCol>
              </a:tblGrid>
              <a:tr h="332102">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kumimoji="1" lang="ja-JP" altLang="en-US" sz="1800" b="1" i="0" u="none" strike="noStrike" kern="1200" cap="none" spc="0" normalizeH="0" baseline="0" noProof="0" dirty="0" smtClean="0">
                          <a:ln>
                            <a:noFill/>
                          </a:ln>
                          <a:solidFill>
                            <a:schemeClr val="tx1"/>
                          </a:solidFill>
                          <a:effectLst/>
                          <a:uLnTx/>
                          <a:uFillTx/>
                          <a:latin typeface="+mn-lt"/>
                          <a:ea typeface="+mn-ea"/>
                          <a:cs typeface="+mn-cs"/>
                        </a:rPr>
                        <a:t>４月５日～５月５日</a:t>
                      </a:r>
                      <a:endParaRPr kumimoji="1" lang="en-US" altLang="ja-JP" sz="1800" b="1" i="0" u="sng"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07933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33733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t>（特措法第</a:t>
                      </a:r>
                      <a:r>
                        <a:rPr lang="en-US" altLang="ja-JP" sz="1800" b="1" u="sng" dirty="0" smtClean="0"/>
                        <a:t>31</a:t>
                      </a:r>
                      <a:r>
                        <a:rPr lang="ja-JP" altLang="en-US" sz="1800" b="1" u="sng" dirty="0" smtClean="0"/>
                        <a:t>条の６第１項に基づくもの）</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20</a:t>
                      </a:r>
                      <a:r>
                        <a:rPr kumimoji="1" lang="ja-JP" altLang="en-US" b="1" dirty="0" smtClean="0">
                          <a:solidFill>
                            <a:schemeClr val="tx1"/>
                          </a:solidFill>
                        </a:rPr>
                        <a:t>時）を要請。</a:t>
                      </a:r>
                      <a:r>
                        <a:rPr kumimoji="1" lang="ja-JP" altLang="en-US" b="1" u="none" dirty="0" smtClean="0">
                          <a:solidFill>
                            <a:schemeClr val="tx1"/>
                          </a:solidFill>
                        </a:rPr>
                        <a:t>ただし、酒類の提供</a:t>
                      </a:r>
                      <a:r>
                        <a:rPr kumimoji="1" lang="ja-JP" altLang="en-US" b="1" u="none" dirty="0" smtClean="0">
                          <a:solidFill>
                            <a:sysClr val="windowText" lastClr="000000"/>
                          </a:solidFill>
                        </a:rPr>
                        <a:t>は</a:t>
                      </a:r>
                      <a:r>
                        <a:rPr kumimoji="1" lang="en-US" altLang="ja-JP" b="1" u="none" dirty="0" smtClean="0">
                          <a:solidFill>
                            <a:sysClr val="windowText" lastClr="000000"/>
                          </a:solidFill>
                        </a:rPr>
                        <a:t>11</a:t>
                      </a:r>
                      <a:r>
                        <a:rPr kumimoji="1" lang="ja-JP" altLang="en-US" b="1" u="none" dirty="0" smtClean="0">
                          <a:solidFill>
                            <a:sysClr val="windowText" lastClr="000000"/>
                          </a:solidFill>
                        </a:rPr>
                        <a:t>時～</a:t>
                      </a:r>
                      <a:r>
                        <a:rPr kumimoji="1" lang="en-US" altLang="ja-JP" b="1" u="none" dirty="0" smtClean="0">
                          <a:solidFill>
                            <a:sysClr val="windowText" lastClr="000000"/>
                          </a:solidFill>
                        </a:rPr>
                        <a:t>19</a:t>
                      </a:r>
                      <a:r>
                        <a:rPr kumimoji="1" lang="ja-JP" altLang="en-US" b="1" u="none" dirty="0" smtClean="0">
                          <a:solidFill>
                            <a:sysClr val="windowText" lastClr="000000"/>
                          </a:solidFill>
                        </a:rPr>
                        <a:t>時</a:t>
                      </a:r>
                      <a:r>
                        <a:rPr kumimoji="1" lang="en-US" altLang="ja-JP" b="1" u="none" dirty="0" smtClean="0">
                          <a:solidFill>
                            <a:sysClr val="windowText" lastClr="000000"/>
                          </a:solidFill>
                        </a:rPr>
                        <a:t>00</a:t>
                      </a:r>
                      <a:r>
                        <a:rPr kumimoji="1" lang="ja-JP" altLang="en-US" b="1" u="none" dirty="0" smtClean="0">
                          <a:solidFill>
                            <a:sysClr val="windowText" lastClr="000000"/>
                          </a:solidFill>
                        </a:rPr>
                        <a:t>分</a:t>
                      </a:r>
                    </a:p>
                    <a:p>
                      <a:pPr>
                        <a:lnSpc>
                          <a:spcPts val="2400"/>
                        </a:lnSpc>
                      </a:pPr>
                      <a:r>
                        <a:rPr kumimoji="1" lang="ja-JP" altLang="en-US" b="1" dirty="0" smtClean="0">
                          <a:solidFill>
                            <a:sysClr val="windowText" lastClr="000000"/>
                          </a:solidFill>
                        </a:rPr>
                        <a:t>○利用者へのマスク会食実施の周知及び正当な理由なく応じない利用者の入場禁止</a:t>
                      </a:r>
                      <a:endParaRPr kumimoji="1" lang="en-US" altLang="ja-JP" b="1" dirty="0" smtClean="0">
                        <a:solidFill>
                          <a:sysClr val="windowText" lastClr="000000"/>
                        </a:solidFill>
                      </a:endParaRPr>
                    </a:p>
                    <a:p>
                      <a:pPr>
                        <a:lnSpc>
                          <a:spcPts val="2400"/>
                        </a:lnSpc>
                      </a:pPr>
                      <a:r>
                        <a:rPr kumimoji="1" lang="ja-JP" altLang="en-US" b="1" dirty="0" smtClean="0">
                          <a:solidFill>
                            <a:sysClr val="windowText" lastClr="000000"/>
                          </a:solidFill>
                        </a:rPr>
                        <a:t>　（退場を含む）</a:t>
                      </a:r>
                      <a:endParaRPr kumimoji="1" lang="en-US" altLang="ja-JP" b="1" dirty="0" smtClean="0">
                        <a:solidFill>
                          <a:sysClr val="windowText" lastClr="000000"/>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u="none" dirty="0" smtClean="0">
                          <a:solidFill>
                            <a:schemeClr val="tx1"/>
                          </a:solidFill>
                        </a:rPr>
                        <a:t>○アクリル板の設置</a:t>
                      </a:r>
                      <a:r>
                        <a:rPr lang="ja-JP" altLang="en-US" sz="1800" b="1" u="none" dirty="0" smtClean="0">
                          <a:solidFill>
                            <a:schemeClr val="tx1"/>
                          </a:solidFill>
                        </a:rPr>
                        <a:t>等</a:t>
                      </a:r>
                      <a:endParaRPr kumimoji="1" lang="ja-JP" altLang="en-US" b="1" u="none" dirty="0" smtClean="0">
                        <a:solidFill>
                          <a:schemeClr val="tx1"/>
                        </a:solidFill>
                      </a:endParaRPr>
                    </a:p>
                    <a:p>
                      <a:pPr>
                        <a:lnSpc>
                          <a:spcPts val="2400"/>
                        </a:lnSpc>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800" b="1" u="sng" dirty="0" smtClean="0"/>
                        <a:t>（特措法第</a:t>
                      </a:r>
                      <a:r>
                        <a:rPr lang="en-US" altLang="ja-JP" sz="1800" b="1" u="sng" dirty="0" smtClean="0"/>
                        <a:t>24</a:t>
                      </a:r>
                      <a:r>
                        <a:rPr lang="ja-JP" altLang="en-US" sz="1800" b="1" u="sng" dirty="0" smtClean="0"/>
                        <a:t>条第９項に基づくもの）　</a:t>
                      </a:r>
                      <a:endParaRPr lang="en-US" altLang="ja-JP" sz="1800" b="1" u="sng"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○ＣＯ２センサーの設置　</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○業種別ガイドラインの遵守を徹底</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0" name="正方形/長方形 9"/>
          <p:cNvSpPr/>
          <p:nvPr/>
        </p:nvSpPr>
        <p:spPr>
          <a:xfrm>
            <a:off x="988450" y="5988685"/>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
        <p:nvSpPr>
          <p:cNvPr id="11" name="テキスト ボックス 10"/>
          <p:cNvSpPr txBox="1"/>
          <p:nvPr/>
        </p:nvSpPr>
        <p:spPr>
          <a:xfrm>
            <a:off x="569328" y="6459836"/>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Tree>
    <p:extLst>
      <p:ext uri="{BB962C8B-B14F-4D97-AF65-F5344CB8AC3E}">
        <p14:creationId xmlns:p14="http://schemas.microsoft.com/office/powerpoint/2010/main" val="365296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712490379"/>
              </p:ext>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52303"/>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協力依頼（大阪市内）</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2370173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2" y="189162"/>
            <a:ext cx="780459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について（大阪市外）</a:t>
            </a:r>
            <a:r>
              <a:rPr lang="en-US" altLang="ja-JP" sz="2400" dirty="0"/>
              <a:t> </a:t>
            </a:r>
            <a:r>
              <a:rPr lang="en-US" altLang="ja-JP" sz="2000" dirty="0"/>
              <a:t>※</a:t>
            </a:r>
            <a:r>
              <a:rPr lang="ja-JP" altLang="en-US" sz="2000" dirty="0"/>
              <a:t>府有施設を含む</a:t>
            </a:r>
            <a:r>
              <a:rPr lang="ja-JP" altLang="en-US" sz="2400" b="1" dirty="0" smtClean="0"/>
              <a:t>　　　　</a:t>
            </a:r>
            <a:endParaRPr kumimoji="1" lang="ja-JP" altLang="en-US" sz="2400" b="1" dirty="0"/>
          </a:p>
        </p:txBody>
      </p:sp>
      <p:graphicFrame>
        <p:nvGraphicFramePr>
          <p:cNvPr id="16" name="表 15"/>
          <p:cNvGraphicFramePr>
            <a:graphicFrameLocks noGrp="1"/>
          </p:cNvGraphicFramePr>
          <p:nvPr>
            <p:extLst>
              <p:ext uri="{D42A27DB-BD31-4B8C-83A1-F6EECF244321}">
                <p14:modId xmlns:p14="http://schemas.microsoft.com/office/powerpoint/2010/main" val="1372327585"/>
              </p:ext>
            </p:extLst>
          </p:nvPr>
        </p:nvGraphicFramePr>
        <p:xfrm>
          <a:off x="469413" y="637948"/>
          <a:ext cx="11030400" cy="4937760"/>
        </p:xfrm>
        <a:graphic>
          <a:graphicData uri="http://schemas.openxmlformats.org/drawingml/2006/table">
            <a:tbl>
              <a:tblPr firstRow="1" bandRow="1">
                <a:tableStyleId>{5940675A-B579-460E-94D1-54222C63F5DA}</a:tableStyleId>
              </a:tblPr>
              <a:tblGrid>
                <a:gridCol w="452171">
                  <a:extLst>
                    <a:ext uri="{9D8B030D-6E8A-4147-A177-3AD203B41FA5}">
                      <a16:colId xmlns:a16="http://schemas.microsoft.com/office/drawing/2014/main" val="3530193740"/>
                    </a:ext>
                  </a:extLst>
                </a:gridCol>
                <a:gridCol w="1226530">
                  <a:extLst>
                    <a:ext uri="{9D8B030D-6E8A-4147-A177-3AD203B41FA5}">
                      <a16:colId xmlns:a16="http://schemas.microsoft.com/office/drawing/2014/main" val="3006936778"/>
                    </a:ext>
                  </a:extLst>
                </a:gridCol>
                <a:gridCol w="9351699">
                  <a:extLst>
                    <a:ext uri="{9D8B030D-6E8A-4147-A177-3AD203B41FA5}">
                      <a16:colId xmlns:a16="http://schemas.microsoft.com/office/drawing/2014/main" val="1771816938"/>
                    </a:ext>
                  </a:extLst>
                </a:gridCol>
              </a:tblGrid>
              <a:tr h="358228">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lang="ja-JP" altLang="en-US" sz="1800" b="1" u="none" noProof="0" dirty="0" smtClean="0">
                          <a:solidFill>
                            <a:schemeClr val="tx1"/>
                          </a:solidFill>
                        </a:rPr>
                        <a:t>４月５日～５月５日</a:t>
                      </a:r>
                      <a:endParaRPr kumimoji="1" lang="en-US" altLang="ja-JP" sz="1800" b="1" i="0" u="none"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16424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01508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solidFill>
                            <a:schemeClr val="tx1"/>
                          </a:solidFill>
                        </a:rPr>
                        <a:t>（特措法第</a:t>
                      </a:r>
                      <a:r>
                        <a:rPr lang="en-US" altLang="ja-JP" sz="1800" b="1" u="sng" dirty="0" smtClean="0">
                          <a:solidFill>
                            <a:schemeClr val="tx1"/>
                          </a:solidFill>
                        </a:rPr>
                        <a:t>24</a:t>
                      </a:r>
                      <a:r>
                        <a:rPr lang="ja-JP" altLang="en-US" sz="1800" b="1" u="sng" dirty="0" smtClean="0">
                          <a:solidFill>
                            <a:schemeClr val="tx1"/>
                          </a:solidFill>
                        </a:rPr>
                        <a:t>条第９項に基づく）</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21</a:t>
                      </a:r>
                      <a:r>
                        <a:rPr kumimoji="1" lang="ja-JP" altLang="en-US" b="1" dirty="0" smtClean="0">
                          <a:solidFill>
                            <a:schemeClr val="tx1"/>
                          </a:solidFill>
                        </a:rPr>
                        <a:t>時）を要請。ただし、酒類の提供は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p>
                    <a:p>
                      <a:pPr>
                        <a:lnSpc>
                          <a:spcPts val="2400"/>
                        </a:lnSpc>
                      </a:pPr>
                      <a:r>
                        <a:rPr kumimoji="1" lang="ja-JP" altLang="en-US" b="1" dirty="0" smtClean="0">
                          <a:solidFill>
                            <a:schemeClr val="tx1"/>
                          </a:solidFill>
                        </a:rPr>
                        <a:t>○利用者へのマスク会食実施の周知及び正当な理由なく応じない利用者の入場禁止　</a:t>
                      </a:r>
                      <a:endParaRPr kumimoji="1" lang="en-US" altLang="ja-JP" b="1" dirty="0" smtClean="0">
                        <a:solidFill>
                          <a:schemeClr val="tx1"/>
                        </a:solidFill>
                      </a:endParaRPr>
                    </a:p>
                    <a:p>
                      <a:pPr>
                        <a:lnSpc>
                          <a:spcPts val="2400"/>
                        </a:lnSpc>
                      </a:pPr>
                      <a:r>
                        <a:rPr kumimoji="1" lang="ja-JP" altLang="en-US" b="1" dirty="0" smtClean="0">
                          <a:solidFill>
                            <a:schemeClr val="tx1"/>
                          </a:solidFill>
                        </a:rPr>
                        <a:t>　（退場を含む）</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u="none" dirty="0" smtClean="0">
                          <a:solidFill>
                            <a:schemeClr val="tx1"/>
                          </a:solidFill>
                        </a:rPr>
                        <a:t>○アクリル板の設置</a:t>
                      </a:r>
                      <a:r>
                        <a:rPr kumimoji="1" lang="ja-JP" altLang="en-US" sz="1800" b="1" u="none" dirty="0" smtClean="0">
                          <a:solidFill>
                            <a:schemeClr val="tx1"/>
                          </a:solidFill>
                        </a:rPr>
                        <a:t>等</a:t>
                      </a:r>
                      <a:endParaRPr kumimoji="1" lang="en-US" altLang="ja-JP" sz="1800" b="1" u="none"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p>
                    <a:p>
                      <a:pPr>
                        <a:lnSpc>
                          <a:spcPts val="2400"/>
                        </a:lnSpc>
                      </a:pPr>
                      <a:r>
                        <a:rPr kumimoji="1" lang="ja-JP" altLang="en-US" b="1" dirty="0" smtClean="0">
                          <a:solidFill>
                            <a:schemeClr val="tx1"/>
                          </a:solidFill>
                        </a:rPr>
                        <a:t>○ＣＯ２センサーの設置</a:t>
                      </a:r>
                    </a:p>
                    <a:p>
                      <a:pPr>
                        <a:lnSpc>
                          <a:spcPts val="2400"/>
                        </a:lnSpc>
                      </a:pPr>
                      <a:r>
                        <a:rPr kumimoji="1" lang="ja-JP" altLang="en-US" b="1" dirty="0" smtClean="0">
                          <a:solidFill>
                            <a:schemeClr val="tx1"/>
                          </a:solidFill>
                        </a:rPr>
                        <a:t>○業種別ガイドラインの遵守を徹底</a:t>
                      </a:r>
                      <a:endParaRPr kumimoji="1" lang="en-US" altLang="ja-JP" b="1" dirty="0" smtClean="0">
                        <a:solidFill>
                          <a:schemeClr val="tx1"/>
                        </a:solidFill>
                      </a:endParaRPr>
                    </a:p>
                    <a:p>
                      <a:pPr>
                        <a:lnSpc>
                          <a:spcPts val="2400"/>
                        </a:lnSpc>
                      </a:pPr>
                      <a:r>
                        <a:rPr kumimoji="1"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1" name="テキスト ボックス 10"/>
          <p:cNvSpPr txBox="1"/>
          <p:nvPr/>
        </p:nvSpPr>
        <p:spPr>
          <a:xfrm>
            <a:off x="296212" y="6216713"/>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
        <p:nvSpPr>
          <p:cNvPr id="7" name="正方形/長方形 6"/>
          <p:cNvSpPr/>
          <p:nvPr/>
        </p:nvSpPr>
        <p:spPr>
          <a:xfrm>
            <a:off x="988450" y="5683211"/>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Tree>
    <p:extLst>
      <p:ext uri="{BB962C8B-B14F-4D97-AF65-F5344CB8AC3E}">
        <p14:creationId xmlns:p14="http://schemas.microsoft.com/office/powerpoint/2010/main" val="3616344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329794796"/>
              </p:ext>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77054"/>
          </a:xfrm>
          <a:prstGeom prst="rect">
            <a:avLst/>
          </a:prstGeom>
          <a:noFill/>
          <a:ln w="28575">
            <a:noFill/>
          </a:ln>
        </p:spPr>
        <p:txBody>
          <a:bodyPr wrap="square" rtlCol="0">
            <a:spAutoFit/>
          </a:bodyPr>
          <a:lstStyle/>
          <a:p>
            <a:pPr>
              <a:lnSpc>
                <a:spcPts val="3000"/>
              </a:lnSpc>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協力依頼（大阪市外）</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lang="en-US" altLang="ja-JP" sz="2000" b="1" dirty="0" smtClean="0">
                <a:solidFill>
                  <a:srgbClr val="FF0000"/>
                </a:solidFill>
              </a:rPr>
              <a:t>※</a:t>
            </a:r>
            <a:r>
              <a:rPr lang="ja-JP" altLang="en-US" sz="2000" b="1" dirty="0" smtClean="0">
                <a:solidFill>
                  <a:srgbClr val="FF0000"/>
                </a:solidFill>
              </a:rPr>
              <a:t>要請期間</a:t>
            </a:r>
            <a:r>
              <a:rPr lang="ja-JP" altLang="en-US" sz="2000" b="1" smtClean="0">
                <a:solidFill>
                  <a:srgbClr val="FF0000"/>
                </a:solidFill>
              </a:rPr>
              <a:t>　</a:t>
            </a:r>
            <a:r>
              <a:rPr lang="ja-JP" altLang="en-US" sz="2000" b="1" u="sng" smtClean="0">
                <a:solidFill>
                  <a:srgbClr val="FF0000"/>
                </a:solidFill>
              </a:rPr>
              <a:t>４月９日</a:t>
            </a:r>
            <a:r>
              <a:rPr lang="ja-JP" altLang="en-US" sz="2000" b="1" u="sng" dirty="0">
                <a:solidFill>
                  <a:srgbClr val="FF0000"/>
                </a:solidFill>
              </a:rPr>
              <a:t>～５月</a:t>
            </a:r>
            <a:r>
              <a:rPr lang="ja-JP" altLang="en-US" sz="2000" b="1" u="sng" dirty="0" smtClean="0">
                <a:solidFill>
                  <a:srgbClr val="FF0000"/>
                </a:solidFill>
              </a:rPr>
              <a:t>５日</a:t>
            </a:r>
            <a:r>
              <a:rPr lang="ja-JP" altLang="en-US" sz="2000" dirty="0">
                <a:solidFill>
                  <a:srgbClr val="FF0000"/>
                </a:solidFill>
              </a:rPr>
              <a:t>　</a:t>
            </a:r>
            <a:r>
              <a:rPr lang="ja-JP" altLang="en-US" sz="2000" dirty="0"/>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3826527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12122" y="743215"/>
            <a:ext cx="10689466" cy="461665"/>
          </a:xfrm>
          <a:prstGeom prst="rect">
            <a:avLst/>
          </a:prstGeom>
          <a:noFill/>
          <a:ln w="19050">
            <a:noFill/>
          </a:ln>
        </p:spPr>
        <p:txBody>
          <a:bodyPr wrap="square" rtlCol="0">
            <a:spAutoFit/>
          </a:bodyPr>
          <a:lstStyle/>
          <a:p>
            <a:r>
              <a:rPr lang="ja-JP" altLang="en-US" sz="2400" b="1" dirty="0" smtClean="0"/>
              <a:t>＜経済界＞へのお願い　　　　</a:t>
            </a:r>
            <a:endParaRPr kumimoji="1" lang="ja-JP" altLang="en-US" sz="2400" b="1" dirty="0"/>
          </a:p>
        </p:txBody>
      </p:sp>
      <p:sp>
        <p:nvSpPr>
          <p:cNvPr id="11" name="正方形/長方形 10"/>
          <p:cNvSpPr/>
          <p:nvPr/>
        </p:nvSpPr>
        <p:spPr>
          <a:xfrm>
            <a:off x="415534" y="1219559"/>
            <a:ext cx="12165612" cy="2080057"/>
          </a:xfrm>
          <a:prstGeom prst="rect">
            <a:avLst/>
          </a:prstGeom>
        </p:spPr>
        <p:txBody>
          <a:bodyPr wrap="square">
            <a:spAutoFit/>
          </a:bodyPr>
          <a:lstStyle/>
          <a:p>
            <a:pPr>
              <a:lnSpc>
                <a:spcPts val="3100"/>
              </a:lnSpc>
              <a:defRPr/>
            </a:pPr>
            <a:r>
              <a:rPr lang="ja-JP" altLang="en-US" b="1" dirty="0"/>
              <a:t>○　従業員等に対し、４人以下でのマスク会食の徹底を求めること</a:t>
            </a:r>
            <a:endParaRPr lang="en-US" altLang="ja-JP" b="1" spc="-100" dirty="0"/>
          </a:p>
          <a:p>
            <a:pPr>
              <a:lnSpc>
                <a:spcPts val="3100"/>
              </a:lnSpc>
              <a:defRPr/>
            </a:pPr>
            <a:r>
              <a:rPr lang="ja-JP" altLang="en-US" b="1" dirty="0" smtClean="0"/>
              <a:t>○</a:t>
            </a:r>
            <a:r>
              <a:rPr lang="ja-JP" altLang="en-US" b="1" dirty="0"/>
              <a:t>　</a:t>
            </a:r>
            <a:r>
              <a:rPr lang="ja-JP" altLang="en-US" b="1" dirty="0" smtClean="0"/>
              <a:t>従業員等に対し、営業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smtClean="0"/>
          </a:p>
          <a:p>
            <a:pPr>
              <a:lnSpc>
                <a:spcPts val="3100"/>
              </a:lnSpc>
              <a:defRPr/>
            </a:pPr>
            <a:r>
              <a:rPr lang="ja-JP" altLang="en-US" b="1" spc="-100" dirty="0"/>
              <a:t>○　従業員等に対し、歓送迎会、宴会を伴う花見、研修時の懇親会を控えるよう求めること</a:t>
            </a:r>
            <a:endParaRPr lang="en-US" altLang="ja-JP" b="1" spc="-100" dirty="0"/>
          </a:p>
          <a:p>
            <a:pPr>
              <a:lnSpc>
                <a:spcPts val="3100"/>
              </a:lnSpc>
              <a:defRPr/>
            </a:pPr>
            <a:r>
              <a:rPr lang="ja-JP" altLang="en-US" b="1" spc="-100" dirty="0" smtClean="0"/>
              <a:t>○　「出勤者数の７割削減」をめざすことも含め、テレワークをより推進すること</a:t>
            </a:r>
            <a:endParaRPr lang="en-US" altLang="ja-JP" b="1" spc="-100" dirty="0" smtClean="0"/>
          </a:p>
          <a:p>
            <a:pPr>
              <a:lnSpc>
                <a:spcPts val="3100"/>
              </a:lnSpc>
              <a:defRPr/>
            </a:pPr>
            <a:r>
              <a:rPr lang="ja-JP" altLang="en-US" b="1" spc="-100" dirty="0"/>
              <a:t>　</a:t>
            </a:r>
            <a:r>
              <a:rPr lang="ja-JP" altLang="en-US" b="1" spc="-100" dirty="0" smtClean="0"/>
              <a:t>　出勤が必要となる職場でも、ローテーション勤務、時差出勤、自転車通勤などの取り組みを推進すること</a:t>
            </a:r>
            <a:endParaRPr lang="en-US" altLang="ja-JP" b="1" spc="-100" dirty="0" smtClean="0"/>
          </a:p>
        </p:txBody>
      </p:sp>
      <p:sp>
        <p:nvSpPr>
          <p:cNvPr id="12" name="テキスト ボックス 11"/>
          <p:cNvSpPr txBox="1"/>
          <p:nvPr/>
        </p:nvSpPr>
        <p:spPr>
          <a:xfrm>
            <a:off x="281627" y="3721209"/>
            <a:ext cx="10689466" cy="461665"/>
          </a:xfrm>
          <a:prstGeom prst="rect">
            <a:avLst/>
          </a:prstGeom>
          <a:noFill/>
          <a:ln w="19050">
            <a:noFill/>
          </a:ln>
        </p:spPr>
        <p:txBody>
          <a:bodyPr wrap="square" rtlCol="0">
            <a:spAutoFit/>
          </a:bodyPr>
          <a:lstStyle/>
          <a:p>
            <a:r>
              <a:rPr lang="ja-JP" altLang="en-US" sz="2400" b="1" dirty="0" smtClean="0"/>
              <a:t>＜大学等＞へのお願い　　　　</a:t>
            </a:r>
            <a:endParaRPr kumimoji="1" lang="ja-JP" altLang="en-US" sz="2400" b="1" dirty="0"/>
          </a:p>
        </p:txBody>
      </p:sp>
      <p:sp>
        <p:nvSpPr>
          <p:cNvPr id="13" name="正方形/長方形 12"/>
          <p:cNvSpPr/>
          <p:nvPr/>
        </p:nvSpPr>
        <p:spPr>
          <a:xfrm>
            <a:off x="415534" y="4210661"/>
            <a:ext cx="12165612" cy="2554545"/>
          </a:xfrm>
          <a:prstGeom prst="rect">
            <a:avLst/>
          </a:prstGeom>
        </p:spPr>
        <p:txBody>
          <a:bodyPr wrap="square">
            <a:spAutoFit/>
          </a:bodyPr>
          <a:lstStyle/>
          <a:p>
            <a:pPr>
              <a:lnSpc>
                <a:spcPts val="3200"/>
              </a:lnSpc>
              <a:defRPr/>
            </a:pPr>
            <a:r>
              <a:rPr lang="ja-JP" altLang="en-US" b="1" dirty="0"/>
              <a:t>○　学生に対し、４人以下でのマスク会食の徹底を求めること</a:t>
            </a:r>
            <a:endParaRPr lang="en-US" altLang="ja-JP" b="1" spc="-100" dirty="0"/>
          </a:p>
          <a:p>
            <a:pPr>
              <a:lnSpc>
                <a:spcPts val="3200"/>
              </a:lnSpc>
              <a:defRPr/>
            </a:pPr>
            <a:r>
              <a:rPr lang="ja-JP" altLang="en-US" b="1" dirty="0" smtClean="0"/>
              <a:t>○</a:t>
            </a:r>
            <a:r>
              <a:rPr lang="ja-JP" altLang="en-US" b="1" dirty="0"/>
              <a:t>　</a:t>
            </a:r>
            <a:r>
              <a:rPr lang="ja-JP" altLang="en-US" b="1" dirty="0" smtClean="0"/>
              <a:t>学生に対し、営業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a:p>
          <a:p>
            <a:pPr>
              <a:lnSpc>
                <a:spcPts val="3200"/>
              </a:lnSpc>
              <a:defRPr/>
            </a:pPr>
            <a:r>
              <a:rPr lang="ja-JP" altLang="en-US" b="1" spc="-100" dirty="0" smtClean="0"/>
              <a:t>○</a:t>
            </a:r>
            <a:r>
              <a:rPr lang="ja-JP" altLang="en-US" b="1" spc="-100" dirty="0"/>
              <a:t>　学生に対し、歓送迎会、宴会を伴う花見を控えるよう求めること</a:t>
            </a:r>
            <a:endParaRPr lang="en-US" altLang="ja-JP" b="1" spc="-100" dirty="0"/>
          </a:p>
          <a:p>
            <a:pPr>
              <a:lnSpc>
                <a:spcPts val="3200"/>
              </a:lnSpc>
              <a:defRPr/>
            </a:pPr>
            <a:r>
              <a:rPr lang="ja-JP" altLang="en-US" b="1" dirty="0" smtClean="0"/>
              <a:t>○　</a:t>
            </a:r>
            <a:r>
              <a:rPr lang="ja-JP" altLang="en-US" b="1" spc="-80" dirty="0" smtClean="0"/>
              <a:t>感染防止と面接授業・遠隔授業の効果的実施等により学修機会を確保すること</a:t>
            </a:r>
            <a:endParaRPr lang="en-US" altLang="ja-JP" b="1" spc="-80" dirty="0" smtClean="0"/>
          </a:p>
          <a:p>
            <a:pPr>
              <a:lnSpc>
                <a:spcPts val="3200"/>
              </a:lnSpc>
              <a:defRPr/>
            </a:pPr>
            <a:r>
              <a:rPr lang="ja-JP" altLang="en-US" b="1" spc="-100" dirty="0" smtClean="0"/>
              <a:t>○　</a:t>
            </a:r>
            <a:r>
              <a:rPr lang="ja-JP" altLang="en-US" b="1" spc="-130" dirty="0" smtClean="0"/>
              <a:t>部活動、課外活動、学生寮における感染防止策などについて、学生等に注意喚起を徹底すること</a:t>
            </a:r>
            <a:endParaRPr lang="en-US" altLang="ja-JP" b="1" spc="-100" dirty="0"/>
          </a:p>
          <a:p>
            <a:pPr>
              <a:lnSpc>
                <a:spcPts val="3200"/>
              </a:lnSpc>
              <a:defRPr/>
            </a:pPr>
            <a:r>
              <a:rPr lang="ja-JP" altLang="en-US" b="1" spc="-100" dirty="0" smtClean="0"/>
              <a:t>○　年度当初に</a:t>
            </a:r>
            <a:r>
              <a:rPr lang="ja-JP" altLang="en-US" b="1" spc="-200" dirty="0" smtClean="0"/>
              <a:t>行われる行事（入学式等）は、人と人との間隔を十分に確保する等、適切な開催方法を検討すること</a:t>
            </a:r>
            <a:endParaRPr lang="en-US" altLang="ja-JP" b="1" spc="-200" dirty="0" smtClean="0"/>
          </a:p>
        </p:txBody>
      </p:sp>
      <p:sp>
        <p:nvSpPr>
          <p:cNvPr id="14" name="正方形/長方形 13"/>
          <p:cNvSpPr/>
          <p:nvPr/>
        </p:nvSpPr>
        <p:spPr>
          <a:xfrm>
            <a:off x="415534" y="4210659"/>
            <a:ext cx="11369750" cy="24710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
          <p:cNvSpPr>
            <a:spLocks noGrp="1"/>
          </p:cNvSpPr>
          <p:nvPr>
            <p:ph type="sldNum" sz="quarter" idx="12"/>
          </p:nvPr>
        </p:nvSpPr>
        <p:spPr>
          <a:xfrm>
            <a:off x="9440015" y="635831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412121" y="1220849"/>
            <a:ext cx="11555727" cy="21316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81627" y="143050"/>
            <a:ext cx="12273567" cy="830997"/>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上記要請を踏まえ、各団体等に特にお願いしたい</a:t>
            </a:r>
            <a:r>
              <a:rPr lang="ja-JP" altLang="en-US" sz="2400" b="1" u="sng" dirty="0"/>
              <a:t>こと</a:t>
            </a:r>
            <a:r>
              <a:rPr lang="ja-JP" altLang="en-US" sz="2000" b="1" dirty="0"/>
              <a:t>（特措法第</a:t>
            </a:r>
            <a:r>
              <a:rPr lang="en-US" altLang="ja-JP" sz="2000" b="1" dirty="0"/>
              <a:t>24</a:t>
            </a:r>
            <a:r>
              <a:rPr lang="ja-JP" altLang="en-US" sz="2000" b="1" dirty="0"/>
              <a:t>条第９項に基づく）</a:t>
            </a:r>
          </a:p>
          <a:p>
            <a:r>
              <a:rPr lang="ja-JP" altLang="en-US" sz="2400" b="1" dirty="0" smtClean="0"/>
              <a:t>　　　　</a:t>
            </a:r>
            <a:endParaRPr kumimoji="1" lang="ja-JP" altLang="en-US" sz="2400" b="1" dirty="0"/>
          </a:p>
        </p:txBody>
      </p:sp>
    </p:spTree>
    <p:extLst>
      <p:ext uri="{BB962C8B-B14F-4D97-AF65-F5344CB8AC3E}">
        <p14:creationId xmlns:p14="http://schemas.microsoft.com/office/powerpoint/2010/main" val="3770657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11539</TotalTime>
  <Words>2124</Words>
  <Application>Microsoft Office PowerPoint</Application>
  <PresentationFormat>ワイド画面</PresentationFormat>
  <Paragraphs>179</Paragraphs>
  <Slides>7</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荒川　海</cp:lastModifiedBy>
  <cp:revision>578</cp:revision>
  <cp:lastPrinted>2021-04-08T04:53:51Z</cp:lastPrinted>
  <dcterms:created xsi:type="dcterms:W3CDTF">2020-05-20T11:17:35Z</dcterms:created>
  <dcterms:modified xsi:type="dcterms:W3CDTF">2021-04-09T01:27:39Z</dcterms:modified>
</cp:coreProperties>
</file>