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768" r:id="rId2"/>
    <p:sldId id="766" r:id="rId3"/>
    <p:sldId id="767" r:id="rId4"/>
    <p:sldId id="778" r:id="rId5"/>
    <p:sldId id="780" r:id="rId6"/>
  </p:sldIdLst>
  <p:sldSz cx="12192000" cy="6858000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周藤　英" initials="周藤　英" lastIdx="1" clrIdx="0">
    <p:extLst>
      <p:ext uri="{19B8F6BF-5375-455C-9EA6-DF929625EA0E}">
        <p15:presenceInfo xmlns:p15="http://schemas.microsoft.com/office/powerpoint/2012/main" userId="S-1-5-21-161959346-1900351369-444732941-1023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B28B"/>
    <a:srgbClr val="FF6699"/>
    <a:srgbClr val="E7EDEF"/>
    <a:srgbClr val="FF6600"/>
    <a:srgbClr val="99FF66"/>
    <a:srgbClr val="33CC33"/>
    <a:srgbClr val="CC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3537" autoAdjust="0"/>
  </p:normalViewPr>
  <p:slideViewPr>
    <p:cSldViewPr snapToGrid="0">
      <p:cViewPr varScale="1">
        <p:scale>
          <a:sx n="70" d="100"/>
          <a:sy n="70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84656" cy="502456"/>
          </a:xfrm>
          <a:prstGeom prst="rect">
            <a:avLst/>
          </a:prstGeom>
        </p:spPr>
        <p:txBody>
          <a:bodyPr vert="horz" lIns="92302" tIns="46151" rIns="92302" bIns="4615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902" y="1"/>
            <a:ext cx="2984656" cy="502456"/>
          </a:xfrm>
          <a:prstGeom prst="rect">
            <a:avLst/>
          </a:prstGeom>
        </p:spPr>
        <p:txBody>
          <a:bodyPr vert="horz" lIns="92302" tIns="46151" rIns="92302" bIns="46151" rtlCol="0"/>
          <a:lstStyle>
            <a:lvl1pPr algn="r">
              <a:defRPr sz="1200"/>
            </a:lvl1pPr>
          </a:lstStyle>
          <a:p>
            <a:fld id="{D64E24C0-EAE7-42C3-A2C6-11E03F4A7047}" type="datetimeFigureOut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2" tIns="46151" rIns="92302" bIns="4615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9139" y="4821338"/>
            <a:ext cx="5509888" cy="3944437"/>
          </a:xfrm>
          <a:prstGeom prst="rect">
            <a:avLst/>
          </a:prstGeom>
        </p:spPr>
        <p:txBody>
          <a:bodyPr vert="horz" lIns="92302" tIns="46151" rIns="92302" bIns="4615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516258"/>
            <a:ext cx="2984656" cy="502456"/>
          </a:xfrm>
          <a:prstGeom prst="rect">
            <a:avLst/>
          </a:prstGeom>
        </p:spPr>
        <p:txBody>
          <a:bodyPr vert="horz" lIns="92302" tIns="46151" rIns="92302" bIns="4615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902" y="9516258"/>
            <a:ext cx="2984656" cy="502456"/>
          </a:xfrm>
          <a:prstGeom prst="rect">
            <a:avLst/>
          </a:prstGeom>
        </p:spPr>
        <p:txBody>
          <a:bodyPr vert="horz" lIns="92302" tIns="46151" rIns="92302" bIns="46151" rtlCol="0" anchor="b"/>
          <a:lstStyle>
            <a:lvl1pPr algn="r">
              <a:defRPr sz="1200"/>
            </a:lvl1pPr>
          </a:lstStyle>
          <a:p>
            <a:fld id="{2F0EEB81-DB16-4A68-B055-8A38956DB5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240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694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993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EEB81-DB16-4A68-B055-8A38956DB515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038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4A32F-0E8C-4D91-BAC6-EA2E81F1CF45}" type="datetime1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5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F179-10CB-45A6-B13C-93904DC17FE4}" type="datetime1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29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242DB-F35F-4377-94B7-B7ED4323D95B}" type="datetime1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827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83C5E-CF60-4334-9FD4-141CAC84472E}" type="datetime1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154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1D1FA-B226-445F-B72F-F5654B8E355B}" type="datetime1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906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E846-7A07-4EDA-B2BD-6340DA55CC0B}" type="datetime1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643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574D-5CAF-477E-894B-F08871D0771C}" type="datetime1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492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22300-6663-4891-BD5D-793907E96D35}" type="datetime1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78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3E0D3-56EB-460F-ABA6-3FE4DA800664}" type="datetime1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07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D1D72-1EAB-4C54-83FC-667B976995F2}" type="datetime1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2887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1E87-BAE2-4B8B-8BEA-3C5827EB6F87}" type="datetime1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66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C00F3-FD50-4284-B304-AA55E7B077B8}" type="datetime1">
              <a:rPr kumimoji="1" lang="ja-JP" altLang="en-US" smtClean="0"/>
              <a:t>2021/4/7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6AE56-EAD3-4706-B860-3EC2C2952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48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9A4B9F2-9BFE-4A54-BFF8-6DE358A35303}"/>
              </a:ext>
            </a:extLst>
          </p:cNvPr>
          <p:cNvSpPr/>
          <p:nvPr/>
        </p:nvSpPr>
        <p:spPr>
          <a:xfrm>
            <a:off x="-4371" y="-11645"/>
            <a:ext cx="12192000" cy="56723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新規陽性者数と入院・</a:t>
            </a:r>
            <a:r>
              <a:rPr lang="ja-JP" altLang="en-US" sz="2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療養者数</a:t>
            </a:r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（４月</a:t>
            </a:r>
            <a:r>
              <a:rPr lang="ja-JP" altLang="en-US" sz="2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６</a:t>
            </a:r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</a:t>
            </a:r>
            <a:r>
              <a:rPr lang="ja-JP" altLang="en-US" sz="2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時点</a:t>
            </a:r>
            <a:r>
              <a:rPr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ja-JP" altLang="en-US" sz="2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563366" y="97105"/>
            <a:ext cx="143974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</a:t>
            </a:r>
            <a:r>
              <a:rPr lang="ja-JP" altLang="en-US" dirty="0" smtClean="0"/>
              <a:t>１－３</a:t>
            </a:r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512431" y="6573080"/>
            <a:ext cx="2743200" cy="365125"/>
          </a:xfrm>
        </p:spPr>
        <p:txBody>
          <a:bodyPr/>
          <a:lstStyle/>
          <a:p>
            <a:fld id="{0B62D5CB-8769-475A-9BC8-A2F17E2F558B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975" y="609746"/>
            <a:ext cx="11882134" cy="2767824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168" y="3334843"/>
            <a:ext cx="2853175" cy="3487214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0623" y="3334674"/>
            <a:ext cx="3090940" cy="3487214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30370" y="3334674"/>
            <a:ext cx="2908044" cy="348721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99486" y="3334674"/>
            <a:ext cx="2932430" cy="3481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9A4B9F2-9BFE-4A54-BFF8-6DE358A35303}"/>
              </a:ext>
            </a:extLst>
          </p:cNvPr>
          <p:cNvSpPr/>
          <p:nvPr/>
        </p:nvSpPr>
        <p:spPr>
          <a:xfrm>
            <a:off x="8508" y="-11645"/>
            <a:ext cx="12192000" cy="567233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入院・療養状況（４月</a:t>
            </a:r>
            <a:r>
              <a:rPr lang="ja-JP" altLang="en-US" sz="28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６</a:t>
            </a:r>
            <a:r>
              <a:rPr lang="ja-JP" altLang="en-US" sz="28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日時点）</a:t>
            </a:r>
            <a:endParaRPr kumimoji="1" lang="ja-JP" altLang="en-US" sz="28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537950"/>
            <a:ext cx="2743200" cy="365125"/>
          </a:xfrm>
        </p:spPr>
        <p:txBody>
          <a:bodyPr/>
          <a:lstStyle/>
          <a:p>
            <a:fld id="{0B62D5CB-8769-475A-9BC8-A2F17E2F558B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96327"/>
              </p:ext>
            </p:extLst>
          </p:nvPr>
        </p:nvGraphicFramePr>
        <p:xfrm>
          <a:off x="285716" y="643288"/>
          <a:ext cx="11637583" cy="60596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8169">
                  <a:extLst>
                    <a:ext uri="{9D8B030D-6E8A-4147-A177-3AD203B41FA5}">
                      <a16:colId xmlns:a16="http://schemas.microsoft.com/office/drawing/2014/main" val="4214479889"/>
                    </a:ext>
                  </a:extLst>
                </a:gridCol>
                <a:gridCol w="2445390">
                  <a:extLst>
                    <a:ext uri="{9D8B030D-6E8A-4147-A177-3AD203B41FA5}">
                      <a16:colId xmlns:a16="http://schemas.microsoft.com/office/drawing/2014/main" val="2827451945"/>
                    </a:ext>
                  </a:extLst>
                </a:gridCol>
                <a:gridCol w="2591648">
                  <a:extLst>
                    <a:ext uri="{9D8B030D-6E8A-4147-A177-3AD203B41FA5}">
                      <a16:colId xmlns:a16="http://schemas.microsoft.com/office/drawing/2014/main" val="3330282666"/>
                    </a:ext>
                  </a:extLst>
                </a:gridCol>
                <a:gridCol w="2511188">
                  <a:extLst>
                    <a:ext uri="{9D8B030D-6E8A-4147-A177-3AD203B41FA5}">
                      <a16:colId xmlns:a16="http://schemas.microsoft.com/office/drawing/2014/main" val="2446586581"/>
                    </a:ext>
                  </a:extLst>
                </a:gridCol>
                <a:gridCol w="2511188">
                  <a:extLst>
                    <a:ext uri="{9D8B030D-6E8A-4147-A177-3AD203B41FA5}">
                      <a16:colId xmlns:a16="http://schemas.microsoft.com/office/drawing/2014/main" val="2405967172"/>
                    </a:ext>
                  </a:extLst>
                </a:gridCol>
              </a:tblGrid>
              <a:tr h="31845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ja-JP" sz="14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重症病床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軽症中等症病床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</a:rPr>
                        <a:t>宿泊療養施設</a:t>
                      </a:r>
                      <a:endParaRPr lang="ja-JP" sz="14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7943038"/>
                  </a:ext>
                </a:extLst>
              </a:tr>
              <a:tr h="368220">
                <a:tc row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確保</a:t>
                      </a:r>
                      <a:r>
                        <a:rPr lang="ja-JP" sz="1400" kern="100" dirty="0" smtClean="0">
                          <a:effectLst/>
                        </a:rPr>
                        <a:t>計画</a:t>
                      </a:r>
                      <a:endParaRPr lang="en-US" altLang="ja-JP" sz="1400" kern="100" dirty="0" smtClean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フェーズ１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７５</a:t>
                      </a:r>
                      <a:r>
                        <a:rPr lang="ja-JP" sz="1400" kern="100" dirty="0" smtClean="0">
                          <a:effectLst/>
                        </a:rPr>
                        <a:t>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７００</a:t>
                      </a:r>
                      <a:r>
                        <a:rPr lang="ja-JP" sz="1400" kern="100" dirty="0" smtClean="0">
                          <a:effectLst/>
                        </a:rPr>
                        <a:t>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８００</a:t>
                      </a:r>
                      <a:r>
                        <a:rPr lang="ja-JP" sz="1400" kern="100" dirty="0" smtClean="0">
                          <a:effectLst/>
                        </a:rPr>
                        <a:t>室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54033225"/>
                  </a:ext>
                </a:extLst>
              </a:tr>
              <a:tr h="318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</a:rPr>
                        <a:t>フェーズ２</a:t>
                      </a:r>
                      <a:endParaRPr lang="ja-JP" sz="1400" kern="10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１１０</a:t>
                      </a:r>
                      <a:r>
                        <a:rPr lang="ja-JP" sz="1400" kern="100" dirty="0" smtClean="0">
                          <a:effectLst/>
                        </a:rPr>
                        <a:t>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１</a:t>
                      </a:r>
                      <a:r>
                        <a:rPr lang="en-US" altLang="ja-JP" sz="1400" kern="100" dirty="0" smtClean="0">
                          <a:effectLst/>
                        </a:rPr>
                        <a:t>,</a:t>
                      </a:r>
                      <a:r>
                        <a:rPr lang="ja-JP" altLang="en-US" sz="1400" kern="100" dirty="0" smtClean="0">
                          <a:effectLst/>
                        </a:rPr>
                        <a:t>０００</a:t>
                      </a:r>
                      <a:r>
                        <a:rPr lang="ja-JP" sz="1400" kern="100" dirty="0" smtClean="0">
                          <a:effectLst/>
                        </a:rPr>
                        <a:t>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１</a:t>
                      </a:r>
                      <a:r>
                        <a:rPr lang="en-US" altLang="ja-JP" sz="1400" kern="100" dirty="0" smtClean="0">
                          <a:effectLst/>
                        </a:rPr>
                        <a:t>,</a:t>
                      </a:r>
                      <a:r>
                        <a:rPr lang="ja-JP" altLang="en-US" sz="1400" kern="100" dirty="0" smtClean="0">
                          <a:effectLst/>
                        </a:rPr>
                        <a:t>６００</a:t>
                      </a:r>
                      <a:r>
                        <a:rPr lang="ja-JP" sz="1400" kern="100" dirty="0" smtClean="0">
                          <a:effectLst/>
                        </a:rPr>
                        <a:t>室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51493742"/>
                  </a:ext>
                </a:extLst>
              </a:tr>
              <a:tr h="3184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フェーズ３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１５０</a:t>
                      </a:r>
                      <a:r>
                        <a:rPr lang="ja-JP" sz="1400" kern="100" dirty="0" smtClean="0">
                          <a:effectLst/>
                        </a:rPr>
                        <a:t>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１</a:t>
                      </a:r>
                      <a:r>
                        <a:rPr lang="en-US" altLang="ja-JP" sz="1400" kern="100" dirty="0" smtClean="0">
                          <a:effectLst/>
                        </a:rPr>
                        <a:t>,</a:t>
                      </a:r>
                      <a:r>
                        <a:rPr lang="ja-JP" altLang="en-US" sz="1400" kern="100" dirty="0" smtClean="0">
                          <a:effectLst/>
                        </a:rPr>
                        <a:t>２００</a:t>
                      </a:r>
                      <a:r>
                        <a:rPr lang="ja-JP" sz="1400" kern="100" dirty="0" smtClean="0">
                          <a:effectLst/>
                        </a:rPr>
                        <a:t>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２</a:t>
                      </a:r>
                      <a:r>
                        <a:rPr lang="en-US" sz="1400" kern="100" dirty="0" smtClean="0">
                          <a:effectLst/>
                        </a:rPr>
                        <a:t>,</a:t>
                      </a:r>
                      <a:r>
                        <a:rPr lang="ja-JP" altLang="en-US" sz="1400" kern="100" dirty="0" smtClean="0">
                          <a:effectLst/>
                        </a:rPr>
                        <a:t>４００</a:t>
                      </a:r>
                      <a:r>
                        <a:rPr lang="ja-JP" sz="1400" kern="100" dirty="0" smtClean="0">
                          <a:effectLst/>
                        </a:rPr>
                        <a:t>室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80661412"/>
                  </a:ext>
                </a:extLst>
              </a:tr>
              <a:tr h="3398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フェーズ４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１８０</a:t>
                      </a:r>
                      <a:r>
                        <a:rPr lang="ja-JP" sz="1400" kern="100" dirty="0" smtClean="0">
                          <a:effectLst/>
                        </a:rPr>
                        <a:t>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１</a:t>
                      </a:r>
                      <a:r>
                        <a:rPr lang="en-US" altLang="ja-JP" sz="1400" kern="100" dirty="0" smtClean="0">
                          <a:effectLst/>
                        </a:rPr>
                        <a:t>,</a:t>
                      </a:r>
                      <a:r>
                        <a:rPr lang="ja-JP" altLang="en-US" sz="1400" kern="100" dirty="0" smtClean="0">
                          <a:effectLst/>
                        </a:rPr>
                        <a:t>５００</a:t>
                      </a:r>
                      <a:r>
                        <a:rPr lang="ja-JP" sz="1400" kern="100" dirty="0" smtClean="0">
                          <a:effectLst/>
                        </a:rPr>
                        <a:t>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―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3595924"/>
                  </a:ext>
                </a:extLst>
              </a:tr>
              <a:tr h="31649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ja-JP" sz="1400" kern="100" dirty="0" smtClean="0">
                          <a:effectLst/>
                        </a:rPr>
                        <a:t>フェーズ４</a:t>
                      </a:r>
                      <a:r>
                        <a:rPr lang="en-US" altLang="ja-JP" sz="1400" kern="100" dirty="0" smtClean="0">
                          <a:effectLst/>
                        </a:rPr>
                        <a:t>-</a:t>
                      </a:r>
                      <a:r>
                        <a:rPr lang="ja-JP" altLang="en-US" sz="1400" kern="100" dirty="0" smtClean="0">
                          <a:effectLst/>
                        </a:rPr>
                        <a:t>２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２２１</a:t>
                      </a:r>
                      <a:r>
                        <a:rPr lang="ja-JP" altLang="ja-JP" sz="1400" kern="100" dirty="0" smtClean="0">
                          <a:effectLst/>
                        </a:rPr>
                        <a:t>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１</a:t>
                      </a:r>
                      <a:r>
                        <a:rPr lang="en-US" altLang="ja-JP" sz="1400" kern="100" dirty="0" smtClean="0">
                          <a:effectLst/>
                        </a:rPr>
                        <a:t>,</a:t>
                      </a:r>
                      <a:r>
                        <a:rPr lang="ja-JP" altLang="en-US" sz="1400" kern="100" dirty="0" smtClean="0">
                          <a:effectLst/>
                        </a:rPr>
                        <a:t>８００</a:t>
                      </a:r>
                      <a:r>
                        <a:rPr lang="ja-JP" altLang="ja-JP" sz="1400" kern="100" dirty="0" smtClean="0">
                          <a:effectLst/>
                        </a:rPr>
                        <a:t>床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ja-JP" sz="1400" kern="100" dirty="0" smtClean="0">
                          <a:effectLst/>
                        </a:rPr>
                        <a:t>―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34773646"/>
                  </a:ext>
                </a:extLst>
              </a:tr>
              <a:tr h="1203594">
                <a:tc gridSpan="2"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lt"/>
                        </a:rPr>
                        <a:t>確保</a:t>
                      </a:r>
                      <a:r>
                        <a:rPr lang="ja-JP" sz="1400" kern="100" dirty="0" smtClean="0">
                          <a:effectLst/>
                          <a:latin typeface="+mn-lt"/>
                        </a:rPr>
                        <a:t>数等</a:t>
                      </a:r>
                      <a:endParaRPr lang="ja-JP" sz="1400" kern="1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lt"/>
                        </a:rPr>
                        <a:t>確保数２２４床</a:t>
                      </a:r>
                      <a:endParaRPr lang="en-US" altLang="ja-JP" sz="1400" kern="100" baseline="30000" dirty="0" smtClean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lt"/>
                        </a:rPr>
                        <a:t>確保数１</a:t>
                      </a:r>
                      <a:r>
                        <a:rPr lang="en-US" altLang="ja-JP" sz="1400" kern="100" dirty="0" smtClean="0">
                          <a:effectLst/>
                          <a:latin typeface="+mn-lt"/>
                        </a:rPr>
                        <a:t>,</a:t>
                      </a:r>
                      <a:r>
                        <a:rPr lang="ja-JP" altLang="en-US" sz="1400" kern="100" dirty="0" smtClean="0">
                          <a:effectLst/>
                          <a:latin typeface="+mn-lt"/>
                        </a:rPr>
                        <a:t>７６６床</a:t>
                      </a:r>
                      <a:endParaRPr lang="en-US" altLang="ja-JP" sz="1400" kern="100" dirty="0" smtClean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２</a:t>
                      </a:r>
                      <a:r>
                        <a:rPr lang="ja-JP" sz="1400" kern="100" dirty="0" smtClean="0">
                          <a:effectLst/>
                        </a:rPr>
                        <a:t>，</a:t>
                      </a:r>
                      <a:r>
                        <a:rPr lang="ja-JP" altLang="en-US" sz="1400" kern="100" dirty="0" smtClean="0">
                          <a:effectLst/>
                        </a:rPr>
                        <a:t>４１６</a:t>
                      </a:r>
                      <a:r>
                        <a:rPr lang="ja-JP" sz="1400" kern="100" dirty="0" smtClean="0">
                          <a:effectLst/>
                        </a:rPr>
                        <a:t>室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46789386"/>
                  </a:ext>
                </a:extLst>
              </a:tr>
              <a:tr h="770693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lt"/>
                        </a:rPr>
                        <a:t>入院・</a:t>
                      </a:r>
                      <a:r>
                        <a:rPr lang="ja-JP" sz="1400" kern="100" dirty="0" smtClean="0">
                          <a:effectLst/>
                          <a:latin typeface="+mn-lt"/>
                        </a:rPr>
                        <a:t>療養者数</a:t>
                      </a:r>
                      <a:endParaRPr lang="en-US" altLang="ja-JP" sz="1400" kern="100" dirty="0" smtClean="0">
                        <a:effectLst/>
                        <a:latin typeface="+mn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lt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（別途、自宅療養　２</a:t>
                      </a:r>
                      <a:r>
                        <a:rPr lang="en-US" altLang="ja-JP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ja-JP" altLang="en-US" sz="14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５１９人）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１４９</a:t>
                      </a:r>
                      <a:r>
                        <a:rPr lang="ja-JP" sz="1400" kern="100" dirty="0" smtClean="0">
                          <a:effectLst/>
                        </a:rPr>
                        <a:t>人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８６４</a:t>
                      </a:r>
                      <a:r>
                        <a:rPr lang="ja-JP" sz="1400" kern="100" dirty="0" smtClean="0">
                          <a:effectLst/>
                        </a:rPr>
                        <a:t>人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９４４</a:t>
                      </a:r>
                      <a:r>
                        <a:rPr lang="ja-JP" sz="1400" kern="100" dirty="0" smtClean="0">
                          <a:effectLst/>
                        </a:rPr>
                        <a:t>人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50586094"/>
                  </a:ext>
                </a:extLst>
              </a:tr>
              <a:tr h="862468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+mn-lt"/>
                        </a:rPr>
                        <a:t>（使用率：入院・</a:t>
                      </a:r>
                      <a:r>
                        <a:rPr lang="ja-JP" sz="1400" kern="100" dirty="0" smtClean="0">
                          <a:effectLst/>
                          <a:latin typeface="+mn-lt"/>
                        </a:rPr>
                        <a:t>療養者数</a:t>
                      </a:r>
                      <a:endParaRPr lang="en-US" altLang="ja-JP" sz="1400" kern="100" dirty="0" smtClean="0">
                        <a:effectLst/>
                        <a:latin typeface="+mn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lt"/>
                        </a:rPr>
                        <a:t>　　　　　　</a:t>
                      </a:r>
                      <a:r>
                        <a:rPr lang="ja-JP" sz="1400" kern="100" dirty="0" smtClean="0">
                          <a:effectLst/>
                          <a:latin typeface="+mn-lt"/>
                        </a:rPr>
                        <a:t>／</a:t>
                      </a:r>
                      <a:r>
                        <a:rPr lang="ja-JP" sz="1400" kern="100" dirty="0">
                          <a:effectLst/>
                          <a:latin typeface="+mn-lt"/>
                        </a:rPr>
                        <a:t>確保病床・室数）</a:t>
                      </a:r>
                      <a:endParaRPr lang="ja-JP" sz="1400" kern="100" dirty="0">
                        <a:effectLst/>
                        <a:latin typeface="+mn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６６．５</a:t>
                      </a:r>
                      <a:r>
                        <a:rPr lang="ja-JP" sz="1400" kern="100" dirty="0" smtClean="0">
                          <a:effectLst/>
                        </a:rPr>
                        <a:t>％</a:t>
                      </a:r>
                      <a:endParaRPr lang="en-US" altLang="ja-JP" sz="14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</a:rPr>
                        <a:t>（</a:t>
                      </a:r>
                      <a:r>
                        <a:rPr lang="ja-JP" altLang="en-US" sz="1400" kern="100" dirty="0" smtClean="0">
                          <a:effectLst/>
                        </a:rPr>
                        <a:t>１４９</a:t>
                      </a:r>
                      <a:r>
                        <a:rPr lang="ja-JP" sz="1400" kern="100" dirty="0" smtClean="0">
                          <a:effectLst/>
                        </a:rPr>
                        <a:t>／</a:t>
                      </a:r>
                      <a:r>
                        <a:rPr lang="ja-JP" altLang="en-US" sz="1400" kern="100" dirty="0" smtClean="0">
                          <a:effectLst/>
                        </a:rPr>
                        <a:t>２２４</a:t>
                      </a:r>
                      <a:r>
                        <a:rPr lang="ja-JP" sz="1400" kern="100" dirty="0" smtClean="0">
                          <a:effectLst/>
                        </a:rPr>
                        <a:t>）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４８．９</a:t>
                      </a:r>
                      <a:r>
                        <a:rPr lang="ja-JP" sz="1400" kern="100" dirty="0" smtClean="0">
                          <a:effectLst/>
                        </a:rPr>
                        <a:t>％</a:t>
                      </a:r>
                      <a:endParaRPr lang="en-US" altLang="ja-JP" sz="1400" kern="100" dirty="0" smtClean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</a:rPr>
                        <a:t>（</a:t>
                      </a:r>
                      <a:r>
                        <a:rPr lang="ja-JP" altLang="en-US" sz="1400" kern="100" dirty="0" smtClean="0">
                          <a:effectLst/>
                        </a:rPr>
                        <a:t>８６４</a:t>
                      </a:r>
                      <a:r>
                        <a:rPr lang="ja-JP" sz="1400" kern="100" dirty="0" smtClean="0">
                          <a:effectLst/>
                        </a:rPr>
                        <a:t>／</a:t>
                      </a:r>
                      <a:r>
                        <a:rPr lang="ja-JP" altLang="en-US" sz="1400" kern="100" dirty="0" smtClean="0">
                          <a:effectLst/>
                        </a:rPr>
                        <a:t>１</a:t>
                      </a:r>
                      <a:r>
                        <a:rPr lang="en-US" altLang="ja-JP" sz="1400" kern="100" dirty="0" smtClean="0">
                          <a:effectLst/>
                        </a:rPr>
                        <a:t>,</a:t>
                      </a:r>
                      <a:r>
                        <a:rPr lang="ja-JP" altLang="en-US" sz="1400" kern="100" dirty="0" smtClean="0">
                          <a:effectLst/>
                        </a:rPr>
                        <a:t>７６６）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３９．１</a:t>
                      </a:r>
                      <a:r>
                        <a:rPr lang="ja-JP" sz="1400" kern="100" dirty="0" smtClean="0">
                          <a:effectLst/>
                        </a:rPr>
                        <a:t>％</a:t>
                      </a:r>
                      <a:endParaRPr lang="en-US" altLang="ja-JP" sz="14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</a:rPr>
                        <a:t>（</a:t>
                      </a:r>
                      <a:r>
                        <a:rPr lang="ja-JP" altLang="en-US" sz="1400" kern="100" dirty="0" smtClean="0">
                          <a:effectLst/>
                        </a:rPr>
                        <a:t>９４４</a:t>
                      </a:r>
                      <a:r>
                        <a:rPr lang="ja-JP" sz="1400" kern="100" dirty="0" smtClean="0">
                          <a:effectLst/>
                        </a:rPr>
                        <a:t>／</a:t>
                      </a:r>
                      <a:r>
                        <a:rPr lang="ja-JP" altLang="en-US" sz="1400" kern="100" dirty="0" smtClean="0">
                          <a:effectLst/>
                        </a:rPr>
                        <a:t>２</a:t>
                      </a:r>
                      <a:r>
                        <a:rPr lang="en-US" altLang="ja-JP" sz="1400" kern="100" dirty="0" smtClean="0">
                          <a:effectLst/>
                        </a:rPr>
                        <a:t>,</a:t>
                      </a:r>
                      <a:r>
                        <a:rPr lang="ja-JP" altLang="en-US" sz="1400" kern="100" dirty="0" smtClean="0">
                          <a:effectLst/>
                        </a:rPr>
                        <a:t>４１６</a:t>
                      </a:r>
                      <a:r>
                        <a:rPr lang="ja-JP" sz="1400" kern="100" dirty="0" smtClean="0">
                          <a:effectLst/>
                        </a:rPr>
                        <a:t>）</a:t>
                      </a:r>
                      <a:endParaRPr lang="ja-JP" sz="14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8953785"/>
                  </a:ext>
                </a:extLst>
              </a:tr>
              <a:tr h="1243002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ja-JP" sz="1400" kern="100" dirty="0" smtClean="0">
                          <a:effectLst/>
                          <a:latin typeface="+mn-lt"/>
                        </a:rPr>
                        <a:t>（</a:t>
                      </a:r>
                      <a:r>
                        <a:rPr lang="ja-JP" altLang="en-US" sz="1400" kern="100" dirty="0" smtClean="0">
                          <a:effectLst/>
                          <a:latin typeface="+mn-lt"/>
                        </a:rPr>
                        <a:t>運用</a:t>
                      </a:r>
                      <a:r>
                        <a:rPr lang="ja-JP" altLang="ja-JP" sz="1400" kern="100" dirty="0" smtClean="0">
                          <a:effectLst/>
                          <a:latin typeface="+mn-lt"/>
                        </a:rPr>
                        <a:t>率：入院・療養者数</a:t>
                      </a:r>
                      <a:endParaRPr lang="en-US" altLang="ja-JP" sz="1400" kern="100" dirty="0" smtClean="0">
                        <a:effectLst/>
                        <a:latin typeface="+mn-lt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n-lt"/>
                        </a:rPr>
                        <a:t>　　　　　　</a:t>
                      </a:r>
                      <a:r>
                        <a:rPr lang="ja-JP" altLang="ja-JP" sz="1400" kern="100" dirty="0" smtClean="0">
                          <a:effectLst/>
                          <a:latin typeface="+mn-lt"/>
                        </a:rPr>
                        <a:t>／</a:t>
                      </a:r>
                      <a:r>
                        <a:rPr lang="ja-JP" altLang="en-US" sz="1400" kern="100" dirty="0" smtClean="0">
                          <a:effectLst/>
                          <a:latin typeface="+mn-lt"/>
                        </a:rPr>
                        <a:t>実運用</a:t>
                      </a:r>
                      <a:r>
                        <a:rPr lang="ja-JP" altLang="ja-JP" sz="1400" kern="100" dirty="0" smtClean="0">
                          <a:effectLst/>
                          <a:latin typeface="+mn-lt"/>
                        </a:rPr>
                        <a:t>病床・室数）</a:t>
                      </a:r>
                      <a:endParaRPr lang="ja-JP" altLang="ja-JP" sz="1400" kern="100" dirty="0" smtClean="0">
                        <a:effectLst/>
                        <a:latin typeface="+mn-lt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b="1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８６．１％</a:t>
                      </a:r>
                      <a:endParaRPr lang="en-US" altLang="ja-JP" sz="1600" b="1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b="1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（１４９／１７３</a:t>
                      </a:r>
                      <a:r>
                        <a:rPr lang="en-US" altLang="ja-JP" sz="1600" b="1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ja-JP" sz="600" b="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うち、大阪コロナ重症センター</a:t>
                      </a:r>
                      <a:endParaRPr lang="en-US" altLang="ja-JP" sz="1200" b="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b="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（１３／１３）</a:t>
                      </a:r>
                      <a:endParaRPr lang="en-US" altLang="ja-JP" sz="1200" b="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kern="100" dirty="0" smtClean="0">
                          <a:effectLst/>
                          <a:latin typeface="+mn-ea"/>
                          <a:ea typeface="+mn-ea"/>
                        </a:rPr>
                        <a:t>５７．８</a:t>
                      </a:r>
                      <a:r>
                        <a:rPr lang="ja-JP" altLang="ja-JP" sz="1600" b="1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endParaRPr lang="en-US" altLang="ja-JP" sz="1600" b="1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600" b="1" kern="100" dirty="0" smtClean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ja-JP" altLang="en-US" sz="1600" b="1" kern="100" dirty="0" smtClean="0">
                          <a:effectLst/>
                          <a:latin typeface="+mn-ea"/>
                          <a:ea typeface="+mn-ea"/>
                        </a:rPr>
                        <a:t>８６４</a:t>
                      </a:r>
                      <a:r>
                        <a:rPr lang="ja-JP" altLang="ja-JP" sz="1600" b="1" kern="100" dirty="0" smtClean="0">
                          <a:effectLst/>
                          <a:latin typeface="+mn-ea"/>
                          <a:ea typeface="+mn-ea"/>
                        </a:rPr>
                        <a:t>／</a:t>
                      </a:r>
                      <a:r>
                        <a:rPr lang="ja-JP" altLang="en-US" sz="1600" b="1" kern="100" dirty="0" smtClean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r>
                        <a:rPr lang="en-US" altLang="ja-JP" sz="1600" b="1" kern="100" dirty="0" smtClean="0"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lang="ja-JP" altLang="en-US" sz="1600" b="1" kern="100" dirty="0" smtClean="0">
                          <a:effectLst/>
                          <a:latin typeface="+mn-ea"/>
                          <a:ea typeface="+mn-ea"/>
                        </a:rPr>
                        <a:t>４９６</a:t>
                      </a:r>
                      <a:r>
                        <a:rPr lang="ja-JP" altLang="ja-JP" sz="1600" b="1" kern="100" dirty="0" smtClean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ja-JP" altLang="ja-JP" sz="1600" b="1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kern="100" dirty="0" smtClean="0">
                          <a:effectLst/>
                          <a:latin typeface="+mn-ea"/>
                          <a:ea typeface="+mn-ea"/>
                        </a:rPr>
                        <a:t>４３．２</a:t>
                      </a:r>
                      <a:r>
                        <a:rPr lang="ja-JP" altLang="ja-JP" sz="1600" b="1" kern="100" dirty="0" smtClean="0">
                          <a:effectLst/>
                          <a:latin typeface="+mn-ea"/>
                          <a:ea typeface="+mn-ea"/>
                        </a:rPr>
                        <a:t>％</a:t>
                      </a:r>
                      <a:endParaRPr lang="en-US" altLang="ja-JP" sz="1600" b="1" kern="1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600" b="1" kern="100" dirty="0" smtClean="0">
                          <a:effectLst/>
                          <a:latin typeface="+mn-ea"/>
                          <a:ea typeface="+mn-ea"/>
                        </a:rPr>
                        <a:t>（</a:t>
                      </a:r>
                      <a:r>
                        <a:rPr lang="ja-JP" altLang="en-US" sz="1600" b="1" kern="100" dirty="0" smtClean="0">
                          <a:effectLst/>
                          <a:latin typeface="+mn-ea"/>
                          <a:ea typeface="+mn-ea"/>
                        </a:rPr>
                        <a:t>９４４</a:t>
                      </a:r>
                      <a:r>
                        <a:rPr lang="ja-JP" altLang="ja-JP" sz="1600" b="1" kern="100" dirty="0" smtClean="0">
                          <a:effectLst/>
                          <a:latin typeface="+mn-ea"/>
                          <a:ea typeface="+mn-ea"/>
                        </a:rPr>
                        <a:t>／</a:t>
                      </a:r>
                      <a:r>
                        <a:rPr lang="ja-JP" altLang="en-US" sz="1600" b="1" kern="100" dirty="0" smtClean="0">
                          <a:effectLst/>
                          <a:latin typeface="+mn-ea"/>
                          <a:ea typeface="+mn-ea"/>
                        </a:rPr>
                        <a:t>２</a:t>
                      </a:r>
                      <a:r>
                        <a:rPr lang="en-US" altLang="ja-JP" sz="1600" b="1" kern="100" dirty="0" smtClean="0">
                          <a:effectLst/>
                          <a:latin typeface="+mn-ea"/>
                          <a:ea typeface="+mn-ea"/>
                        </a:rPr>
                        <a:t>,</a:t>
                      </a:r>
                      <a:r>
                        <a:rPr lang="ja-JP" altLang="en-US" sz="1600" b="1" kern="100" dirty="0" smtClean="0">
                          <a:effectLst/>
                          <a:latin typeface="+mn-ea"/>
                          <a:ea typeface="+mn-ea"/>
                        </a:rPr>
                        <a:t>１８６</a:t>
                      </a:r>
                      <a:r>
                        <a:rPr lang="ja-JP" altLang="ja-JP" sz="1600" b="1" kern="100" dirty="0" smtClean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ja-JP" altLang="ja-JP" sz="1600" b="1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65573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691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6881204" y="659317"/>
            <a:ext cx="5135191" cy="140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73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４月６日現在</a:t>
            </a:r>
            <a:r>
              <a:rPr lang="ja-JP" altLang="en-US" sz="173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6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病床</a:t>
            </a:r>
            <a:r>
              <a:rPr lang="ja-JP" altLang="en-US" sz="26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運用率</a:t>
            </a:r>
            <a:r>
              <a:rPr lang="en-US" altLang="ja-JP" sz="26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26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</a:t>
            </a:r>
            <a:r>
              <a:rPr lang="en-US" altLang="ja-JP" sz="26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26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８％</a:t>
            </a:r>
            <a:endParaRPr lang="en-US" altLang="ja-JP" sz="26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運用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病床数 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1,496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517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517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</a:t>
            </a:r>
            <a:r>
              <a:rPr lang="ja-JP" altLang="en-US" sz="1517" b="1" dirty="0">
                <a:latin typeface="Meiryo UI" panose="020B0604030504040204" pitchFamily="50" charset="-128"/>
                <a:ea typeface="Meiryo UI" panose="020B0604030504040204" pitchFamily="50" charset="-128"/>
              </a:rPr>
              <a:t>患者数　</a:t>
            </a:r>
            <a:r>
              <a:rPr lang="en-US" altLang="ja-JP" sz="1517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864</a:t>
            </a:r>
            <a:r>
              <a:rPr lang="ja-JP" altLang="en-US" sz="1517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endParaRPr lang="en-US" altLang="ja-JP" sz="1517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37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137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　　　</a:t>
            </a:r>
            <a:r>
              <a:rPr lang="en-US" altLang="ja-JP" sz="1137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37" dirty="0">
                <a:latin typeface="Meiryo UI" panose="020B0604030504040204" pitchFamily="50" charset="-128"/>
                <a:ea typeface="Meiryo UI" panose="020B0604030504040204" pitchFamily="50" charset="-128"/>
              </a:rPr>
              <a:t>小児・精神患者用病床等</a:t>
            </a:r>
            <a:r>
              <a:rPr lang="ja-JP" altLang="en-US" sz="1137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137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80</a:t>
            </a:r>
            <a:r>
              <a:rPr lang="ja-JP" altLang="en-US" sz="1137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床含んで</a:t>
            </a:r>
            <a:r>
              <a:rPr lang="ja-JP" altLang="en-US" sz="1137" dirty="0">
                <a:latin typeface="Meiryo UI" panose="020B0604030504040204" pitchFamily="50" charset="-128"/>
                <a:ea typeface="Meiryo UI" panose="020B0604030504040204" pitchFamily="50" charset="-128"/>
              </a:rPr>
              <a:t>おり</a:t>
            </a:r>
            <a:r>
              <a:rPr lang="ja-JP" altLang="en-US" sz="1137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137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37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   　　　　一般患者に限ると病床利用率はより高くなっている。</a:t>
            </a:r>
            <a:endParaRPr lang="en-US" altLang="ja-JP" sz="113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E71F5D7-4F36-4261-943F-CEFD73EF1004}"/>
              </a:ext>
            </a:extLst>
          </p:cNvPr>
          <p:cNvSpPr/>
          <p:nvPr/>
        </p:nvSpPr>
        <p:spPr>
          <a:xfrm>
            <a:off x="425578" y="386751"/>
            <a:ext cx="4514975" cy="359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733" dirty="0" smtClean="0">
                <a:solidFill>
                  <a:schemeClr val="accent1">
                    <a:lumMod val="7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●　</a:t>
            </a:r>
            <a:r>
              <a:rPr lang="ja-JP" altLang="en-US" sz="1733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重症</a:t>
            </a:r>
            <a:r>
              <a:rPr lang="ja-JP" altLang="en-US" sz="1733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病床運用状況</a:t>
            </a:r>
            <a:r>
              <a:rPr lang="ja-JP" altLang="en-US" sz="13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（令和２年</a:t>
            </a:r>
            <a:r>
              <a:rPr lang="en-US" altLang="ja-JP" sz="13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3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月４日以降）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BE71F5D7-4F36-4261-943F-CEFD73EF1004}"/>
              </a:ext>
            </a:extLst>
          </p:cNvPr>
          <p:cNvSpPr/>
          <p:nvPr/>
        </p:nvSpPr>
        <p:spPr>
          <a:xfrm>
            <a:off x="6611820" y="392397"/>
            <a:ext cx="5017082" cy="359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733" dirty="0" smtClean="0">
                <a:solidFill>
                  <a:schemeClr val="accent1">
                    <a:lumMod val="7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●　</a:t>
            </a:r>
            <a:r>
              <a:rPr lang="ja-JP" altLang="en-US" sz="1733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軽症</a:t>
            </a:r>
            <a:r>
              <a:rPr lang="ja-JP" altLang="en-US" sz="1733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中等症病床運用状況</a:t>
            </a:r>
            <a:r>
              <a:rPr lang="ja-JP" altLang="en-US" sz="13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（令和２年</a:t>
            </a:r>
            <a:r>
              <a:rPr lang="en-US" altLang="ja-JP" sz="13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3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月４日以降）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13071" y="669531"/>
            <a:ext cx="4766176" cy="1033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733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４月</a:t>
            </a:r>
            <a:r>
              <a:rPr lang="ja-JP" altLang="en-US" sz="1733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  <a:r>
              <a:rPr lang="ja-JP" altLang="en-US" sz="1733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1733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　</a:t>
            </a:r>
            <a:r>
              <a:rPr lang="ja-JP" altLang="en-US" sz="26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病床</a:t>
            </a:r>
            <a:r>
              <a:rPr lang="ja-JP" altLang="en-US" sz="26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運用率</a:t>
            </a:r>
            <a:r>
              <a:rPr lang="en-US" altLang="ja-JP" sz="26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26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  <a:r>
              <a:rPr lang="en-US" altLang="ja-JP" sz="26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.1</a:t>
            </a:r>
            <a:r>
              <a:rPr lang="ja-JP" altLang="en-US" sz="2600" b="1" u="sng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26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運用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病床数 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床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517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517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入院</a:t>
            </a:r>
            <a:r>
              <a:rPr lang="ja-JP" altLang="en-US" sz="1517" b="1" dirty="0">
                <a:latin typeface="Meiryo UI" panose="020B0604030504040204" pitchFamily="50" charset="-128"/>
                <a:ea typeface="Meiryo UI" panose="020B0604030504040204" pitchFamily="50" charset="-128"/>
              </a:rPr>
              <a:t>患者数　</a:t>
            </a:r>
            <a:r>
              <a:rPr lang="en-US" altLang="ja-JP" sz="1517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en-US" altLang="ja-JP" sz="1517" b="1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1517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endParaRPr lang="en-US" altLang="ja-JP" sz="2167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508088"/>
            <a:ext cx="2743200" cy="365125"/>
          </a:xfrm>
        </p:spPr>
        <p:txBody>
          <a:bodyPr/>
          <a:lstStyle/>
          <a:p>
            <a:fld id="{F451F7C5-434F-488D-9CC2-63C640BFA45C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0" y="2603"/>
            <a:ext cx="12192000" cy="43681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新型コロナウイルス感染症患者受入病床の確保・運用状況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77" y="2068036"/>
            <a:ext cx="5858764" cy="4791871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8630" y="2084901"/>
            <a:ext cx="6023370" cy="479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35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448800" y="6412493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864023"/>
            <a:ext cx="380104" cy="27502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代以上の新規陽性者数と重症患者数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849562" y="864023"/>
            <a:ext cx="369332" cy="20928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重症化・軽症化・死亡の人数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99785" y="4983162"/>
            <a:ext cx="360637" cy="16118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-1" y="0"/>
            <a:ext cx="12192001" cy="47078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新規陽性者数と重症者数の推移</a:t>
            </a:r>
            <a:endParaRPr kumimoji="1" lang="ja-JP" altLang="en-US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586" y="388456"/>
            <a:ext cx="11546825" cy="6389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91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960" y="471360"/>
            <a:ext cx="11912616" cy="6328196"/>
          </a:xfrm>
          <a:prstGeom prst="rect">
            <a:avLst/>
          </a:prstGeom>
        </p:spPr>
      </p:pic>
      <p:sp>
        <p:nvSpPr>
          <p:cNvPr id="35" name="テキスト ボックス 34"/>
          <p:cNvSpPr txBox="1"/>
          <p:nvPr/>
        </p:nvSpPr>
        <p:spPr>
          <a:xfrm>
            <a:off x="857875" y="1036865"/>
            <a:ext cx="6734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10/19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3" name="直線コネクタ 42"/>
          <p:cNvCxnSpPr/>
          <p:nvPr/>
        </p:nvCxnSpPr>
        <p:spPr>
          <a:xfrm>
            <a:off x="3895848" y="1941750"/>
            <a:ext cx="5731" cy="699233"/>
          </a:xfrm>
          <a:prstGeom prst="line">
            <a:avLst/>
          </a:prstGeom>
          <a:ln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3656311" y="1702365"/>
            <a:ext cx="4828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12/3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角丸四角形吹き出し 46"/>
          <p:cNvSpPr/>
          <p:nvPr/>
        </p:nvSpPr>
        <p:spPr>
          <a:xfrm>
            <a:off x="2400130" y="1962173"/>
            <a:ext cx="1325979" cy="364979"/>
          </a:xfrm>
          <a:prstGeom prst="wedgeRoundRectCallout">
            <a:avLst>
              <a:gd name="adj1" fmla="val 55700"/>
              <a:gd name="adj2" fmla="val -40661"/>
              <a:gd name="adj3" fmla="val 16667"/>
            </a:avLst>
          </a:prstGeom>
          <a:ln w="190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レッドステージ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移行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（赤信号点灯）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11938984" y="772709"/>
            <a:ext cx="307777" cy="50104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重症者数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-41014" y="772709"/>
            <a:ext cx="307777" cy="50104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陽性者数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" y="1"/>
            <a:ext cx="12192000" cy="558433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重症者数と</a:t>
            </a:r>
            <a:r>
              <a:rPr lang="en-US" altLang="ja-JP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60</a:t>
            </a:r>
            <a:r>
              <a:rPr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歳以上の陽性者数の推移</a:t>
            </a:r>
            <a:r>
              <a:rPr kumimoji="1" lang="ja-JP" altLang="en-US" sz="24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endParaRPr kumimoji="1" lang="ja-JP" altLang="en-US" sz="24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61357" y="6407135"/>
            <a:ext cx="2743200" cy="365125"/>
          </a:xfrm>
        </p:spPr>
        <p:txBody>
          <a:bodyPr/>
          <a:lstStyle/>
          <a:p>
            <a:fld id="{77DCD627-EEAA-4F34-BED0-FC7872475823}" type="slidenum">
              <a:rPr kumimoji="1" lang="ja-JP" altLang="en-US" smtClean="0"/>
              <a:t>5</a:t>
            </a:fld>
            <a:endParaRPr kumimoji="1" lang="ja-JP" altLang="en-US"/>
          </a:p>
        </p:txBody>
      </p:sp>
      <p:cxnSp>
        <p:nvCxnSpPr>
          <p:cNvPr id="3" name="カギ線コネクタ 2"/>
          <p:cNvCxnSpPr/>
          <p:nvPr/>
        </p:nvCxnSpPr>
        <p:spPr>
          <a:xfrm flipV="1">
            <a:off x="1148503" y="1273751"/>
            <a:ext cx="5439985" cy="4495177"/>
          </a:xfrm>
          <a:prstGeom prst="bentConnector3">
            <a:avLst>
              <a:gd name="adj1" fmla="val 75"/>
            </a:avLst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カギ線コネクタ 8"/>
          <p:cNvCxnSpPr/>
          <p:nvPr/>
        </p:nvCxnSpPr>
        <p:spPr>
          <a:xfrm rot="5400000" flipH="1" flipV="1">
            <a:off x="1075661" y="3031730"/>
            <a:ext cx="2718577" cy="2577934"/>
          </a:xfrm>
          <a:prstGeom prst="bentConnector3">
            <a:avLst>
              <a:gd name="adj1" fmla="val 99700"/>
            </a:avLst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カギ線コネクタ 11"/>
          <p:cNvCxnSpPr/>
          <p:nvPr/>
        </p:nvCxnSpPr>
        <p:spPr>
          <a:xfrm flipV="1">
            <a:off x="1160049" y="3642385"/>
            <a:ext cx="2144901" cy="2070277"/>
          </a:xfrm>
          <a:prstGeom prst="bentConnector3">
            <a:avLst>
              <a:gd name="adj1" fmla="val -267"/>
            </a:avLst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カギ線コネクタ 25"/>
          <p:cNvCxnSpPr/>
          <p:nvPr/>
        </p:nvCxnSpPr>
        <p:spPr>
          <a:xfrm rot="5400000" flipH="1" flipV="1">
            <a:off x="994811" y="2804335"/>
            <a:ext cx="3042487" cy="2736039"/>
          </a:xfrm>
          <a:prstGeom prst="bentConnector3">
            <a:avLst>
              <a:gd name="adj1" fmla="val 100240"/>
            </a:avLst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カギ線コネクタ 14"/>
          <p:cNvCxnSpPr/>
          <p:nvPr/>
        </p:nvCxnSpPr>
        <p:spPr>
          <a:xfrm flipV="1">
            <a:off x="1147493" y="4236456"/>
            <a:ext cx="1852170" cy="1407942"/>
          </a:xfrm>
          <a:prstGeom prst="bentConnector3">
            <a:avLst>
              <a:gd name="adj1" fmla="val -106"/>
            </a:avLst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/>
          <p:cNvSpPr/>
          <p:nvPr/>
        </p:nvSpPr>
        <p:spPr>
          <a:xfrm>
            <a:off x="2262803" y="1118720"/>
            <a:ext cx="2084294" cy="33617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438321" y="1142765"/>
            <a:ext cx="1742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か月間で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171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名増加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334871" y="2479647"/>
            <a:ext cx="1608969" cy="31704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382700" y="2504057"/>
            <a:ext cx="156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45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間で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120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名増加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331138" y="2859092"/>
            <a:ext cx="1610254" cy="3183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285732" y="2871209"/>
            <a:ext cx="17139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間で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名増加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1348075" y="3478745"/>
            <a:ext cx="1536268" cy="32701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301518" y="3501623"/>
            <a:ext cx="17001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間で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約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名増加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305444" y="4078974"/>
            <a:ext cx="1536268" cy="32701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311727" y="4082784"/>
            <a:ext cx="1483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か月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間で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名増加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7" name="カギ線コネクタ 26"/>
          <p:cNvCxnSpPr/>
          <p:nvPr/>
        </p:nvCxnSpPr>
        <p:spPr>
          <a:xfrm rot="5400000" flipH="1" flipV="1">
            <a:off x="10264947" y="3573883"/>
            <a:ext cx="1402061" cy="805222"/>
          </a:xfrm>
          <a:prstGeom prst="bentConnector3">
            <a:avLst>
              <a:gd name="adj1" fmla="val 99644"/>
            </a:avLst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カギ線コネクタ 35"/>
          <p:cNvCxnSpPr/>
          <p:nvPr/>
        </p:nvCxnSpPr>
        <p:spPr>
          <a:xfrm rot="5400000" flipH="1" flipV="1">
            <a:off x="9971165" y="3243314"/>
            <a:ext cx="2038523" cy="854117"/>
          </a:xfrm>
          <a:prstGeom prst="bentConnector3">
            <a:avLst>
              <a:gd name="adj1" fmla="val 100212"/>
            </a:avLst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9461357" y="2512610"/>
            <a:ext cx="1525091" cy="28408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名増加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9330935" y="3177444"/>
            <a:ext cx="1655513" cy="27699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で約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名増加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7873998" y="4154821"/>
            <a:ext cx="1587359" cy="502339"/>
          </a:xfrm>
          <a:prstGeom prst="wedgeRoundRectCallout">
            <a:avLst>
              <a:gd name="adj1" fmla="val 53912"/>
              <a:gd name="adj2" fmla="val 87499"/>
              <a:gd name="adj3" fmla="val 16667"/>
            </a:avLst>
          </a:prstGeom>
          <a:ln w="190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見張り番指標探知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代新規陽性者数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日間移動平均及び前日比）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745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8475</TotalTime>
  <Words>436</Words>
  <Application>Microsoft Office PowerPoint</Application>
  <PresentationFormat>ワイド画面</PresentationFormat>
  <Paragraphs>95</Paragraphs>
  <Slides>5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5" baseType="lpstr">
      <vt:lpstr>HGPｺﾞｼｯｸE</vt:lpstr>
      <vt:lpstr>Meiryo UI</vt:lpstr>
      <vt:lpstr>UD デジタル 教科書体 NK-B</vt:lpstr>
      <vt:lpstr>UD デジタル 教科書体 NP-B</vt:lpstr>
      <vt:lpstr>游ゴシック</vt:lpstr>
      <vt:lpstr>游ゴシック Light</vt:lpstr>
      <vt:lpstr>游明朝</vt:lpstr>
      <vt:lpstr>Arial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寶來　徳子</dc:creator>
  <cp:lastModifiedBy>川幡　尚亮</cp:lastModifiedBy>
  <cp:revision>1183</cp:revision>
  <cp:lastPrinted>2021-04-06T01:46:25Z</cp:lastPrinted>
  <dcterms:created xsi:type="dcterms:W3CDTF">2020-08-11T02:27:27Z</dcterms:created>
  <dcterms:modified xsi:type="dcterms:W3CDTF">2021-04-07T10:37:12Z</dcterms:modified>
</cp:coreProperties>
</file>