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9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9010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5557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9296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3514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825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2854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2373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4865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9469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0622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0670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067A5-C57E-49DF-B1A5-7151B0252889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6282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15439" y="2213078"/>
            <a:ext cx="8309568" cy="4151736"/>
          </a:xfrm>
          <a:prstGeom prst="rect">
            <a:avLst/>
          </a:prstGeom>
        </p:spPr>
      </p:pic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867431"/>
              </p:ext>
            </p:extLst>
          </p:nvPr>
        </p:nvGraphicFramePr>
        <p:xfrm>
          <a:off x="7886264" y="1715612"/>
          <a:ext cx="3959227" cy="44941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435">
                  <a:extLst>
                    <a:ext uri="{9D8B030D-6E8A-4147-A177-3AD203B41FA5}">
                      <a16:colId xmlns:a16="http://schemas.microsoft.com/office/drawing/2014/main" val="179157724"/>
                    </a:ext>
                  </a:extLst>
                </a:gridCol>
                <a:gridCol w="840476">
                  <a:extLst>
                    <a:ext uri="{9D8B030D-6E8A-4147-A177-3AD203B41FA5}">
                      <a16:colId xmlns:a16="http://schemas.microsoft.com/office/drawing/2014/main" val="37987748"/>
                    </a:ext>
                  </a:extLst>
                </a:gridCol>
                <a:gridCol w="597602">
                  <a:extLst>
                    <a:ext uri="{9D8B030D-6E8A-4147-A177-3AD203B41FA5}">
                      <a16:colId xmlns:a16="http://schemas.microsoft.com/office/drawing/2014/main" val="1833877311"/>
                    </a:ext>
                  </a:extLst>
                </a:gridCol>
                <a:gridCol w="923357">
                  <a:extLst>
                    <a:ext uri="{9D8B030D-6E8A-4147-A177-3AD203B41FA5}">
                      <a16:colId xmlns:a16="http://schemas.microsoft.com/office/drawing/2014/main" val="1125866446"/>
                    </a:ext>
                  </a:extLst>
                </a:gridCol>
                <a:gridCol w="923357">
                  <a:extLst>
                    <a:ext uri="{9D8B030D-6E8A-4147-A177-3AD203B41FA5}">
                      <a16:colId xmlns:a16="http://schemas.microsoft.com/office/drawing/2014/main" val="3247451366"/>
                    </a:ext>
                  </a:extLst>
                </a:gridCol>
              </a:tblGrid>
              <a:tr h="5989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/>
                        <a:t>新規</a:t>
                      </a:r>
                      <a:endParaRPr kumimoji="1" lang="en-US" altLang="ja-JP" sz="800" dirty="0" smtClean="0"/>
                    </a:p>
                    <a:p>
                      <a:pPr algn="ctr"/>
                      <a:r>
                        <a:rPr kumimoji="1" lang="ja-JP" altLang="en-US" sz="800" dirty="0" smtClean="0"/>
                        <a:t>陽性者数</a:t>
                      </a:r>
                      <a:endParaRPr kumimoji="1" lang="en-US" altLang="ja-JP" sz="800" dirty="0" smtClean="0"/>
                    </a:p>
                    <a:p>
                      <a:pPr algn="ctr"/>
                      <a:r>
                        <a:rPr kumimoji="1" lang="en-US" altLang="ja-JP" sz="900" dirty="0" smtClean="0"/>
                        <a:t>(a)</a:t>
                      </a:r>
                      <a:endParaRPr kumimoji="1" lang="ja-JP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/>
                        <a:t>変異株</a:t>
                      </a:r>
                      <a:r>
                        <a:rPr kumimoji="1" lang="en-US" altLang="ja-JP" sz="800" dirty="0" smtClean="0"/>
                        <a:t>PCR</a:t>
                      </a:r>
                    </a:p>
                    <a:p>
                      <a:pPr algn="ctr"/>
                      <a:r>
                        <a:rPr kumimoji="1" lang="ja-JP" altLang="en-US" sz="800" dirty="0" smtClean="0"/>
                        <a:t>検査数 </a:t>
                      </a:r>
                      <a:r>
                        <a:rPr kumimoji="1" lang="en-US" altLang="ja-JP" sz="900" dirty="0" smtClean="0"/>
                        <a:t>(b)</a:t>
                      </a:r>
                    </a:p>
                    <a:p>
                      <a:pPr algn="ctr"/>
                      <a:endParaRPr kumimoji="1" lang="en-US" altLang="ja-JP" sz="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/>
                        <a:t>変異株</a:t>
                      </a:r>
                      <a:r>
                        <a:rPr kumimoji="1" lang="en-US" altLang="ja-JP" sz="800" dirty="0" smtClean="0"/>
                        <a:t>PCR</a:t>
                      </a:r>
                    </a:p>
                    <a:p>
                      <a:pPr algn="ctr"/>
                      <a:r>
                        <a:rPr kumimoji="1" lang="ja-JP" altLang="en-US" sz="800" dirty="0" smtClean="0"/>
                        <a:t>陽性者数</a:t>
                      </a:r>
                      <a:endParaRPr kumimoji="1" lang="en-US" altLang="ja-JP" sz="8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 smtClean="0"/>
                        <a:t>(c)</a:t>
                      </a:r>
                      <a:endParaRPr kumimoji="1" lang="ja-JP" alt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 dirty="0" smtClean="0"/>
                        <a:t>変異株</a:t>
                      </a:r>
                      <a:r>
                        <a:rPr lang="en-US" altLang="ja-JP" sz="900" dirty="0" smtClean="0"/>
                        <a:t>PCR</a:t>
                      </a:r>
                    </a:p>
                    <a:p>
                      <a:pPr algn="ctr"/>
                      <a:r>
                        <a:rPr lang="ja-JP" altLang="en-US" sz="900" dirty="0" smtClean="0"/>
                        <a:t>検査陽性率</a:t>
                      </a:r>
                      <a:endParaRPr lang="en-US" altLang="ja-JP" sz="900" dirty="0" smtClean="0"/>
                    </a:p>
                    <a:p>
                      <a:pPr algn="ctr"/>
                      <a:r>
                        <a:rPr lang="en-US" altLang="ja-JP" sz="900" b="0" dirty="0" smtClean="0"/>
                        <a:t>[c/b</a:t>
                      </a:r>
                      <a:r>
                        <a:rPr lang="ja-JP" altLang="en-US" sz="900" b="0" dirty="0" smtClean="0"/>
                        <a:t>*</a:t>
                      </a:r>
                      <a:r>
                        <a:rPr lang="en-US" altLang="ja-JP" sz="900" b="0" dirty="0" smtClean="0"/>
                        <a:t>100]</a:t>
                      </a:r>
                      <a:endParaRPr lang="ja-JP" altLang="en-US" sz="9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 dirty="0" smtClean="0"/>
                        <a:t>変異株</a:t>
                      </a:r>
                      <a:r>
                        <a:rPr lang="en-US" altLang="ja-JP" sz="900" dirty="0" smtClean="0"/>
                        <a:t>PCR</a:t>
                      </a:r>
                    </a:p>
                    <a:p>
                      <a:pPr algn="ctr"/>
                      <a:r>
                        <a:rPr lang="ja-JP" altLang="en-US" sz="900" dirty="0" smtClean="0"/>
                        <a:t>陽性判明率</a:t>
                      </a:r>
                      <a:endParaRPr lang="en-US" altLang="ja-JP" sz="900" dirty="0" smtClean="0"/>
                    </a:p>
                    <a:p>
                      <a:pPr algn="ctr"/>
                      <a:r>
                        <a:rPr lang="en-US" altLang="ja-JP" sz="900" b="0" dirty="0" smtClean="0"/>
                        <a:t>[c/a</a:t>
                      </a:r>
                      <a:r>
                        <a:rPr lang="ja-JP" altLang="en-US" sz="900" b="0" dirty="0" smtClean="0"/>
                        <a:t>*</a:t>
                      </a:r>
                      <a:r>
                        <a:rPr lang="en-US" altLang="ja-JP" sz="900" b="0" dirty="0" smtClean="0"/>
                        <a:t>100]</a:t>
                      </a:r>
                      <a:endParaRPr lang="ja-JP" altLang="en-US" sz="900" b="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6186012"/>
                  </a:ext>
                </a:extLst>
              </a:tr>
              <a:tr h="24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1,825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r>
                        <a:rPr kumimoji="1" lang="en-US" altLang="ja-JP" sz="800" dirty="0" smtClean="0"/>
                        <a:t>3【0.2%】</a:t>
                      </a:r>
                      <a:endParaRPr kumimoji="1" lang="ja-JP" altLang="en-US" sz="800" dirty="0" smtClean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  <a:endParaRPr lang="ja-JP" altLang="en-US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0.0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％ 　　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0.0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09664980"/>
                  </a:ext>
                </a:extLst>
              </a:tr>
              <a:tr h="24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3,400</a:t>
                      </a:r>
                      <a:endParaRPr lang="en-US" altLang="ja-JP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21</a:t>
                      </a:r>
                      <a:r>
                        <a:rPr lang="ja-JP" alt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r>
                        <a:rPr kumimoji="1" lang="en-US" altLang="ja-JP" sz="900" dirty="0" smtClean="0"/>
                        <a:t>【0.6%】</a:t>
                      </a:r>
                      <a:endParaRPr kumimoji="1" lang="ja-JP" altLang="en-US" sz="900" dirty="0" smtClean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  <a:endParaRPr lang="ja-JP" altLang="en-US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0.0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％ 　　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0.0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24021651"/>
                  </a:ext>
                </a:extLst>
              </a:tr>
              <a:tr h="24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3,710</a:t>
                      </a:r>
                      <a:endParaRPr lang="en-US" altLang="ja-JP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38</a:t>
                      </a:r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【1.0%】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2.6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％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0.0%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14792772"/>
                  </a:ext>
                </a:extLst>
              </a:tr>
              <a:tr h="24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3,403</a:t>
                      </a:r>
                      <a:endParaRPr lang="en-US" altLang="ja-JP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62</a:t>
                      </a:r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【1.8%】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4.8%</a:t>
                      </a:r>
                      <a:endParaRPr lang="en-US" altLang="ja-JP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0.1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06830067"/>
                  </a:ext>
                </a:extLst>
              </a:tr>
              <a:tr h="24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2,474</a:t>
                      </a:r>
                      <a:endParaRPr lang="en-US" altLang="ja-JP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46</a:t>
                      </a:r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【1.9%】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19.6%</a:t>
                      </a:r>
                      <a:endParaRPr lang="en-US" altLang="ja-JP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0.4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44298604"/>
                  </a:ext>
                </a:extLst>
              </a:tr>
              <a:tr h="24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1,451</a:t>
                      </a:r>
                      <a:endParaRPr lang="en-US" altLang="ja-JP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59</a:t>
                      </a:r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【4.1%】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27.1%</a:t>
                      </a:r>
                      <a:endParaRPr lang="en-US" altLang="ja-JP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1.1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71336502"/>
                  </a:ext>
                </a:extLst>
              </a:tr>
              <a:tr h="24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42</a:t>
                      </a:r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【4.7%】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21.4%</a:t>
                      </a:r>
                      <a:endParaRPr lang="en-US" altLang="ja-JP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1.0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21916353"/>
                  </a:ext>
                </a:extLst>
              </a:tr>
              <a:tr h="24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r>
                        <a:rPr lang="en-US" altLang="ja-JP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38</a:t>
                      </a:r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【5.7%】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13.2%</a:t>
                      </a:r>
                      <a:endParaRPr lang="en-US" altLang="ja-JP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0.7</a:t>
                      </a:r>
                      <a:r>
                        <a:rPr lang="ja-JP" alt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endParaRPr lang="en-US" altLang="ja-JP" sz="9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70305369"/>
                  </a:ext>
                </a:extLst>
              </a:tr>
              <a:tr h="24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r>
                        <a:rPr lang="en-US" altLang="ja-JP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67</a:t>
                      </a:r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【13.1%】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32.8</a:t>
                      </a:r>
                      <a:r>
                        <a:rPr lang="ja-JP" altLang="en-US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endParaRPr lang="en-US" altLang="ja-JP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4.3</a:t>
                      </a:r>
                      <a:r>
                        <a:rPr lang="ja-JP" alt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endParaRPr lang="en-US" altLang="ja-JP" sz="9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89396952"/>
                  </a:ext>
                </a:extLst>
              </a:tr>
              <a:tr h="24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r>
                        <a:rPr lang="en-US" altLang="ja-JP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50</a:t>
                      </a:r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【9.5</a:t>
                      </a:r>
                      <a:r>
                        <a:rPr lang="ja-JP" alt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％</a:t>
                      </a:r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】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18</a:t>
                      </a:r>
                      <a:endParaRPr lang="en-US" altLang="ja-JP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36.0</a:t>
                      </a:r>
                      <a:r>
                        <a:rPr lang="ja-JP" altLang="en-US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endParaRPr lang="en-US" altLang="ja-JP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3.4</a:t>
                      </a:r>
                      <a:r>
                        <a:rPr lang="ja-JP" alt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endParaRPr lang="en-US" altLang="ja-JP" sz="9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23977942"/>
                  </a:ext>
                </a:extLst>
              </a:tr>
              <a:tr h="24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620</a:t>
                      </a:r>
                      <a:endParaRPr lang="en-US" altLang="ja-JP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r>
                        <a:rPr lang="en-US" altLang="ja-JP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103</a:t>
                      </a:r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【16.6%】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43</a:t>
                      </a:r>
                      <a:endParaRPr lang="en-US" altLang="ja-JP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41.7%</a:t>
                      </a:r>
                      <a:r>
                        <a:rPr lang="ja-JP" altLang="en-US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endParaRPr lang="en-US" altLang="ja-JP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6.9</a:t>
                      </a:r>
                      <a:r>
                        <a:rPr lang="ja-JP" alt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endParaRPr lang="en-US" altLang="ja-JP" sz="9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72284267"/>
                  </a:ext>
                </a:extLst>
              </a:tr>
              <a:tr h="24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844</a:t>
                      </a:r>
                      <a:endParaRPr lang="en-US" altLang="ja-JP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r>
                        <a:rPr lang="en-US" altLang="ja-JP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138</a:t>
                      </a:r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【16.4%】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67</a:t>
                      </a:r>
                      <a:endParaRPr lang="en-US" altLang="ja-JP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48.6%</a:t>
                      </a:r>
                      <a:endParaRPr lang="en-US" altLang="ja-JP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7.9%</a:t>
                      </a:r>
                      <a:endParaRPr lang="en-US" altLang="ja-JP" sz="9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0834281"/>
                  </a:ext>
                </a:extLst>
              </a:tr>
              <a:tr h="24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1,576</a:t>
                      </a:r>
                      <a:endParaRPr lang="en-US" altLang="ja-JP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r>
                        <a:rPr lang="en-US" altLang="ja-JP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260</a:t>
                      </a:r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【16.5%】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169</a:t>
                      </a:r>
                      <a:endParaRPr lang="en-US" altLang="ja-JP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65.0%</a:t>
                      </a:r>
                      <a:endParaRPr lang="en-US" altLang="ja-JP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10.7%</a:t>
                      </a:r>
                      <a:endParaRPr lang="en-US" altLang="ja-JP" sz="9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9952327"/>
                  </a:ext>
                </a:extLst>
              </a:tr>
              <a:tr h="24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3,462</a:t>
                      </a:r>
                      <a:endParaRPr lang="en-US" altLang="ja-JP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304</a:t>
                      </a:r>
                      <a:r>
                        <a:rPr lang="ja-JP" altLang="en-US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  </a:t>
                      </a:r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【8.8%】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224</a:t>
                      </a:r>
                      <a:endParaRPr lang="en-US" altLang="ja-JP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73.7%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6.5%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8091267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累計</a:t>
                      </a:r>
                      <a:endParaRPr lang="en-US" altLang="ja-JP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1,231</a:t>
                      </a:r>
                      <a:endParaRPr lang="en-US" altLang="ja-JP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586</a:t>
                      </a:r>
                      <a:endParaRPr lang="en-US" altLang="ja-JP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47.6</a:t>
                      </a:r>
                      <a:r>
                        <a:rPr lang="ja-JP" altLang="en-US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endParaRPr lang="en-US" altLang="ja-JP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endParaRPr lang="en-US" altLang="ja-JP" sz="9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491108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(</a:t>
                      </a:r>
                      <a:r>
                        <a:rPr lang="ja-JP" alt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左記以外</a:t>
                      </a:r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</a:t>
                      </a:r>
                      <a:r>
                        <a:rPr lang="en-US" altLang="ja-JP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878</a:t>
                      </a:r>
                      <a:r>
                        <a:rPr lang="ja-JP" altLang="en-US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）</a:t>
                      </a:r>
                      <a:endParaRPr lang="en-US" altLang="ja-JP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(259)</a:t>
                      </a:r>
                      <a:endParaRPr lang="en-US" altLang="ja-JP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(29.5</a:t>
                      </a:r>
                      <a:r>
                        <a:rPr lang="ja-JP" altLang="en-US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r>
                        <a:rPr lang="en-US" altLang="ja-JP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  <a:endParaRPr lang="en-US" altLang="ja-JP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endParaRPr lang="en-US" altLang="ja-JP" sz="9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075189"/>
                  </a:ext>
                </a:extLst>
              </a:tr>
            </a:tbl>
          </a:graphicData>
        </a:graphic>
      </p:graphicFrame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C024533-669C-48B1-82E7-C27042384F7F}"/>
              </a:ext>
            </a:extLst>
          </p:cNvPr>
          <p:cNvSpPr/>
          <p:nvPr/>
        </p:nvSpPr>
        <p:spPr>
          <a:xfrm>
            <a:off x="0" y="571434"/>
            <a:ext cx="12192000" cy="41923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月下旬から、府内の新規陽性者のうち、数％が変異株であることが判明している</a:t>
            </a:r>
            <a:endParaRPr kumimoji="1" lang="en-US" altLang="ja-JP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2423"/>
            <a:ext cx="12192000" cy="576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変</a:t>
            </a:r>
            <a:r>
              <a:rPr lang="ja-JP" altLang="en-US" sz="2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異株</a:t>
            </a:r>
            <a:r>
              <a:rPr lang="en-US" altLang="ja-JP" sz="2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PCR</a:t>
            </a:r>
            <a:r>
              <a:rPr lang="ja-JP" altLang="en-US" sz="2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検査（スクリーニング検査）における陽性</a:t>
            </a:r>
            <a:r>
              <a:rPr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判明率</a:t>
            </a:r>
            <a:r>
              <a:rPr lang="en-US" altLang="ja-JP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[4</a:t>
            </a:r>
            <a:r>
              <a:rPr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</a:t>
            </a:r>
            <a:r>
              <a:rPr lang="en-US" altLang="ja-JP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</a:t>
            </a:r>
            <a:r>
              <a:rPr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日時点</a:t>
            </a:r>
            <a:r>
              <a:rPr lang="en-US" altLang="ja-JP" sz="2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]</a:t>
            </a:r>
            <a:endParaRPr lang="ja-JP" altLang="en-US" sz="24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 flipH="1">
            <a:off x="66445" y="2876899"/>
            <a:ext cx="353943" cy="2042904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algn="ctr"/>
            <a:r>
              <a:rPr lang="ja-JP" altLang="en-US" sz="1100" dirty="0" smtClean="0"/>
              <a:t>報道提供日</a:t>
            </a:r>
            <a:endParaRPr lang="ja-JP" altLang="en-US" sz="11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821600" y="6188042"/>
            <a:ext cx="42723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/>
              <a:t>※1</a:t>
            </a:r>
            <a:r>
              <a:rPr kumimoji="1" lang="ja-JP" altLang="en-US" sz="800" dirty="0" smtClean="0"/>
              <a:t> </a:t>
            </a:r>
            <a:r>
              <a:rPr lang="ja-JP" altLang="en-US" sz="800" dirty="0" smtClean="0"/>
              <a:t>変</a:t>
            </a:r>
            <a:r>
              <a:rPr lang="ja-JP" altLang="en-US" sz="800" dirty="0"/>
              <a:t>異株</a:t>
            </a:r>
            <a:r>
              <a:rPr lang="en-US" altLang="ja-JP" sz="800" dirty="0" smtClean="0"/>
              <a:t>PCR</a:t>
            </a:r>
            <a:r>
              <a:rPr lang="ja-JP" altLang="en-US" sz="800" dirty="0" smtClean="0"/>
              <a:t>検査数は、大阪府内の機関で実施したものを集計</a:t>
            </a:r>
            <a:endParaRPr lang="en-US" altLang="ja-JP" sz="800" dirty="0" smtClean="0"/>
          </a:p>
          <a:p>
            <a:r>
              <a:rPr lang="en-US" altLang="ja-JP" sz="800" dirty="0" smtClean="0"/>
              <a:t>※2</a:t>
            </a:r>
            <a:r>
              <a:rPr lang="ja-JP" altLang="en-US" sz="800" dirty="0" smtClean="0"/>
              <a:t> 別途、厚生労働省が実施した検査で</a:t>
            </a:r>
            <a:r>
              <a:rPr lang="en-US" altLang="ja-JP" sz="800" dirty="0" smtClean="0"/>
              <a:t>283</a:t>
            </a:r>
            <a:r>
              <a:rPr lang="ja-JP" altLang="en-US" sz="800" dirty="0" smtClean="0"/>
              <a:t>人が陽性判明</a:t>
            </a:r>
            <a:endParaRPr lang="en-US" altLang="ja-JP" sz="800" dirty="0" smtClean="0"/>
          </a:p>
          <a:p>
            <a:r>
              <a:rPr kumimoji="1" lang="en-US" altLang="ja-JP" sz="800" dirty="0" smtClean="0"/>
              <a:t>※3</a:t>
            </a:r>
            <a:r>
              <a:rPr kumimoji="1" lang="ja-JP" altLang="en-US" sz="800" dirty="0" smtClean="0"/>
              <a:t> 変異株陽性者の濃厚接触者や接触の可能性がある人は、検体が残存している場合は、</a:t>
            </a:r>
            <a:endParaRPr kumimoji="1" lang="en-US" altLang="ja-JP" sz="800" dirty="0" smtClean="0"/>
          </a:p>
          <a:p>
            <a:r>
              <a:rPr lang="ja-JP" altLang="en-US" sz="800" dirty="0"/>
              <a:t>　</a:t>
            </a:r>
            <a:r>
              <a:rPr lang="ja-JP" altLang="en-US" sz="800" dirty="0" smtClean="0"/>
              <a:t>　</a:t>
            </a:r>
            <a:r>
              <a:rPr kumimoji="1" lang="ja-JP" altLang="en-US" sz="800" dirty="0" smtClean="0"/>
              <a:t>全件を検査対象としているため、陽性率は高くなる傾向</a:t>
            </a:r>
            <a:endParaRPr kumimoji="1" lang="ja-JP" altLang="en-US" sz="800" dirty="0"/>
          </a:p>
        </p:txBody>
      </p:sp>
      <p:grpSp>
        <p:nvGrpSpPr>
          <p:cNvPr id="26" name="グループ化 25"/>
          <p:cNvGrpSpPr/>
          <p:nvPr/>
        </p:nvGrpSpPr>
        <p:grpSpPr>
          <a:xfrm>
            <a:off x="185587" y="1039599"/>
            <a:ext cx="12006413" cy="1185154"/>
            <a:chOff x="185587" y="1052196"/>
            <a:chExt cx="12006413" cy="1185154"/>
          </a:xfrm>
        </p:grpSpPr>
        <p:sp>
          <p:nvSpPr>
            <p:cNvPr id="23" name="角丸四角形 22"/>
            <p:cNvSpPr/>
            <p:nvPr/>
          </p:nvSpPr>
          <p:spPr>
            <a:xfrm>
              <a:off x="243417" y="1305280"/>
              <a:ext cx="11948583" cy="70134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ja-JP" altLang="en-US" sz="1300" dirty="0" smtClean="0">
                  <a:solidFill>
                    <a:schemeClr val="tx1"/>
                  </a:solidFill>
                </a:rPr>
                <a:t>◆ 変異株の全国的感染拡大を受けて、</a:t>
              </a:r>
              <a:r>
                <a:rPr lang="en-US" altLang="ja-JP" sz="1300" dirty="0" smtClean="0">
                  <a:solidFill>
                    <a:schemeClr val="tx1"/>
                  </a:solidFill>
                </a:rPr>
                <a:t>1/20</a:t>
              </a:r>
              <a:r>
                <a:rPr lang="ja-JP" altLang="en-US" sz="1300" dirty="0" smtClean="0">
                  <a:solidFill>
                    <a:schemeClr val="tx1"/>
                  </a:solidFill>
                </a:rPr>
                <a:t>よ</a:t>
              </a:r>
              <a:r>
                <a:rPr lang="ja-JP" altLang="en-US" sz="1300" dirty="0">
                  <a:solidFill>
                    <a:schemeClr val="tx1"/>
                  </a:solidFill>
                </a:rPr>
                <a:t>り</a:t>
              </a:r>
              <a:r>
                <a:rPr lang="ja-JP" altLang="en-US" sz="1300" dirty="0" smtClean="0">
                  <a:solidFill>
                    <a:schemeClr val="tx1"/>
                  </a:solidFill>
                </a:rPr>
                <a:t>変異株</a:t>
              </a:r>
              <a:r>
                <a:rPr lang="en-US" altLang="ja-JP" sz="1300" dirty="0" smtClean="0">
                  <a:solidFill>
                    <a:schemeClr val="tx1"/>
                  </a:solidFill>
                </a:rPr>
                <a:t>PCR</a:t>
              </a:r>
              <a:r>
                <a:rPr lang="ja-JP" altLang="en-US" sz="1300" dirty="0">
                  <a:solidFill>
                    <a:schemeClr val="tx1"/>
                  </a:solidFill>
                </a:rPr>
                <a:t>検査（スクリーニング検査）を実施</a:t>
              </a:r>
              <a:r>
                <a:rPr lang="ja-JP" altLang="en-US" sz="1300" dirty="0" smtClean="0">
                  <a:solidFill>
                    <a:schemeClr val="tx1"/>
                  </a:solidFill>
                </a:rPr>
                <a:t>。順次、検査</a:t>
              </a:r>
              <a:r>
                <a:rPr lang="ja-JP" altLang="en-US" sz="1300" dirty="0">
                  <a:solidFill>
                    <a:schemeClr val="tx1"/>
                  </a:solidFill>
                </a:rPr>
                <a:t>の</a:t>
              </a:r>
              <a:r>
                <a:rPr lang="ja-JP" altLang="en-US" sz="1300" dirty="0" smtClean="0">
                  <a:solidFill>
                    <a:schemeClr val="tx1"/>
                  </a:solidFill>
                </a:rPr>
                <a:t>実施機関数を拡充し、体制を強化</a:t>
              </a:r>
              <a:endParaRPr lang="en-US" altLang="ja-JP" sz="1300" dirty="0" smtClean="0">
                <a:solidFill>
                  <a:schemeClr val="tx1"/>
                </a:solidFill>
              </a:endParaRPr>
            </a:p>
            <a:p>
              <a:endParaRPr lang="en-US" altLang="ja-JP" sz="400" dirty="0" smtClean="0">
                <a:solidFill>
                  <a:schemeClr val="tx1"/>
                </a:solidFill>
              </a:endParaRPr>
            </a:p>
            <a:p>
              <a:r>
                <a:rPr lang="ja-JP" altLang="en-US" sz="1300" dirty="0" smtClean="0">
                  <a:solidFill>
                    <a:schemeClr val="tx1"/>
                  </a:solidFill>
                </a:rPr>
                <a:t>◆ 現在、週あたり最大</a:t>
              </a:r>
              <a:r>
                <a:rPr lang="en-US" altLang="ja-JP" sz="1300" dirty="0" smtClean="0">
                  <a:solidFill>
                    <a:schemeClr val="tx1"/>
                  </a:solidFill>
                </a:rPr>
                <a:t>3</a:t>
              </a:r>
              <a:r>
                <a:rPr lang="en-US" altLang="ja-JP" sz="1300" dirty="0">
                  <a:solidFill>
                    <a:schemeClr val="tx1"/>
                  </a:solidFill>
                </a:rPr>
                <a:t>5</a:t>
              </a:r>
              <a:r>
                <a:rPr lang="en-US" altLang="ja-JP" sz="1300" dirty="0" smtClean="0">
                  <a:solidFill>
                    <a:schemeClr val="tx1"/>
                  </a:solidFill>
                </a:rPr>
                <a:t>0</a:t>
              </a:r>
              <a:r>
                <a:rPr lang="ja-JP" altLang="en-US" sz="1300" dirty="0" smtClean="0">
                  <a:solidFill>
                    <a:schemeClr val="tx1"/>
                  </a:solidFill>
                </a:rPr>
                <a:t>件程度を実施</a:t>
              </a:r>
              <a:endParaRPr lang="en-US" altLang="ja-JP" sz="13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185588" y="1052196"/>
              <a:ext cx="11758128" cy="288379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500" b="1" dirty="0" smtClean="0">
                  <a:latin typeface="+mn-ea"/>
                </a:rPr>
                <a:t>大阪府における変異株</a:t>
              </a:r>
              <a:r>
                <a:rPr lang="en-US" altLang="ja-JP" sz="1500" b="1" dirty="0" smtClean="0">
                  <a:latin typeface="+mn-ea"/>
                </a:rPr>
                <a:t>PCR</a:t>
              </a:r>
              <a:r>
                <a:rPr lang="ja-JP" altLang="en-US" sz="1500" b="1" dirty="0" smtClean="0">
                  <a:latin typeface="+mn-ea"/>
                </a:rPr>
                <a:t>検査の体制</a:t>
              </a:r>
              <a:endParaRPr lang="ja-JP" altLang="en-US" sz="1500" b="1" dirty="0">
                <a:latin typeface="+mn-ea"/>
              </a:endParaRPr>
            </a:p>
          </p:txBody>
        </p:sp>
        <p:sp>
          <p:nvSpPr>
            <p:cNvPr id="38" name="角丸四角形 37"/>
            <p:cNvSpPr/>
            <p:nvPr/>
          </p:nvSpPr>
          <p:spPr>
            <a:xfrm>
              <a:off x="403012" y="1789062"/>
              <a:ext cx="7552589" cy="448288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ja-JP" altLang="en-US" sz="1300" dirty="0" smtClean="0">
                  <a:solidFill>
                    <a:schemeClr val="tx1"/>
                  </a:solidFill>
                </a:rPr>
                <a:t>大阪健康安全基盤研究所（</a:t>
              </a:r>
              <a:r>
                <a:rPr lang="en-US" altLang="ja-JP" sz="1300" dirty="0" smtClean="0">
                  <a:solidFill>
                    <a:schemeClr val="tx1"/>
                  </a:solidFill>
                </a:rPr>
                <a:t>1/20~</a:t>
              </a:r>
              <a:r>
                <a:rPr lang="ja-JP" altLang="en-US" sz="1300" dirty="0" smtClean="0">
                  <a:solidFill>
                    <a:schemeClr val="tx1"/>
                  </a:solidFill>
                </a:rPr>
                <a:t>）、民間検査会社</a:t>
              </a:r>
              <a:r>
                <a:rPr lang="en-US" altLang="ja-JP" sz="1300" dirty="0" smtClean="0">
                  <a:solidFill>
                    <a:schemeClr val="tx1"/>
                  </a:solidFill>
                </a:rPr>
                <a:t>1</a:t>
              </a:r>
              <a:r>
                <a:rPr lang="ja-JP" altLang="en-US" sz="1300" dirty="0" smtClean="0">
                  <a:solidFill>
                    <a:schemeClr val="tx1"/>
                  </a:solidFill>
                </a:rPr>
                <a:t>カ所（</a:t>
              </a:r>
              <a:r>
                <a:rPr lang="en-US" altLang="ja-JP" sz="1300" dirty="0" smtClean="0">
                  <a:solidFill>
                    <a:schemeClr val="tx1"/>
                  </a:solidFill>
                </a:rPr>
                <a:t>2/12~</a:t>
              </a:r>
              <a:r>
                <a:rPr lang="ja-JP" altLang="en-US" sz="1300" dirty="0" smtClean="0">
                  <a:solidFill>
                    <a:schemeClr val="tx1"/>
                  </a:solidFill>
                </a:rPr>
                <a:t>）、民間医療機関</a:t>
              </a:r>
              <a:r>
                <a:rPr lang="en-US" altLang="ja-JP" sz="1300" dirty="0" smtClean="0">
                  <a:solidFill>
                    <a:schemeClr val="tx1"/>
                  </a:solidFill>
                </a:rPr>
                <a:t>2</a:t>
              </a:r>
              <a:r>
                <a:rPr lang="ja-JP" altLang="en-US" sz="1300" dirty="0" smtClean="0">
                  <a:solidFill>
                    <a:schemeClr val="tx1"/>
                  </a:solidFill>
                </a:rPr>
                <a:t>カ所（</a:t>
              </a:r>
              <a:r>
                <a:rPr lang="en-US" altLang="ja-JP" sz="1300" dirty="0" smtClean="0">
                  <a:solidFill>
                    <a:schemeClr val="tx1"/>
                  </a:solidFill>
                </a:rPr>
                <a:t>3/2~</a:t>
              </a:r>
              <a:r>
                <a:rPr lang="ja-JP" altLang="en-US" sz="1300" dirty="0" smtClean="0">
                  <a:solidFill>
                    <a:schemeClr val="tx1"/>
                  </a:solidFill>
                </a:rPr>
                <a:t>）</a:t>
              </a:r>
              <a:endParaRPr lang="en-US" altLang="ja-JP" sz="1300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41" name="直線コネクタ 40"/>
            <p:cNvCxnSpPr/>
            <p:nvPr/>
          </p:nvCxnSpPr>
          <p:spPr>
            <a:xfrm>
              <a:off x="204637" y="1055681"/>
              <a:ext cx="0" cy="1160247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コネクタ 41"/>
            <p:cNvCxnSpPr/>
            <p:nvPr/>
          </p:nvCxnSpPr>
          <p:spPr>
            <a:xfrm flipH="1">
              <a:off x="11921256" y="1052196"/>
              <a:ext cx="5916" cy="645635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コネクタ 43"/>
            <p:cNvCxnSpPr/>
            <p:nvPr/>
          </p:nvCxnSpPr>
          <p:spPr>
            <a:xfrm>
              <a:off x="185587" y="2215928"/>
              <a:ext cx="7656663" cy="9747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>
            <a:xfrm flipH="1">
              <a:off x="7821600" y="1680424"/>
              <a:ext cx="6288" cy="535504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/>
            <p:cNvCxnSpPr/>
            <p:nvPr/>
          </p:nvCxnSpPr>
          <p:spPr>
            <a:xfrm>
              <a:off x="7810500" y="1678043"/>
              <a:ext cx="4110756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テキスト ボックス 31"/>
          <p:cNvSpPr txBox="1"/>
          <p:nvPr/>
        </p:nvSpPr>
        <p:spPr>
          <a:xfrm>
            <a:off x="4850409" y="6311677"/>
            <a:ext cx="29284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/>
              <a:t>下記以外の人を集計</a:t>
            </a:r>
            <a:endParaRPr kumimoji="1" lang="en-US" altLang="ja-JP" sz="800" dirty="0" smtClean="0"/>
          </a:p>
          <a:p>
            <a:r>
              <a:rPr kumimoji="1" lang="ja-JP" altLang="en-US" sz="800" dirty="0" smtClean="0"/>
              <a:t>・変異株陽性者の濃厚接触者や接触の可能性が</a:t>
            </a:r>
            <a:r>
              <a:rPr lang="ja-JP" altLang="en-US" sz="800" dirty="0" smtClean="0"/>
              <a:t>ある人</a:t>
            </a:r>
            <a:endParaRPr lang="en-US" altLang="ja-JP" sz="800" dirty="0" smtClean="0"/>
          </a:p>
          <a:p>
            <a:r>
              <a:rPr kumimoji="1" lang="ja-JP" altLang="en-US" sz="800" dirty="0" smtClean="0"/>
              <a:t>・変異株が確認されている国・地域への渡航歴がある人</a:t>
            </a:r>
            <a:endParaRPr kumimoji="1" lang="ja-JP" altLang="en-US" sz="800" dirty="0"/>
          </a:p>
        </p:txBody>
      </p:sp>
      <p:sp>
        <p:nvSpPr>
          <p:cNvPr id="24" name="四角形吹き出し 23"/>
          <p:cNvSpPr/>
          <p:nvPr/>
        </p:nvSpPr>
        <p:spPr>
          <a:xfrm>
            <a:off x="4850409" y="6301845"/>
            <a:ext cx="2794352" cy="471497"/>
          </a:xfrm>
          <a:prstGeom prst="wedgeRectCallout">
            <a:avLst>
              <a:gd name="adj1" fmla="val 58130"/>
              <a:gd name="adj2" fmla="val -74940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20388" y="5749590"/>
            <a:ext cx="30489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" dirty="0" smtClean="0"/>
              <a:t>※4</a:t>
            </a:r>
            <a:endParaRPr kumimoji="1" lang="ja-JP" altLang="en-US" sz="6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9139916" y="1898712"/>
            <a:ext cx="32733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" dirty="0" smtClean="0"/>
              <a:t>※1</a:t>
            </a:r>
            <a:r>
              <a:rPr kumimoji="1" lang="ja-JP" altLang="en-US" sz="600" dirty="0" smtClean="0"/>
              <a:t> </a:t>
            </a:r>
            <a:endParaRPr kumimoji="1" lang="ja-JP" altLang="en-US" sz="6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545202" y="2110326"/>
            <a:ext cx="92204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600" dirty="0"/>
              <a:t>【</a:t>
            </a:r>
            <a:r>
              <a:rPr lang="ja-JP" altLang="en-US" sz="600" dirty="0"/>
              <a:t>検査率</a:t>
            </a:r>
            <a:r>
              <a:rPr lang="en-US" altLang="ja-JP" sz="600" dirty="0"/>
              <a:t>[b/a</a:t>
            </a:r>
            <a:r>
              <a:rPr lang="ja-JP" altLang="en-US" sz="600" dirty="0"/>
              <a:t>*</a:t>
            </a:r>
            <a:r>
              <a:rPr lang="en-US" altLang="ja-JP" sz="600" dirty="0"/>
              <a:t>100]】</a:t>
            </a:r>
            <a:endParaRPr lang="ja-JP" altLang="en-US" sz="6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0666330" y="2135726"/>
            <a:ext cx="30489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" dirty="0" smtClean="0"/>
              <a:t>※3</a:t>
            </a:r>
            <a:endParaRPr kumimoji="1" lang="ja-JP" altLang="en-US" sz="600" dirty="0"/>
          </a:p>
        </p:txBody>
      </p:sp>
      <p:sp>
        <p:nvSpPr>
          <p:cNvPr id="29" name="テキスト ボックス 27"/>
          <p:cNvSpPr txBox="1"/>
          <p:nvPr/>
        </p:nvSpPr>
        <p:spPr>
          <a:xfrm>
            <a:off x="10569970" y="91084"/>
            <a:ext cx="137374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dirty="0" smtClean="0"/>
              <a:t>資料１－２</a:t>
            </a:r>
            <a:endParaRPr kumimoji="1" lang="ja-JP" altLang="en-US" dirty="0"/>
          </a:p>
        </p:txBody>
      </p:sp>
      <p:sp>
        <p:nvSpPr>
          <p:cNvPr id="3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57406" y="6461373"/>
            <a:ext cx="2743200" cy="365125"/>
          </a:xfrm>
        </p:spPr>
        <p:txBody>
          <a:bodyPr/>
          <a:lstStyle/>
          <a:p>
            <a:fld id="{21B32F94-71F0-4F70-8C2E-1DDD4E0F2666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7810500" y="6674080"/>
            <a:ext cx="324640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/>
              <a:t>※</a:t>
            </a:r>
            <a:r>
              <a:rPr lang="en-US" altLang="ja-JP" sz="800" dirty="0" smtClean="0"/>
              <a:t>4</a:t>
            </a:r>
            <a:r>
              <a:rPr lang="ja-JP" altLang="en-US" sz="800" dirty="0"/>
              <a:t> </a:t>
            </a:r>
            <a:r>
              <a:rPr lang="ja-JP" altLang="en-US" sz="800" dirty="0" smtClean="0"/>
              <a:t>スクリーニング検査の結果が判明したものから順次、反映予定</a:t>
            </a:r>
            <a:endParaRPr lang="en-US" altLang="ja-JP" sz="800" dirty="0" smtClean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9713431" y="5478701"/>
            <a:ext cx="30489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" dirty="0" smtClean="0"/>
              <a:t>※4</a:t>
            </a:r>
            <a:endParaRPr kumimoji="1" lang="ja-JP" altLang="en-US" sz="6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8701334" y="5478701"/>
            <a:ext cx="30489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" dirty="0" smtClean="0"/>
              <a:t>※4</a:t>
            </a:r>
            <a:endParaRPr kumimoji="1" lang="ja-JP" altLang="en-US" sz="600" dirty="0"/>
          </a:p>
        </p:txBody>
      </p:sp>
    </p:spTree>
    <p:extLst>
      <p:ext uri="{BB962C8B-B14F-4D97-AF65-F5344CB8AC3E}">
        <p14:creationId xmlns:p14="http://schemas.microsoft.com/office/powerpoint/2010/main" val="1452780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1199</TotalTime>
  <Words>458</Words>
  <Application>Microsoft Office PowerPoint</Application>
  <PresentationFormat>ワイド画面</PresentationFormat>
  <Paragraphs>116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UD デジタル 教科書体 NK-B</vt:lpstr>
      <vt:lpstr>UD デジタル 教科書体 NP-B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元木　瞳</dc:creator>
  <cp:lastModifiedBy>川幡　尚亮</cp:lastModifiedBy>
  <cp:revision>120</cp:revision>
  <cp:lastPrinted>2021-04-06T07:16:10Z</cp:lastPrinted>
  <dcterms:created xsi:type="dcterms:W3CDTF">2021-03-15T14:06:56Z</dcterms:created>
  <dcterms:modified xsi:type="dcterms:W3CDTF">2021-04-07T10:13:25Z</dcterms:modified>
</cp:coreProperties>
</file>