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095" r:id="rId2"/>
    <p:sldId id="1096" r:id="rId3"/>
    <p:sldId id="1047" r:id="rId4"/>
    <p:sldId id="1100" r:id="rId5"/>
    <p:sldId id="1101" r:id="rId6"/>
    <p:sldId id="1099" r:id="rId7"/>
    <p:sldId id="1097" r:id="rId8"/>
    <p:sldId id="1098" r:id="rId9"/>
    <p:sldId id="1102" r:id="rId10"/>
    <p:sldId id="1079" r:id="rId11"/>
    <p:sldId id="1080" r:id="rId12"/>
    <p:sldId id="1081" r:id="rId13"/>
    <p:sldId id="1082" r:id="rId14"/>
    <p:sldId id="1083" r:id="rId15"/>
    <p:sldId id="1084" r:id="rId16"/>
    <p:sldId id="1085" r:id="rId17"/>
    <p:sldId id="1089" r:id="rId18"/>
    <p:sldId id="1090" r:id="rId19"/>
    <p:sldId id="1091" r:id="rId20"/>
    <p:sldId id="1092" r:id="rId21"/>
    <p:sldId id="1093" r:id="rId22"/>
    <p:sldId id="1094" r:id="rId23"/>
    <p:sldId id="1078" r:id="rId2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CC"/>
    <a:srgbClr val="33CC33"/>
    <a:srgbClr val="99FF99"/>
    <a:srgbClr val="FF99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101" autoAdjust="0"/>
  </p:normalViewPr>
  <p:slideViewPr>
    <p:cSldViewPr snapToGrid="0">
      <p:cViewPr varScale="1">
        <p:scale>
          <a:sx n="68" d="100"/>
          <a:sy n="68" d="100"/>
        </p:scale>
        <p:origin x="70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2021/4/7</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102159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411171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21</a:t>
            </a:fld>
            <a:endParaRPr kumimoji="1" lang="ja-JP" altLang="en-US" dirty="0"/>
          </a:p>
        </p:txBody>
      </p:sp>
    </p:spTree>
    <p:extLst>
      <p:ext uri="{BB962C8B-B14F-4D97-AF65-F5344CB8AC3E}">
        <p14:creationId xmlns:p14="http://schemas.microsoft.com/office/powerpoint/2010/main" val="101345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281447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134774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188054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348286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a:p>
        </p:txBody>
      </p:sp>
    </p:spTree>
    <p:extLst>
      <p:ext uri="{BB962C8B-B14F-4D97-AF65-F5344CB8AC3E}">
        <p14:creationId xmlns:p14="http://schemas.microsoft.com/office/powerpoint/2010/main" val="327433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11</a:t>
            </a:fld>
            <a:endParaRPr kumimoji="1" lang="ja-JP" altLang="en-US"/>
          </a:p>
        </p:txBody>
      </p:sp>
    </p:spTree>
    <p:extLst>
      <p:ext uri="{BB962C8B-B14F-4D97-AF65-F5344CB8AC3E}">
        <p14:creationId xmlns:p14="http://schemas.microsoft.com/office/powerpoint/2010/main" val="274783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17</a:t>
            </a:fld>
            <a:endParaRPr kumimoji="1" lang="ja-JP" altLang="en-US" dirty="0"/>
          </a:p>
        </p:txBody>
      </p:sp>
    </p:spTree>
    <p:extLst>
      <p:ext uri="{BB962C8B-B14F-4D97-AF65-F5344CB8AC3E}">
        <p14:creationId xmlns:p14="http://schemas.microsoft.com/office/powerpoint/2010/main" val="137295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18</a:t>
            </a:fld>
            <a:endParaRPr kumimoji="1" lang="ja-JP" altLang="en-US"/>
          </a:p>
        </p:txBody>
      </p:sp>
    </p:spTree>
    <p:extLst>
      <p:ext uri="{BB962C8B-B14F-4D97-AF65-F5344CB8AC3E}">
        <p14:creationId xmlns:p14="http://schemas.microsoft.com/office/powerpoint/2010/main" val="172203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2021/4/7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2021/4/7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2021/4/7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2021/4/7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2021/4/7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2021/4/7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2021/4/7</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0437" y="587099"/>
            <a:ext cx="12071126" cy="3944454"/>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816005" y="452324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092596"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2245187"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3375845" y="4530605"/>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月５日）</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3652436" y="4522279"/>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2833468" y="4523241"/>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4982259" y="4503055"/>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a:t>
            </a:r>
            <a:r>
              <a:rPr lang="ja-JP" altLang="en-US" sz="800" dirty="0">
                <a:latin typeface="Meiryo UI" panose="020B0604030504040204" pitchFamily="50" charset="-128"/>
                <a:ea typeface="Meiryo UI" panose="020B0604030504040204" pitchFamily="50" charset="-128"/>
              </a:rPr>
              <a:t>点灯</a:t>
            </a:r>
            <a:r>
              <a:rPr lang="ja-JP" altLang="en-US" sz="800" dirty="0" smtClean="0">
                <a:latin typeface="Meiryo UI" panose="020B0604030504040204" pitchFamily="50" charset="-128"/>
                <a:ea typeface="Meiryo UI" panose="020B0604030504040204" pitchFamily="50" charset="-128"/>
              </a:rPr>
              <a:t>（医療非常事態宣言）</a:t>
            </a:r>
          </a:p>
        </p:txBody>
      </p:sp>
      <p:sp>
        <p:nvSpPr>
          <p:cNvPr id="20" name="テキスト ボックス 1"/>
          <p:cNvSpPr txBox="1"/>
          <p:nvPr/>
        </p:nvSpPr>
        <p:spPr>
          <a:xfrm>
            <a:off x="5338947" y="4503055"/>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　レッドステージ１移行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12</a:t>
            </a:r>
            <a:r>
              <a:rPr lang="ja-JP" altLang="en-US" sz="800" dirty="0" smtClean="0">
                <a:solidFill>
                  <a:prstClr val="black"/>
                </a:solidFill>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15</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4076932" y="4513550"/>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4498370" y="4513550"/>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5581715" y="4503055"/>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a:t>
            </a:r>
            <a:r>
              <a:rPr lang="ja-JP" altLang="en-US" sz="800" smtClean="0">
                <a:solidFill>
                  <a:prstClr val="black"/>
                </a:solidFill>
                <a:latin typeface="Meiryo UI" panose="020B0604030504040204" pitchFamily="50" charset="-128"/>
                <a:ea typeface="Meiryo UI" panose="020B0604030504040204" pitchFamily="50" charset="-128"/>
              </a:rPr>
              <a:t>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6875376" y="4522279"/>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6449945" y="4522279"/>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5958629" y="4503050"/>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全ての国・地域からの外国人入国拒否</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23" name="テキスト ボックス 1"/>
          <p:cNvSpPr txBox="1"/>
          <p:nvPr/>
        </p:nvSpPr>
        <p:spPr>
          <a:xfrm>
            <a:off x="9445754" y="4503050"/>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日～）等</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164009" y="4522279"/>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 name="角丸四角形 2"/>
          <p:cNvSpPr/>
          <p:nvPr/>
        </p:nvSpPr>
        <p:spPr>
          <a:xfrm>
            <a:off x="4003395"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8" name="角丸四角形 27"/>
          <p:cNvSpPr/>
          <p:nvPr/>
        </p:nvSpPr>
        <p:spPr>
          <a:xfrm>
            <a:off x="5548624"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9" name="角丸四角形 28"/>
          <p:cNvSpPr/>
          <p:nvPr/>
        </p:nvSpPr>
        <p:spPr>
          <a:xfrm>
            <a:off x="10142923" y="6361582"/>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30" name="角丸四角形 29"/>
          <p:cNvSpPr/>
          <p:nvPr/>
        </p:nvSpPr>
        <p:spPr>
          <a:xfrm>
            <a:off x="6405231"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20</a:t>
            </a:r>
            <a:r>
              <a:rPr kumimoji="1" lang="ja-JP" altLang="en-US" sz="900" b="1" dirty="0" smtClean="0"/>
              <a:t>時</a:t>
            </a:r>
            <a:endParaRPr kumimoji="1" lang="ja-JP" altLang="en-US" sz="900" b="1" dirty="0"/>
          </a:p>
        </p:txBody>
      </p:sp>
      <p:sp>
        <p:nvSpPr>
          <p:cNvPr id="31" name="テキスト ボックス 1"/>
          <p:cNvSpPr txBox="1"/>
          <p:nvPr/>
        </p:nvSpPr>
        <p:spPr>
          <a:xfrm>
            <a:off x="10939011" y="4503050"/>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31</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まん延防止等重点措置要請</a:t>
            </a:r>
            <a:endParaRPr lang="en-US" altLang="ja-JP" sz="8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11004825" y="4513550"/>
            <a:ext cx="41834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latin typeface="Meiryo UI" panose="020B0604030504040204" pitchFamily="50" charset="-128"/>
              <a:ea typeface="Meiryo UI" panose="020B0604030504040204" pitchFamily="50" charset="-128"/>
            </a:endParaRPr>
          </a:p>
        </p:txBody>
      </p:sp>
      <p:sp>
        <p:nvSpPr>
          <p:cNvPr id="37" name="角丸四角形 36"/>
          <p:cNvSpPr/>
          <p:nvPr/>
        </p:nvSpPr>
        <p:spPr>
          <a:xfrm>
            <a:off x="10674551" y="6357715"/>
            <a:ext cx="389903" cy="321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38" name="テキスト ボックス 1"/>
          <p:cNvSpPr txBox="1"/>
          <p:nvPr/>
        </p:nvSpPr>
        <p:spPr>
          <a:xfrm>
            <a:off x="11618868" y="4503050"/>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a:solidFill>
                  <a:prstClr val="black"/>
                </a:solidFill>
                <a:latin typeface="Meiryo UI" panose="020B0604030504040204" pitchFamily="50" charset="-128"/>
                <a:ea typeface="Meiryo UI" panose="020B0604030504040204" pitchFamily="50" charset="-128"/>
              </a:rPr>
              <a:t>５</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まん延防止等重点措置適用</a:t>
            </a:r>
            <a:endParaRPr lang="en-US" altLang="ja-JP" sz="7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重点措置を講じるべき</a:t>
            </a:r>
            <a:r>
              <a:rPr lang="ja-JP" altLang="en-US" sz="800" dirty="0" smtClean="0">
                <a:latin typeface="Meiryo UI" panose="020B0604030504040204" pitchFamily="50" charset="-128"/>
                <a:ea typeface="Meiryo UI" panose="020B0604030504040204" pitchFamily="50" charset="-128"/>
              </a:rPr>
              <a:t>区域</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時短要請</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a:t>
            </a:r>
            <a:endParaRPr lang="en-US" altLang="ja-JP" sz="8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11308847" y="5378355"/>
            <a:ext cx="420438" cy="1259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市内</a:t>
            </a:r>
            <a:r>
              <a:rPr kumimoji="1" lang="en-US" altLang="ja-JP" sz="900" b="1" dirty="0" smtClean="0"/>
              <a:t>20</a:t>
            </a:r>
          </a:p>
          <a:p>
            <a:pPr algn="ctr"/>
            <a:r>
              <a:rPr kumimoji="1" lang="ja-JP" altLang="en-US" sz="900" b="1" dirty="0" smtClean="0"/>
              <a:t>時</a:t>
            </a:r>
            <a:endParaRPr kumimoji="1" lang="en-US" altLang="ja-JP" sz="900" b="1" dirty="0" smtClean="0"/>
          </a:p>
          <a:p>
            <a:pPr algn="ctr"/>
            <a:r>
              <a:rPr lang="ja-JP" altLang="en-US" sz="900" b="1" dirty="0" smtClean="0"/>
              <a:t>・市外</a:t>
            </a:r>
            <a:r>
              <a:rPr lang="en-US" altLang="ja-JP" sz="900" b="1" dirty="0" smtClean="0"/>
              <a:t>21</a:t>
            </a:r>
            <a:r>
              <a:rPr lang="ja-JP" altLang="en-US" sz="900" b="1" dirty="0" smtClean="0"/>
              <a:t>時</a:t>
            </a:r>
            <a:endParaRPr kumimoji="1" lang="ja-JP" altLang="en-US" sz="900" b="1" dirty="0"/>
          </a:p>
        </p:txBody>
      </p:sp>
    </p:spTree>
    <p:extLst>
      <p:ext uri="{BB962C8B-B14F-4D97-AF65-F5344CB8AC3E}">
        <p14:creationId xmlns:p14="http://schemas.microsoft.com/office/powerpoint/2010/main" val="304599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3</a:t>
            </a:r>
            <a:r>
              <a:rPr lang="ja-JP" altLang="en-US" sz="1600" dirty="0" smtClean="0"/>
              <a:t>日</a:t>
            </a:r>
            <a:r>
              <a:rPr lang="ja-JP" altLang="en-US" sz="1600" dirty="0"/>
              <a:t>までに判明</a:t>
            </a:r>
            <a:r>
              <a:rPr lang="ja-JP" altLang="en-US" sz="1600" dirty="0" smtClean="0"/>
              <a:t>した</a:t>
            </a:r>
            <a:r>
              <a:rPr lang="en-US" altLang="ja-JP" sz="1600" dirty="0" smtClean="0"/>
              <a:t>52,310</a:t>
            </a:r>
            <a:r>
              <a:rPr lang="ja-JP" altLang="en-US" sz="1600" dirty="0" smtClean="0"/>
              <a:t>事例</a:t>
            </a:r>
            <a:r>
              <a:rPr lang="ja-JP" altLang="en-US" sz="1600" dirty="0"/>
              <a:t>の状況）</a:t>
            </a:r>
          </a:p>
        </p:txBody>
      </p:sp>
      <p:sp>
        <p:nvSpPr>
          <p:cNvPr id="16" name="テキスト ボックス 15"/>
          <p:cNvSpPr txBox="1"/>
          <p:nvPr/>
        </p:nvSpPr>
        <p:spPr>
          <a:xfrm>
            <a:off x="5613387" y="2202100"/>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09576" y="4220900"/>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5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直近２週間で、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代未満の割合が急増し、６割弱。実数でも急増。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147157" y="1452389"/>
            <a:ext cx="5486876" cy="5200339"/>
          </a:xfrm>
          <a:prstGeom prst="rect">
            <a:avLst/>
          </a:prstGeom>
        </p:spPr>
      </p:pic>
      <p:pic>
        <p:nvPicPr>
          <p:cNvPr id="4" name="図 3"/>
          <p:cNvPicPr>
            <a:picLocks noChangeAspect="1"/>
          </p:cNvPicPr>
          <p:nvPr/>
        </p:nvPicPr>
        <p:blipFill>
          <a:blip r:embed="rId3"/>
          <a:stretch>
            <a:fillRect/>
          </a:stretch>
        </p:blipFill>
        <p:spPr>
          <a:xfrm>
            <a:off x="6298861" y="1452388"/>
            <a:ext cx="5724640" cy="5200339"/>
          </a:xfrm>
          <a:prstGeom prst="rect">
            <a:avLst/>
          </a:prstGeom>
        </p:spPr>
      </p:pic>
    </p:spTree>
    <p:extLst>
      <p:ext uri="{BB962C8B-B14F-4D97-AF65-F5344CB8AC3E}">
        <p14:creationId xmlns:p14="http://schemas.microsoft.com/office/powerpoint/2010/main" val="3850357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11</a:t>
            </a:fld>
            <a:endParaRPr kumimoji="1" lang="ja-JP" altLang="en-US" dirty="0"/>
          </a:p>
        </p:txBody>
      </p:sp>
      <p:sp>
        <p:nvSpPr>
          <p:cNvPr id="16" name="テキスト ボックス 15"/>
          <p:cNvSpPr txBox="1"/>
          <p:nvPr/>
        </p:nvSpPr>
        <p:spPr>
          <a:xfrm>
            <a:off x="5778336" y="4310715"/>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78336" y="321066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近２週間で</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大阪市内居住者の割合・実数が再び増加。市外居住者も依然増加。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正方形/長方形 21"/>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3</a:t>
            </a:r>
            <a:r>
              <a:rPr lang="ja-JP" altLang="en-US" sz="1600" dirty="0" smtClean="0"/>
              <a:t>日</a:t>
            </a:r>
            <a:r>
              <a:rPr lang="ja-JP" altLang="en-US" sz="1600" dirty="0"/>
              <a:t>までに判明</a:t>
            </a:r>
            <a:r>
              <a:rPr lang="ja-JP" altLang="en-US" sz="1600" dirty="0" smtClean="0"/>
              <a:t>した</a:t>
            </a:r>
            <a:r>
              <a:rPr lang="en-US" altLang="ja-JP" sz="1600" dirty="0"/>
              <a:t>52,310</a:t>
            </a:r>
            <a:r>
              <a:rPr lang="ja-JP" altLang="en-US" sz="1600" dirty="0" smtClean="0"/>
              <a:t>事例</a:t>
            </a:r>
            <a:r>
              <a:rPr lang="ja-JP" altLang="en-US" sz="1600" dirty="0"/>
              <a:t>の状況）</a:t>
            </a:r>
          </a:p>
        </p:txBody>
      </p:sp>
      <p:pic>
        <p:nvPicPr>
          <p:cNvPr id="2" name="図 1"/>
          <p:cNvPicPr>
            <a:picLocks noChangeAspect="1"/>
          </p:cNvPicPr>
          <p:nvPr/>
        </p:nvPicPr>
        <p:blipFill>
          <a:blip r:embed="rId3"/>
          <a:stretch>
            <a:fillRect/>
          </a:stretch>
        </p:blipFill>
        <p:spPr>
          <a:xfrm>
            <a:off x="193916" y="1452389"/>
            <a:ext cx="5584420" cy="5328366"/>
          </a:xfrm>
          <a:prstGeom prst="rect">
            <a:avLst/>
          </a:prstGeom>
        </p:spPr>
      </p:pic>
      <p:pic>
        <p:nvPicPr>
          <p:cNvPr id="4" name="図 3"/>
          <p:cNvPicPr>
            <a:picLocks noChangeAspect="1"/>
          </p:cNvPicPr>
          <p:nvPr/>
        </p:nvPicPr>
        <p:blipFill>
          <a:blip r:embed="rId4"/>
          <a:stretch>
            <a:fillRect/>
          </a:stretch>
        </p:blipFill>
        <p:spPr>
          <a:xfrm>
            <a:off x="6367722" y="1446293"/>
            <a:ext cx="5633192" cy="5334462"/>
          </a:xfrm>
          <a:prstGeom prst="rect">
            <a:avLst/>
          </a:prstGeom>
        </p:spPr>
      </p:pic>
    </p:spTree>
    <p:extLst>
      <p:ext uri="{BB962C8B-B14F-4D97-AF65-F5344CB8AC3E}">
        <p14:creationId xmlns:p14="http://schemas.microsoft.com/office/powerpoint/2010/main" val="1294071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4560" y="1365361"/>
            <a:ext cx="11802879" cy="53100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12</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975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週間で、大阪市内居住者は約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３倍、大阪市外居住者は約４倍と急増し、いずれも緊急事態宣言発出直後の最大人</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数を上回っている。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8623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510181"/>
            <a:ext cx="2743200" cy="365125"/>
          </a:xfrm>
        </p:spPr>
        <p:txBody>
          <a:bodyPr/>
          <a:lstStyle/>
          <a:p>
            <a:fld id="{0B62D5CB-8769-475A-9BC8-A2F17E2F558B}" type="slidenum">
              <a:rPr kumimoji="1" lang="ja-JP" altLang="en-US" smtClean="0"/>
              <a:t>13</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1" y="569594"/>
            <a:ext cx="12192000" cy="5385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は、市内外・各年代で</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5378" y="1158470"/>
            <a:ext cx="5858764" cy="2719052"/>
          </a:xfrm>
          <a:prstGeom prst="rect">
            <a:avLst/>
          </a:prstGeom>
        </p:spPr>
      </p:pic>
      <p:pic>
        <p:nvPicPr>
          <p:cNvPr id="3" name="図 2"/>
          <p:cNvPicPr>
            <a:picLocks noChangeAspect="1"/>
          </p:cNvPicPr>
          <p:nvPr/>
        </p:nvPicPr>
        <p:blipFill>
          <a:blip r:embed="rId3"/>
          <a:stretch>
            <a:fillRect/>
          </a:stretch>
        </p:blipFill>
        <p:spPr>
          <a:xfrm>
            <a:off x="5888005" y="1158470"/>
            <a:ext cx="6218459" cy="2719052"/>
          </a:xfrm>
          <a:prstGeom prst="rect">
            <a:avLst/>
          </a:prstGeom>
        </p:spPr>
      </p:pic>
      <p:pic>
        <p:nvPicPr>
          <p:cNvPr id="4" name="図 3"/>
          <p:cNvPicPr>
            <a:picLocks noChangeAspect="1"/>
          </p:cNvPicPr>
          <p:nvPr/>
        </p:nvPicPr>
        <p:blipFill>
          <a:blip r:embed="rId4"/>
          <a:stretch>
            <a:fillRect/>
          </a:stretch>
        </p:blipFill>
        <p:spPr>
          <a:xfrm>
            <a:off x="-1" y="3876668"/>
            <a:ext cx="5858764" cy="2999492"/>
          </a:xfrm>
          <a:prstGeom prst="rect">
            <a:avLst/>
          </a:prstGeom>
        </p:spPr>
      </p:pic>
      <p:pic>
        <p:nvPicPr>
          <p:cNvPr id="6" name="図 5"/>
          <p:cNvPicPr>
            <a:picLocks noChangeAspect="1"/>
          </p:cNvPicPr>
          <p:nvPr/>
        </p:nvPicPr>
        <p:blipFill>
          <a:blip r:embed="rId5"/>
          <a:stretch>
            <a:fillRect/>
          </a:stretch>
        </p:blipFill>
        <p:spPr>
          <a:xfrm>
            <a:off x="5858763" y="3876668"/>
            <a:ext cx="6218459" cy="2999492"/>
          </a:xfrm>
          <a:prstGeom prst="rect">
            <a:avLst/>
          </a:prstGeom>
        </p:spPr>
      </p:pic>
    </p:spTree>
    <p:extLst>
      <p:ext uri="{BB962C8B-B14F-4D97-AF65-F5344CB8AC3E}">
        <p14:creationId xmlns:p14="http://schemas.microsoft.com/office/powerpoint/2010/main" val="2399101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代以上の人口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、市内外ともに増加</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70174" y="1154423"/>
            <a:ext cx="5925826" cy="2731245"/>
          </a:xfrm>
          <a:prstGeom prst="rect">
            <a:avLst/>
          </a:prstGeom>
        </p:spPr>
      </p:pic>
    </p:spTree>
    <p:extLst>
      <p:ext uri="{BB962C8B-B14F-4D97-AF65-F5344CB8AC3E}">
        <p14:creationId xmlns:p14="http://schemas.microsoft.com/office/powerpoint/2010/main" val="3167512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FC024533-669C-48B1-82E7-C27042384F7F}"/>
              </a:ext>
            </a:extLst>
          </p:cNvPr>
          <p:cNvSpPr/>
          <p:nvPr/>
        </p:nvSpPr>
        <p:spPr>
          <a:xfrm>
            <a:off x="0" y="565390"/>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直近２週間で、感染経路不明の割合が</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割まで増加し</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実数でも感染経路不明者数</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が</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急増。</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15</a:t>
            </a:fld>
            <a:endParaRPr kumimoji="1" lang="ja-JP" altLang="en-US" dirty="0"/>
          </a:p>
        </p:txBody>
      </p:sp>
      <p:sp>
        <p:nvSpPr>
          <p:cNvPr id="16" name="テキスト ボックス 15"/>
          <p:cNvSpPr txBox="1"/>
          <p:nvPr/>
        </p:nvSpPr>
        <p:spPr>
          <a:xfrm>
            <a:off x="5564339"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64339"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5" name="正方形/長方形 14"/>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3</a:t>
            </a:r>
            <a:r>
              <a:rPr lang="ja-JP" altLang="en-US" sz="1600" dirty="0" smtClean="0"/>
              <a:t>日</a:t>
            </a:r>
            <a:r>
              <a:rPr lang="ja-JP" altLang="en-US" sz="1600" dirty="0"/>
              <a:t>までに判明</a:t>
            </a:r>
            <a:r>
              <a:rPr lang="ja-JP" altLang="en-US" sz="1600" dirty="0" smtClean="0"/>
              <a:t>した</a:t>
            </a:r>
            <a:r>
              <a:rPr lang="en-US" altLang="ja-JP" sz="1600" dirty="0"/>
              <a:t>52,310</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254822" y="1561399"/>
            <a:ext cx="5401524" cy="5194242"/>
          </a:xfrm>
          <a:prstGeom prst="rect">
            <a:avLst/>
          </a:prstGeom>
        </p:spPr>
      </p:pic>
      <p:pic>
        <p:nvPicPr>
          <p:cNvPr id="4" name="図 3"/>
          <p:cNvPicPr>
            <a:picLocks noChangeAspect="1"/>
          </p:cNvPicPr>
          <p:nvPr/>
        </p:nvPicPr>
        <p:blipFill>
          <a:blip r:embed="rId3"/>
          <a:stretch>
            <a:fillRect/>
          </a:stretch>
        </p:blipFill>
        <p:spPr>
          <a:xfrm>
            <a:off x="6332071" y="1561399"/>
            <a:ext cx="5499069" cy="5194242"/>
          </a:xfrm>
          <a:prstGeom prst="rect">
            <a:avLst/>
          </a:prstGeom>
        </p:spPr>
      </p:pic>
    </p:spTree>
    <p:extLst>
      <p:ext uri="{BB962C8B-B14F-4D97-AF65-F5344CB8AC3E}">
        <p14:creationId xmlns:p14="http://schemas.microsoft.com/office/powerpoint/2010/main" val="1582111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16</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81252"/>
            <a:ext cx="12192000" cy="521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近２週間における感染経路不明割合は、</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市内居住者が</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６割強</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と依然高く、市外居住者も増加し、</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割を超過。</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212004" y="1102418"/>
            <a:ext cx="5456393" cy="5706351"/>
          </a:xfrm>
          <a:prstGeom prst="rect">
            <a:avLst/>
          </a:prstGeom>
        </p:spPr>
      </p:pic>
      <p:pic>
        <p:nvPicPr>
          <p:cNvPr id="4" name="図 3"/>
          <p:cNvPicPr>
            <a:picLocks noChangeAspect="1"/>
          </p:cNvPicPr>
          <p:nvPr/>
        </p:nvPicPr>
        <p:blipFill>
          <a:blip r:embed="rId3"/>
          <a:stretch>
            <a:fillRect/>
          </a:stretch>
        </p:blipFill>
        <p:spPr>
          <a:xfrm>
            <a:off x="6057110" y="1102418"/>
            <a:ext cx="5492972" cy="5755123"/>
          </a:xfrm>
          <a:prstGeom prst="rect">
            <a:avLst/>
          </a:prstGeom>
        </p:spPr>
      </p:pic>
    </p:spTree>
    <p:extLst>
      <p:ext uri="{BB962C8B-B14F-4D97-AF65-F5344CB8AC3E}">
        <p14:creationId xmlns:p14="http://schemas.microsoft.com/office/powerpoint/2010/main" val="78332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感染経路（第四波）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17</a:t>
            </a:fld>
            <a:endParaRPr kumimoji="1" lang="ja-JP" altLang="en-US" dirty="0"/>
          </a:p>
        </p:txBody>
      </p:sp>
      <p:sp>
        <p:nvSpPr>
          <p:cNvPr id="6" name="正方形/長方形 5"/>
          <p:cNvSpPr/>
          <p:nvPr/>
        </p:nvSpPr>
        <p:spPr>
          <a:xfrm>
            <a:off x="6709748" y="622681"/>
            <a:ext cx="5311069" cy="338554"/>
          </a:xfrm>
          <a:prstGeom prst="rect">
            <a:avLst/>
          </a:prstGeom>
        </p:spPr>
        <p:txBody>
          <a:bodyPr wrap="none">
            <a:spAutoFit/>
          </a:bodyPr>
          <a:lstStyle/>
          <a:p>
            <a:r>
              <a:rPr lang="ja-JP" altLang="en-US" sz="1600" dirty="0"/>
              <a:t>（ </a:t>
            </a:r>
            <a:r>
              <a:rPr lang="en-US" altLang="ja-JP" sz="1600" dirty="0"/>
              <a:t>3</a:t>
            </a:r>
            <a:r>
              <a:rPr lang="ja-JP" altLang="en-US" sz="1600" dirty="0" smtClean="0"/>
              <a:t>月</a:t>
            </a:r>
            <a:r>
              <a:rPr lang="en-US" altLang="ja-JP" sz="1600" dirty="0"/>
              <a:t>1</a:t>
            </a:r>
            <a:r>
              <a:rPr lang="ja-JP" altLang="en-US" sz="1600" dirty="0" smtClean="0"/>
              <a:t>日以降</a:t>
            </a:r>
            <a:r>
              <a:rPr lang="en-US" altLang="ja-JP" sz="1600" dirty="0"/>
              <a:t>4</a:t>
            </a:r>
            <a:r>
              <a:rPr lang="ja-JP" altLang="en-US" sz="1600" dirty="0" smtClean="0"/>
              <a:t>月</a:t>
            </a:r>
            <a:r>
              <a:rPr lang="en-US" altLang="ja-JP" sz="1600" dirty="0" smtClean="0"/>
              <a:t>5</a:t>
            </a:r>
            <a:r>
              <a:rPr lang="ja-JP" altLang="en-US" sz="1600" dirty="0" smtClean="0"/>
              <a:t>日</a:t>
            </a:r>
            <a:r>
              <a:rPr lang="ja-JP" altLang="en-US" sz="1600" dirty="0"/>
              <a:t>までに判明</a:t>
            </a:r>
            <a:r>
              <a:rPr lang="ja-JP" altLang="en-US" sz="1600" dirty="0" smtClean="0"/>
              <a:t>した</a:t>
            </a:r>
            <a:r>
              <a:rPr lang="en-US" altLang="ja-JP" sz="1600" dirty="0" smtClean="0"/>
              <a:t>7,907</a:t>
            </a:r>
            <a:r>
              <a:rPr lang="ja-JP" altLang="en-US" sz="1600" dirty="0" smtClean="0"/>
              <a:t>事例</a:t>
            </a:r>
            <a:r>
              <a:rPr lang="ja-JP" altLang="en-US" sz="1600" dirty="0"/>
              <a:t>の状況）</a:t>
            </a:r>
          </a:p>
        </p:txBody>
      </p:sp>
      <p:graphicFrame>
        <p:nvGraphicFramePr>
          <p:cNvPr id="9" name="表 8"/>
          <p:cNvGraphicFramePr>
            <a:graphicFrameLocks noGrp="1"/>
          </p:cNvGraphicFramePr>
          <p:nvPr>
            <p:extLst>
              <p:ext uri="{D42A27DB-BD31-4B8C-83A1-F6EECF244321}">
                <p14:modId xmlns:p14="http://schemas.microsoft.com/office/powerpoint/2010/main" val="1047486314"/>
              </p:ext>
            </p:extLst>
          </p:nvPr>
        </p:nvGraphicFramePr>
        <p:xfrm>
          <a:off x="6790149" y="4829204"/>
          <a:ext cx="5264082" cy="1685677"/>
        </p:xfrm>
        <a:graphic>
          <a:graphicData uri="http://schemas.openxmlformats.org/drawingml/2006/table">
            <a:tbl>
              <a:tblPr firstRow="1" bandRow="1">
                <a:tableStyleId>{F5AB1C69-6EDB-4FF4-983F-18BD219EF322}</a:tableStyleId>
              </a:tblPr>
              <a:tblGrid>
                <a:gridCol w="651660">
                  <a:extLst>
                    <a:ext uri="{9D8B030D-6E8A-4147-A177-3AD203B41FA5}">
                      <a16:colId xmlns:a16="http://schemas.microsoft.com/office/drawing/2014/main" val="2210063772"/>
                    </a:ext>
                  </a:extLst>
                </a:gridCol>
                <a:gridCol w="602490">
                  <a:extLst>
                    <a:ext uri="{9D8B030D-6E8A-4147-A177-3AD203B41FA5}">
                      <a16:colId xmlns:a16="http://schemas.microsoft.com/office/drawing/2014/main" val="749325653"/>
                    </a:ext>
                  </a:extLst>
                </a:gridCol>
                <a:gridCol w="668322">
                  <a:extLst>
                    <a:ext uri="{9D8B030D-6E8A-4147-A177-3AD203B41FA5}">
                      <a16:colId xmlns:a16="http://schemas.microsoft.com/office/drawing/2014/main" val="2508332398"/>
                    </a:ext>
                  </a:extLst>
                </a:gridCol>
                <a:gridCol w="668322">
                  <a:extLst>
                    <a:ext uri="{9D8B030D-6E8A-4147-A177-3AD203B41FA5}">
                      <a16:colId xmlns:a16="http://schemas.microsoft.com/office/drawing/2014/main" val="3497716960"/>
                    </a:ext>
                  </a:extLst>
                </a:gridCol>
                <a:gridCol w="668322">
                  <a:extLst>
                    <a:ext uri="{9D8B030D-6E8A-4147-A177-3AD203B41FA5}">
                      <a16:colId xmlns:a16="http://schemas.microsoft.com/office/drawing/2014/main" val="4276844383"/>
                    </a:ext>
                  </a:extLst>
                </a:gridCol>
                <a:gridCol w="668322">
                  <a:extLst>
                    <a:ext uri="{9D8B030D-6E8A-4147-A177-3AD203B41FA5}">
                      <a16:colId xmlns:a16="http://schemas.microsoft.com/office/drawing/2014/main" val="3785991925"/>
                    </a:ext>
                  </a:extLst>
                </a:gridCol>
                <a:gridCol w="668322">
                  <a:extLst>
                    <a:ext uri="{9D8B030D-6E8A-4147-A177-3AD203B41FA5}">
                      <a16:colId xmlns:a16="http://schemas.microsoft.com/office/drawing/2014/main" val="163493318"/>
                    </a:ext>
                  </a:extLst>
                </a:gridCol>
                <a:gridCol w="668322">
                  <a:extLst>
                    <a:ext uri="{9D8B030D-6E8A-4147-A177-3AD203B41FA5}">
                      <a16:colId xmlns:a16="http://schemas.microsoft.com/office/drawing/2014/main" val="765642194"/>
                    </a:ext>
                  </a:extLst>
                </a:gridCol>
              </a:tblGrid>
              <a:tr h="504163">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時点</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施設</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学校</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飲食店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濃厚接触者</a:t>
                      </a: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rPr>
                        <a:t>家庭内感染</a:t>
                      </a:r>
                      <a:r>
                        <a:rPr kumimoji="1" lang="en-US" altLang="ja-JP" sz="900" b="0" dirty="0" smtClean="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接触者</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リンク</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不明</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第二波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7.7%</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60.0%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283302412"/>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第三波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13.0%</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第四波</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4/5</a:t>
                      </a:r>
                      <a:r>
                        <a:rPr kumimoji="1" lang="ja-JP" altLang="en-US" sz="600" dirty="0" smtClean="0">
                          <a:solidFill>
                            <a:schemeClr val="tx1"/>
                          </a:solidFill>
                          <a:latin typeface="Meiryo UI" panose="020B0604030504040204" pitchFamily="50" charset="-128"/>
                          <a:ea typeface="Meiryo UI" panose="020B0604030504040204" pitchFamily="50" charset="-128"/>
                        </a:rPr>
                        <a:t>まで）</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6.7</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2.1</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15.4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58.4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 name="テキスト ボックス 2"/>
          <p:cNvSpPr txBox="1"/>
          <p:nvPr/>
        </p:nvSpPr>
        <p:spPr>
          <a:xfrm>
            <a:off x="7061982" y="4540949"/>
            <a:ext cx="2963732" cy="338554"/>
          </a:xfrm>
          <a:prstGeom prst="rect">
            <a:avLst/>
          </a:prstGeom>
          <a:noFill/>
        </p:spPr>
        <p:txBody>
          <a:bodyPr wrap="square" rtlCol="0">
            <a:spAutoFit/>
          </a:bodyPr>
          <a:lstStyle/>
          <a:p>
            <a:r>
              <a:rPr kumimoji="1" lang="ja-JP" altLang="en-US" sz="1600" dirty="0" smtClean="0"/>
              <a:t>＜全年代感染経路＞</a:t>
            </a:r>
            <a:endParaRPr kumimoji="1" lang="ja-JP" altLang="en-US" sz="1600" dirty="0"/>
          </a:p>
        </p:txBody>
      </p:sp>
      <p:pic>
        <p:nvPicPr>
          <p:cNvPr id="4" name="図 3"/>
          <p:cNvPicPr>
            <a:picLocks noChangeAspect="1"/>
          </p:cNvPicPr>
          <p:nvPr/>
        </p:nvPicPr>
        <p:blipFill>
          <a:blip r:embed="rId3"/>
          <a:stretch>
            <a:fillRect/>
          </a:stretch>
        </p:blipFill>
        <p:spPr>
          <a:xfrm>
            <a:off x="119866" y="961235"/>
            <a:ext cx="6553768" cy="5730737"/>
          </a:xfrm>
          <a:prstGeom prst="rect">
            <a:avLst/>
          </a:prstGeom>
        </p:spPr>
      </p:pic>
      <p:pic>
        <p:nvPicPr>
          <p:cNvPr id="7" name="図 6"/>
          <p:cNvPicPr>
            <a:picLocks noChangeAspect="1"/>
          </p:cNvPicPr>
          <p:nvPr/>
        </p:nvPicPr>
        <p:blipFill>
          <a:blip r:embed="rId4"/>
          <a:stretch>
            <a:fillRect/>
          </a:stretch>
        </p:blipFill>
        <p:spPr>
          <a:xfrm>
            <a:off x="6832671" y="961235"/>
            <a:ext cx="5188146" cy="3731075"/>
          </a:xfrm>
          <a:prstGeom prst="rect">
            <a:avLst/>
          </a:prstGeom>
        </p:spPr>
      </p:pic>
    </p:spTree>
    <p:extLst>
      <p:ext uri="{BB962C8B-B14F-4D97-AF65-F5344CB8AC3E}">
        <p14:creationId xmlns:p14="http://schemas.microsoft.com/office/powerpoint/2010/main" val="1741098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18</a:t>
            </a:fld>
            <a:endParaRPr kumimoji="1" lang="ja-JP" altLang="en-US" dirty="0"/>
          </a:p>
        </p:txBody>
      </p:sp>
      <p:sp>
        <p:nvSpPr>
          <p:cNvPr id="15" name="正方形/長方形 14"/>
          <p:cNvSpPr/>
          <p:nvPr/>
        </p:nvSpPr>
        <p:spPr>
          <a:xfrm>
            <a:off x="6706785" y="1053260"/>
            <a:ext cx="5630067"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以降４月</a:t>
            </a:r>
            <a:r>
              <a:rPr lang="en-US" altLang="ja-JP" sz="1600" dirty="0" smtClean="0"/>
              <a:t>3</a:t>
            </a:r>
            <a:r>
              <a:rPr lang="ja-JP" altLang="en-US" sz="1600" dirty="0" smtClean="0"/>
              <a:t>日までに</a:t>
            </a:r>
            <a:r>
              <a:rPr lang="ja-JP" altLang="en-US" sz="1600" dirty="0"/>
              <a:t>判明</a:t>
            </a:r>
            <a:r>
              <a:rPr lang="ja-JP" altLang="en-US" sz="1600" dirty="0" smtClean="0"/>
              <a:t>した</a:t>
            </a:r>
            <a:r>
              <a:rPr lang="en-US" altLang="ja-JP" sz="1600" dirty="0" smtClean="0"/>
              <a:t>52,310</a:t>
            </a:r>
            <a:r>
              <a:rPr lang="ja-JP" altLang="en-US" sz="1600" dirty="0" smtClean="0"/>
              <a:t>事例の</a:t>
            </a:r>
            <a:r>
              <a:rPr lang="ja-JP" altLang="en-US" sz="1600" dirty="0"/>
              <a:t>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・人数は、３月から増加。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9180281" y="6435924"/>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pic>
        <p:nvPicPr>
          <p:cNvPr id="3" name="図 2"/>
          <p:cNvPicPr>
            <a:picLocks noChangeAspect="1"/>
          </p:cNvPicPr>
          <p:nvPr/>
        </p:nvPicPr>
        <p:blipFill>
          <a:blip r:embed="rId3"/>
          <a:stretch>
            <a:fillRect/>
          </a:stretch>
        </p:blipFill>
        <p:spPr>
          <a:xfrm>
            <a:off x="295377" y="1393959"/>
            <a:ext cx="5877053" cy="5389331"/>
          </a:xfrm>
          <a:prstGeom prst="rect">
            <a:avLst/>
          </a:prstGeom>
        </p:spPr>
      </p:pic>
      <p:pic>
        <p:nvPicPr>
          <p:cNvPr id="4" name="図 3"/>
          <p:cNvPicPr>
            <a:picLocks noChangeAspect="1"/>
          </p:cNvPicPr>
          <p:nvPr/>
        </p:nvPicPr>
        <p:blipFill>
          <a:blip r:embed="rId4"/>
          <a:stretch>
            <a:fillRect/>
          </a:stretch>
        </p:blipFill>
        <p:spPr>
          <a:xfrm>
            <a:off x="6096000" y="1391814"/>
            <a:ext cx="5877053" cy="5401524"/>
          </a:xfrm>
          <a:prstGeom prst="rect">
            <a:avLst/>
          </a:prstGeom>
        </p:spPr>
      </p:pic>
    </p:spTree>
    <p:extLst>
      <p:ext uri="{BB962C8B-B14F-4D97-AF65-F5344CB8AC3E}">
        <p14:creationId xmlns:p14="http://schemas.microsoft.com/office/powerpoint/2010/main" val="2462828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3</a:t>
            </a:r>
            <a:r>
              <a:rPr lang="ja-JP" altLang="en-US" sz="1600" dirty="0" smtClean="0"/>
              <a:t>日</a:t>
            </a:r>
            <a:r>
              <a:rPr lang="ja-JP" altLang="en-US" sz="1600" dirty="0"/>
              <a:t>までに判明</a:t>
            </a:r>
            <a:r>
              <a:rPr lang="ja-JP" altLang="en-US" sz="1600" dirty="0" smtClean="0"/>
              <a:t>した感染経路不明者</a:t>
            </a:r>
            <a:r>
              <a:rPr lang="en-US" altLang="ja-JP" sz="1600" dirty="0" smtClean="0"/>
              <a:t>28,564</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19</a:t>
            </a:fld>
            <a:endParaRPr kumimoji="1" lang="ja-JP" altLang="en-US"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pic>
        <p:nvPicPr>
          <p:cNvPr id="3" name="図 2"/>
          <p:cNvPicPr>
            <a:picLocks noChangeAspect="1"/>
          </p:cNvPicPr>
          <p:nvPr/>
        </p:nvPicPr>
        <p:blipFill>
          <a:blip r:embed="rId2"/>
          <a:stretch>
            <a:fillRect/>
          </a:stretch>
        </p:blipFill>
        <p:spPr>
          <a:xfrm>
            <a:off x="180320" y="1092719"/>
            <a:ext cx="6047756" cy="5486876"/>
          </a:xfrm>
          <a:prstGeom prst="rect">
            <a:avLst/>
          </a:prstGeom>
        </p:spPr>
      </p:pic>
      <p:pic>
        <p:nvPicPr>
          <p:cNvPr id="5" name="図 4"/>
          <p:cNvPicPr>
            <a:picLocks noChangeAspect="1"/>
          </p:cNvPicPr>
          <p:nvPr/>
        </p:nvPicPr>
        <p:blipFill>
          <a:blip r:embed="rId3"/>
          <a:stretch>
            <a:fillRect/>
          </a:stretch>
        </p:blipFill>
        <p:spPr>
          <a:xfrm>
            <a:off x="6228076" y="1092719"/>
            <a:ext cx="5834378" cy="5486876"/>
          </a:xfrm>
          <a:prstGeom prst="rect">
            <a:avLst/>
          </a:prstGeom>
        </p:spPr>
      </p:pic>
    </p:spTree>
    <p:extLst>
      <p:ext uri="{BB962C8B-B14F-4D97-AF65-F5344CB8AC3E}">
        <p14:creationId xmlns:p14="http://schemas.microsoft.com/office/powerpoint/2010/main" val="4264135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4946" y="1257992"/>
            <a:ext cx="11979678" cy="5566130"/>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33" name="右矢印 32"/>
          <p:cNvSpPr/>
          <p:nvPr/>
        </p:nvSpPr>
        <p:spPr>
          <a:xfrm rot="16697231">
            <a:off x="7607240" y="2507787"/>
            <a:ext cx="1204963" cy="2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5291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第四波は、２週間連続して約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倍前後増加し、第二波、第三波を大きく上回る速度で感染が急拡大している。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直近１週間</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の新規陽性者数一日平均約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592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10452860" y="4015640"/>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2.3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3" name="右矢印 62"/>
          <p:cNvSpPr/>
          <p:nvPr/>
        </p:nvSpPr>
        <p:spPr>
          <a:xfrm rot="17886350">
            <a:off x="1843968" y="4256312"/>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850808" y="1104104"/>
            <a:ext cx="343451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３月１日以降を「第四波」と総称して分析</a:t>
            </a:r>
            <a:endParaRPr kumimoji="1" lang="en-US" altLang="ja-JP" sz="1400" dirty="0" smtClean="0">
              <a:latin typeface="Meiryo UI" panose="020B0604030504040204" pitchFamily="50" charset="-128"/>
              <a:ea typeface="Meiryo UI" panose="020B0604030504040204" pitchFamily="50" charset="-128"/>
            </a:endParaRPr>
          </a:p>
        </p:txBody>
      </p:sp>
      <p:sp>
        <p:nvSpPr>
          <p:cNvPr id="17" name="テキスト ボックス 28"/>
          <p:cNvSpPr txBox="1"/>
          <p:nvPr/>
        </p:nvSpPr>
        <p:spPr>
          <a:xfrm>
            <a:off x="10669521" y="2317209"/>
            <a:ext cx="86943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.9</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右矢印 17"/>
          <p:cNvSpPr/>
          <p:nvPr/>
        </p:nvSpPr>
        <p:spPr>
          <a:xfrm rot="16752518">
            <a:off x="10840580" y="2460553"/>
            <a:ext cx="1146155" cy="2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テキスト ボックス 24"/>
          <p:cNvSpPr txBox="1"/>
          <p:nvPr/>
        </p:nvSpPr>
        <p:spPr>
          <a:xfrm>
            <a:off x="5690462" y="2968303"/>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1.4</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3" name="テキスト ボックス 28"/>
          <p:cNvSpPr txBox="1"/>
          <p:nvPr/>
        </p:nvSpPr>
        <p:spPr>
          <a:xfrm>
            <a:off x="7519968" y="2114247"/>
            <a:ext cx="86943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1.9</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5" name="テキスト ボックス 24"/>
          <p:cNvSpPr txBox="1"/>
          <p:nvPr/>
        </p:nvSpPr>
        <p:spPr>
          <a:xfrm>
            <a:off x="5328693" y="3814328"/>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6" name="テキスト ボックス 24"/>
          <p:cNvSpPr txBox="1"/>
          <p:nvPr/>
        </p:nvSpPr>
        <p:spPr>
          <a:xfrm>
            <a:off x="1296556" y="4157225"/>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1.5</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8" name="テキスト ボックス 24"/>
          <p:cNvSpPr txBox="1"/>
          <p:nvPr/>
        </p:nvSpPr>
        <p:spPr>
          <a:xfrm>
            <a:off x="976006" y="4742463"/>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a:latin typeface="Meiryo UI" panose="020B0604030504040204" pitchFamily="50" charset="-128"/>
                <a:ea typeface="Meiryo UI" panose="020B0604030504040204" pitchFamily="50" charset="-128"/>
                <a:cs typeface="Microsoft Himalaya" panose="01010100010101010101" pitchFamily="2" charset="0"/>
              </a:rPr>
              <a:t>1</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0" name="右矢印 29"/>
          <p:cNvSpPr/>
          <p:nvPr/>
        </p:nvSpPr>
        <p:spPr>
          <a:xfrm rot="17886350">
            <a:off x="1495840" y="4793546"/>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7077340">
            <a:off x="10932224" y="4066496"/>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5358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20</a:t>
            </a:fld>
            <a:endParaRPr kumimoji="1" lang="ja-JP" altLang="en-US" dirty="0"/>
          </a:p>
        </p:txBody>
      </p:sp>
      <p:sp>
        <p:nvSpPr>
          <p:cNvPr id="19" name="正方形/長方形 18"/>
          <p:cNvSpPr/>
          <p:nvPr/>
        </p:nvSpPr>
        <p:spPr>
          <a:xfrm>
            <a:off x="6486187" y="1087616"/>
            <a:ext cx="5424883"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smtClean="0"/>
              <a:t>4</a:t>
            </a:r>
            <a:r>
              <a:rPr lang="ja-JP" altLang="en-US" sz="1600" dirty="0" smtClean="0"/>
              <a:t>月</a:t>
            </a:r>
            <a:r>
              <a:rPr lang="en-US" altLang="ja-JP" sz="1600" dirty="0" smtClean="0"/>
              <a:t>3</a:t>
            </a:r>
            <a:r>
              <a:rPr lang="ja-JP" altLang="en-US" sz="1600" dirty="0" smtClean="0"/>
              <a:t>日</a:t>
            </a:r>
            <a:r>
              <a:rPr lang="ja-JP" altLang="en-US" sz="1600" dirty="0"/>
              <a:t>までに判明</a:t>
            </a:r>
            <a:r>
              <a:rPr lang="ja-JP" altLang="en-US" sz="1600" dirty="0" smtClean="0"/>
              <a:t>した</a:t>
            </a:r>
            <a:r>
              <a:rPr lang="en-US" altLang="ja-JP" sz="1600" dirty="0" smtClean="0"/>
              <a:t>3,366</a:t>
            </a:r>
            <a:r>
              <a:rPr lang="ja-JP" altLang="en-US" sz="1600" dirty="0" smtClean="0"/>
              <a:t>事例</a:t>
            </a:r>
            <a:r>
              <a:rPr lang="ja-JP" altLang="en-US" sz="1600" dirty="0"/>
              <a:t>の状況）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は、３月より増加し、直近２週間は急増している。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8861117" y="6588113"/>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367150" y="6224002"/>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3" name="テキスト ボックス 12"/>
          <p:cNvSpPr txBox="1"/>
          <p:nvPr/>
        </p:nvSpPr>
        <p:spPr>
          <a:xfrm>
            <a:off x="3682535" y="6219550"/>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4" name="テキスト ボックス 13"/>
          <p:cNvSpPr txBox="1"/>
          <p:nvPr/>
        </p:nvSpPr>
        <p:spPr>
          <a:xfrm>
            <a:off x="2009749" y="6219550"/>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5" name="テキスト ボックス 14"/>
          <p:cNvSpPr txBox="1"/>
          <p:nvPr/>
        </p:nvSpPr>
        <p:spPr>
          <a:xfrm>
            <a:off x="5349410" y="6219550"/>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7" name="テキスト ボックス 16"/>
          <p:cNvSpPr txBox="1"/>
          <p:nvPr/>
        </p:nvSpPr>
        <p:spPr>
          <a:xfrm>
            <a:off x="7020821" y="6219550"/>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8" name="テキスト ボックス 17"/>
          <p:cNvSpPr txBox="1"/>
          <p:nvPr/>
        </p:nvSpPr>
        <p:spPr>
          <a:xfrm>
            <a:off x="8692685" y="6219550"/>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0" name="テキスト ボックス 19"/>
          <p:cNvSpPr txBox="1"/>
          <p:nvPr/>
        </p:nvSpPr>
        <p:spPr>
          <a:xfrm>
            <a:off x="10330985" y="6219550"/>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pic>
        <p:nvPicPr>
          <p:cNvPr id="3" name="図 2"/>
          <p:cNvPicPr>
            <a:picLocks noChangeAspect="1"/>
          </p:cNvPicPr>
          <p:nvPr/>
        </p:nvPicPr>
        <p:blipFill>
          <a:blip r:embed="rId3"/>
          <a:stretch>
            <a:fillRect/>
          </a:stretch>
        </p:blipFill>
        <p:spPr>
          <a:xfrm>
            <a:off x="61783" y="1489639"/>
            <a:ext cx="12144285" cy="5224725"/>
          </a:xfrm>
          <a:prstGeom prst="rect">
            <a:avLst/>
          </a:prstGeom>
        </p:spPr>
      </p:pic>
    </p:spTree>
    <p:extLst>
      <p:ext uri="{BB962C8B-B14F-4D97-AF65-F5344CB8AC3E}">
        <p14:creationId xmlns:p14="http://schemas.microsoft.com/office/powerpoint/2010/main" val="16650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21</a:t>
            </a:fld>
            <a:endParaRPr kumimoji="1" lang="ja-JP" altLang="en-US" dirty="0"/>
          </a:p>
        </p:txBody>
      </p:sp>
      <p:sp>
        <p:nvSpPr>
          <p:cNvPr id="8" name="正方形/長方形 7"/>
          <p:cNvSpPr/>
          <p:nvPr/>
        </p:nvSpPr>
        <p:spPr>
          <a:xfrm>
            <a:off x="8542645" y="640750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424883"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3</a:t>
            </a:r>
            <a:r>
              <a:rPr lang="ja-JP" altLang="en-US" sz="1600" dirty="0" smtClean="0"/>
              <a:t>日</a:t>
            </a:r>
            <a:r>
              <a:rPr lang="ja-JP" altLang="en-US" sz="1600" dirty="0"/>
              <a:t>までに判明</a:t>
            </a:r>
            <a:r>
              <a:rPr lang="ja-JP" altLang="en-US" sz="1600" dirty="0" smtClean="0"/>
              <a:t>した</a:t>
            </a:r>
            <a:r>
              <a:rPr lang="en-US" altLang="ja-JP" sz="1600" dirty="0" smtClean="0"/>
              <a:t>3,366</a:t>
            </a:r>
            <a:r>
              <a:rPr lang="ja-JP" altLang="en-US" sz="1600" dirty="0" smtClean="0"/>
              <a:t>事例</a:t>
            </a:r>
            <a:r>
              <a:rPr lang="ja-JP" altLang="en-US" sz="1600" dirty="0"/>
              <a:t>の状況）</a:t>
            </a:r>
          </a:p>
        </p:txBody>
      </p:sp>
      <p:sp>
        <p:nvSpPr>
          <p:cNvPr id="14" name="テキスト ボックス 13"/>
          <p:cNvSpPr txBox="1"/>
          <p:nvPr/>
        </p:nvSpPr>
        <p:spPr>
          <a:xfrm>
            <a:off x="4750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1" name="テキスト ボックス 10"/>
          <p:cNvSpPr txBox="1"/>
          <p:nvPr/>
        </p:nvSpPr>
        <p:spPr>
          <a:xfrm>
            <a:off x="24181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2" name="テキスト ボックス 11"/>
          <p:cNvSpPr txBox="1"/>
          <p:nvPr/>
        </p:nvSpPr>
        <p:spPr>
          <a:xfrm>
            <a:off x="43612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7" name="テキスト ボックス 16"/>
          <p:cNvSpPr txBox="1"/>
          <p:nvPr/>
        </p:nvSpPr>
        <p:spPr>
          <a:xfrm>
            <a:off x="628608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8" name="テキスト ボックス 17"/>
          <p:cNvSpPr txBox="1"/>
          <p:nvPr/>
        </p:nvSpPr>
        <p:spPr>
          <a:xfrm>
            <a:off x="820615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9" name="テキスト ボックス 18"/>
          <p:cNvSpPr txBox="1"/>
          <p:nvPr/>
        </p:nvSpPr>
        <p:spPr>
          <a:xfrm>
            <a:off x="10130984"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pic>
        <p:nvPicPr>
          <p:cNvPr id="3" name="図 2"/>
          <p:cNvPicPr>
            <a:picLocks noChangeAspect="1"/>
          </p:cNvPicPr>
          <p:nvPr/>
        </p:nvPicPr>
        <p:blipFill>
          <a:blip r:embed="rId3"/>
          <a:stretch>
            <a:fillRect/>
          </a:stretch>
        </p:blipFill>
        <p:spPr>
          <a:xfrm>
            <a:off x="166209" y="1060404"/>
            <a:ext cx="11930906" cy="5303980"/>
          </a:xfrm>
          <a:prstGeom prst="rect">
            <a:avLst/>
          </a:prstGeom>
        </p:spPr>
      </p:pic>
    </p:spTree>
    <p:extLst>
      <p:ext uri="{BB962C8B-B14F-4D97-AF65-F5344CB8AC3E}">
        <p14:creationId xmlns:p14="http://schemas.microsoft.com/office/powerpoint/2010/main" val="2951334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22</a:t>
            </a:fld>
            <a:endParaRPr kumimoji="1" lang="ja-JP" altLang="en-US" dirty="0"/>
          </a:p>
        </p:txBody>
      </p:sp>
      <p:sp>
        <p:nvSpPr>
          <p:cNvPr id="8" name="正方形/長方形 7"/>
          <p:cNvSpPr/>
          <p:nvPr/>
        </p:nvSpPr>
        <p:spPr>
          <a:xfrm>
            <a:off x="8597900" y="6407365"/>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2" name="正方形/長方形 11"/>
          <p:cNvSpPr/>
          <p:nvPr/>
        </p:nvSpPr>
        <p:spPr>
          <a:xfrm>
            <a:off x="6486187" y="721850"/>
            <a:ext cx="5424883"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3</a:t>
            </a:r>
            <a:r>
              <a:rPr lang="ja-JP" altLang="en-US" sz="1600" dirty="0" smtClean="0"/>
              <a:t>日</a:t>
            </a:r>
            <a:r>
              <a:rPr lang="ja-JP" altLang="en-US" sz="1600" dirty="0"/>
              <a:t>までに判明</a:t>
            </a:r>
            <a:r>
              <a:rPr lang="ja-JP" altLang="en-US" sz="1600" dirty="0" smtClean="0"/>
              <a:t>した</a:t>
            </a:r>
            <a:r>
              <a:rPr lang="en-US" altLang="ja-JP" sz="1600" dirty="0" smtClean="0"/>
              <a:t>3,366</a:t>
            </a:r>
            <a:r>
              <a:rPr lang="ja-JP" altLang="en-US" sz="1600" dirty="0" smtClean="0"/>
              <a:t>事例の</a:t>
            </a:r>
            <a:r>
              <a:rPr lang="ja-JP" altLang="en-US" sz="1600" dirty="0"/>
              <a:t>状況）</a:t>
            </a:r>
          </a:p>
        </p:txBody>
      </p:sp>
      <p:sp>
        <p:nvSpPr>
          <p:cNvPr id="14" name="テキスト ボックス 13"/>
          <p:cNvSpPr txBox="1"/>
          <p:nvPr/>
        </p:nvSpPr>
        <p:spPr>
          <a:xfrm>
            <a:off x="872984"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13" name="テキスト ボックス 12"/>
          <p:cNvSpPr txBox="1"/>
          <p:nvPr/>
        </p:nvSpPr>
        <p:spPr>
          <a:xfrm>
            <a:off x="6645987"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9" name="正方形/長方形 8">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直近２週間は、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新規陽性者の</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夜</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の街滞在エリアとして、大阪市・大阪市外ともに急増している。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72768" y="1011356"/>
            <a:ext cx="11991871" cy="5694158"/>
          </a:xfrm>
          <a:prstGeom prst="rect">
            <a:avLst/>
          </a:prstGeom>
        </p:spPr>
      </p:pic>
    </p:spTree>
    <p:extLst>
      <p:ext uri="{BB962C8B-B14F-4D97-AF65-F5344CB8AC3E}">
        <p14:creationId xmlns:p14="http://schemas.microsoft.com/office/powerpoint/2010/main" val="3773422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45125" y="1127343"/>
          <a:ext cx="3833149" cy="1718378"/>
        </p:xfrm>
        <a:graphic>
          <a:graphicData uri="http://schemas.openxmlformats.org/drawingml/2006/table">
            <a:tbl>
              <a:tblPr firstRow="1" bandRow="1">
                <a:tableStyleId>{5C22544A-7EE6-4342-B048-85BDC9FD1C3A}</a:tableStyleId>
              </a:tblPr>
              <a:tblGrid>
                <a:gridCol w="363495">
                  <a:extLst>
                    <a:ext uri="{9D8B030D-6E8A-4147-A177-3AD203B41FA5}">
                      <a16:colId xmlns:a16="http://schemas.microsoft.com/office/drawing/2014/main" val="293234343"/>
                    </a:ext>
                  </a:extLst>
                </a:gridCol>
                <a:gridCol w="1523160">
                  <a:extLst>
                    <a:ext uri="{9D8B030D-6E8A-4147-A177-3AD203B41FA5}">
                      <a16:colId xmlns:a16="http://schemas.microsoft.com/office/drawing/2014/main" val="1060905580"/>
                    </a:ext>
                  </a:extLst>
                </a:gridCol>
                <a:gridCol w="915111">
                  <a:extLst>
                    <a:ext uri="{9D8B030D-6E8A-4147-A177-3AD203B41FA5}">
                      <a16:colId xmlns:a16="http://schemas.microsoft.com/office/drawing/2014/main" val="159056513"/>
                    </a:ext>
                  </a:extLst>
                </a:gridCol>
                <a:gridCol w="1031383">
                  <a:extLst>
                    <a:ext uri="{9D8B030D-6E8A-4147-A177-3AD203B41FA5}">
                      <a16:colId xmlns:a16="http://schemas.microsoft.com/office/drawing/2014/main" val="1694481235"/>
                    </a:ext>
                  </a:extLst>
                </a:gridCol>
              </a:tblGrid>
              <a:tr h="404182">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400" dirty="0"/>
                        <a:t>１</a:t>
                      </a:r>
                      <a:endParaRPr kumimoji="1" lang="en-US" altLang="ja-JP" sz="1400" dirty="0"/>
                    </a:p>
                  </a:txBody>
                  <a:tcPr/>
                </a:tc>
                <a:tc>
                  <a:txBody>
                    <a:bodyPr/>
                    <a:lstStyle/>
                    <a:p>
                      <a:pPr algn="l"/>
                      <a:r>
                        <a:rPr kumimoji="1" lang="ja-JP" altLang="en-US" sz="1400" dirty="0"/>
                        <a:t>ライブ参加者</a:t>
                      </a:r>
                    </a:p>
                  </a:txBody>
                  <a:tcPr/>
                </a:tc>
                <a:tc>
                  <a:txBody>
                    <a:bodyPr/>
                    <a:lstStyle/>
                    <a:p>
                      <a:pPr algn="ctr"/>
                      <a:r>
                        <a:rPr kumimoji="1" lang="ja-JP" altLang="en-US" sz="1400" dirty="0"/>
                        <a:t>４施設</a:t>
                      </a:r>
                    </a:p>
                  </a:txBody>
                  <a:tcPr/>
                </a:tc>
                <a:tc>
                  <a:txBody>
                    <a:bodyPr/>
                    <a:lstStyle/>
                    <a:p>
                      <a:pPr algn="ctr"/>
                      <a:r>
                        <a:rPr kumimoji="1" lang="en-US" altLang="ja-JP" sz="1400" dirty="0"/>
                        <a:t>48</a:t>
                      </a:r>
                      <a:endParaRPr kumimoji="1" lang="ja-JP" altLang="en-US" sz="1400" dirty="0"/>
                    </a:p>
                  </a:txBody>
                  <a:tcPr/>
                </a:tc>
                <a:extLst>
                  <a:ext uri="{0D108BD9-81ED-4DB2-BD59-A6C34878D82A}">
                    <a16:rowId xmlns:a16="http://schemas.microsoft.com/office/drawing/2014/main" val="1701459504"/>
                  </a:ext>
                </a:extLst>
              </a:tr>
              <a:tr h="328549">
                <a:tc>
                  <a:txBody>
                    <a:bodyPr/>
                    <a:lstStyle/>
                    <a:p>
                      <a:pPr algn="ctr"/>
                      <a:r>
                        <a:rPr kumimoji="1" lang="ja-JP" altLang="en-US" sz="1400" dirty="0"/>
                        <a:t>２</a:t>
                      </a:r>
                      <a:endParaRPr kumimoji="1" lang="en-US" altLang="ja-JP" sz="1400" dirty="0"/>
                    </a:p>
                  </a:txBody>
                  <a:tcPr/>
                </a:tc>
                <a:tc>
                  <a:txBody>
                    <a:bodyPr/>
                    <a:lstStyle/>
                    <a:p>
                      <a:pPr algn="l"/>
                      <a:r>
                        <a:rPr kumimoji="1" lang="ja-JP" altLang="en-US" sz="1400" dirty="0"/>
                        <a:t>大学の関係者</a:t>
                      </a:r>
                    </a:p>
                  </a:txBody>
                  <a:tcPr/>
                </a:tc>
                <a:tc>
                  <a:txBody>
                    <a:bodyPr/>
                    <a:lstStyle/>
                    <a:p>
                      <a:pPr algn="ctr"/>
                      <a:r>
                        <a:rPr kumimoji="1" lang="ja-JP" altLang="en-US" sz="1400" dirty="0"/>
                        <a:t>１大学</a:t>
                      </a:r>
                    </a:p>
                  </a:txBody>
                  <a:tcPr/>
                </a:tc>
                <a:tc>
                  <a:txBody>
                    <a:bodyPr/>
                    <a:lstStyle/>
                    <a:p>
                      <a:pPr algn="ctr"/>
                      <a:r>
                        <a:rPr kumimoji="1" lang="ja-JP" altLang="en-US" sz="1400" dirty="0"/>
                        <a:t>８</a:t>
                      </a:r>
                    </a:p>
                  </a:txBody>
                  <a:tcPr/>
                </a:tc>
                <a:extLst>
                  <a:ext uri="{0D108BD9-81ED-4DB2-BD59-A6C34878D82A}">
                    <a16:rowId xmlns:a16="http://schemas.microsoft.com/office/drawing/2014/main" val="2287436891"/>
                  </a:ext>
                </a:extLst>
              </a:tr>
              <a:tr h="328549">
                <a:tc>
                  <a:txBody>
                    <a:bodyPr/>
                    <a:lstStyle/>
                    <a:p>
                      <a:pPr algn="ctr"/>
                      <a:r>
                        <a:rPr kumimoji="1" lang="ja-JP" altLang="en-US" sz="1400" dirty="0"/>
                        <a:t>３</a:t>
                      </a:r>
                    </a:p>
                  </a:txBody>
                  <a:tcPr/>
                </a:tc>
                <a:tc>
                  <a:txBody>
                    <a:bodyPr/>
                    <a:lstStyle/>
                    <a:p>
                      <a:pPr algn="l"/>
                      <a:r>
                        <a:rPr kumimoji="1" lang="ja-JP" altLang="en-US" sz="1400" dirty="0"/>
                        <a:t>医療機関関連</a:t>
                      </a:r>
                    </a:p>
                  </a:txBody>
                  <a:tcPr/>
                </a:tc>
                <a:tc>
                  <a:txBody>
                    <a:bodyPr/>
                    <a:lstStyle/>
                    <a:p>
                      <a:pPr algn="ctr"/>
                      <a:r>
                        <a:rPr kumimoji="1" lang="ja-JP" altLang="en-US" sz="1400" dirty="0"/>
                        <a:t>６</a:t>
                      </a:r>
                      <a:r>
                        <a:rPr kumimoji="1" lang="ja-JP" altLang="en-US" sz="1100" dirty="0"/>
                        <a:t>機関</a:t>
                      </a:r>
                    </a:p>
                  </a:txBody>
                  <a:tcPr/>
                </a:tc>
                <a:tc>
                  <a:txBody>
                    <a:bodyPr/>
                    <a:lstStyle/>
                    <a:p>
                      <a:pPr algn="ctr"/>
                      <a:r>
                        <a:rPr kumimoji="1" lang="en-US" altLang="ja-JP" sz="1400" dirty="0"/>
                        <a:t>284</a:t>
                      </a:r>
                      <a:endParaRPr kumimoji="1" lang="ja-JP" altLang="en-US" sz="1400" dirty="0"/>
                    </a:p>
                  </a:txBody>
                  <a:tcPr/>
                </a:tc>
                <a:extLst>
                  <a:ext uri="{0D108BD9-81ED-4DB2-BD59-A6C34878D82A}">
                    <a16:rowId xmlns:a16="http://schemas.microsoft.com/office/drawing/2014/main" val="3127832718"/>
                  </a:ext>
                </a:extLst>
              </a:tr>
              <a:tr h="328549">
                <a:tc>
                  <a:txBody>
                    <a:bodyPr/>
                    <a:lstStyle/>
                    <a:p>
                      <a:pPr algn="ctr"/>
                      <a:r>
                        <a:rPr kumimoji="1" lang="ja-JP" altLang="en-US" sz="1400" dirty="0"/>
                        <a:t>計</a:t>
                      </a:r>
                    </a:p>
                  </a:txBody>
                  <a:tcPr/>
                </a:tc>
                <a:tc>
                  <a:txBody>
                    <a:bodyPr/>
                    <a:lstStyle/>
                    <a:p>
                      <a:pPr algn="l"/>
                      <a:endParaRPr kumimoji="1" lang="ja-JP" altLang="en-US" sz="1400" dirty="0"/>
                    </a:p>
                  </a:txBody>
                  <a:tcPr/>
                </a:tc>
                <a:tc>
                  <a:txBody>
                    <a:bodyPr/>
                    <a:lstStyle/>
                    <a:p>
                      <a:pPr algn="ctr"/>
                      <a:endParaRPr kumimoji="1" lang="ja-JP" altLang="en-US" sz="1400" dirty="0"/>
                    </a:p>
                  </a:txBody>
                  <a:tcPr/>
                </a:tc>
                <a:tc>
                  <a:txBody>
                    <a:bodyPr/>
                    <a:lstStyle/>
                    <a:p>
                      <a:pPr algn="ctr"/>
                      <a:r>
                        <a:rPr kumimoji="1" lang="en-US" altLang="ja-JP" sz="1400" dirty="0"/>
                        <a:t>340</a:t>
                      </a:r>
                      <a:endParaRPr kumimoji="1" lang="ja-JP" altLang="en-US" sz="14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クラスターの発生</a:t>
            </a:r>
            <a:r>
              <a:rPr lang="ja-JP" altLang="en-US" sz="2400" b="1" dirty="0" smtClean="0">
                <a:latin typeface="UD デジタル 教科書体 NP-B" panose="02020700000000000000" pitchFamily="18" charset="-128"/>
                <a:ea typeface="UD デジタル 教科書体 NP-B" panose="02020700000000000000" pitchFamily="18" charset="-128"/>
              </a:rPr>
              <a:t>状況（</a:t>
            </a:r>
            <a:r>
              <a:rPr lang="en-US" altLang="ja-JP" sz="2400" b="1" dirty="0" smtClean="0">
                <a:latin typeface="UD デジタル 教科書体 NP-B" panose="02020700000000000000" pitchFamily="18" charset="-128"/>
                <a:ea typeface="UD デジタル 教科書体 NP-B" panose="02020700000000000000" pitchFamily="18" charset="-128"/>
              </a:rPr>
              <a:t>4</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5</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470874" y="542568"/>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4807655" y="555176"/>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7491460" y="3846864"/>
            <a:ext cx="3630195" cy="307777"/>
          </a:xfrm>
          <a:prstGeom prst="rect">
            <a:avLst/>
          </a:prstGeom>
          <a:noFill/>
        </p:spPr>
        <p:txBody>
          <a:bodyPr wrap="square" rtlCol="0">
            <a:spAutoFit/>
          </a:bodyPr>
          <a:lstStyle/>
          <a:p>
            <a:r>
              <a:rPr lang="ja-JP" altLang="en-US" sz="1400" dirty="0"/>
              <a:t>クラスターにおける陽性者数の割合</a:t>
            </a:r>
            <a:endParaRPr kumimoji="1" lang="ja-JP" altLang="en-US" sz="1400" dirty="0"/>
          </a:p>
        </p:txBody>
      </p:sp>
      <p:graphicFrame>
        <p:nvGraphicFramePr>
          <p:cNvPr id="12" name="表 11"/>
          <p:cNvGraphicFramePr>
            <a:graphicFrameLocks noGrp="1"/>
          </p:cNvGraphicFramePr>
          <p:nvPr>
            <p:extLst/>
          </p:nvPr>
        </p:nvGraphicFramePr>
        <p:xfrm>
          <a:off x="3993560" y="1127343"/>
          <a:ext cx="3982822" cy="2351692"/>
        </p:xfrm>
        <a:graphic>
          <a:graphicData uri="http://schemas.openxmlformats.org/drawingml/2006/table">
            <a:tbl>
              <a:tblPr firstRow="1" bandRow="1">
                <a:tableStyleId>{5C22544A-7EE6-4342-B048-85BDC9FD1C3A}</a:tableStyleId>
              </a:tblPr>
              <a:tblGrid>
                <a:gridCol w="323564">
                  <a:extLst>
                    <a:ext uri="{9D8B030D-6E8A-4147-A177-3AD203B41FA5}">
                      <a16:colId xmlns:a16="http://schemas.microsoft.com/office/drawing/2014/main" val="293234343"/>
                    </a:ext>
                  </a:extLst>
                </a:gridCol>
                <a:gridCol w="1656606">
                  <a:extLst>
                    <a:ext uri="{9D8B030D-6E8A-4147-A177-3AD203B41FA5}">
                      <a16:colId xmlns:a16="http://schemas.microsoft.com/office/drawing/2014/main" val="1060905580"/>
                    </a:ext>
                  </a:extLst>
                </a:gridCol>
                <a:gridCol w="929335">
                  <a:extLst>
                    <a:ext uri="{9D8B030D-6E8A-4147-A177-3AD203B41FA5}">
                      <a16:colId xmlns:a16="http://schemas.microsoft.com/office/drawing/2014/main" val="3017506703"/>
                    </a:ext>
                  </a:extLst>
                </a:gridCol>
                <a:gridCol w="1073317">
                  <a:extLst>
                    <a:ext uri="{9D8B030D-6E8A-4147-A177-3AD203B41FA5}">
                      <a16:colId xmlns:a16="http://schemas.microsoft.com/office/drawing/2014/main" val="1694481235"/>
                    </a:ext>
                  </a:extLst>
                </a:gridCol>
              </a:tblGrid>
              <a:tr h="424054">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400" dirty="0"/>
                        <a:t>１</a:t>
                      </a:r>
                      <a:endParaRPr kumimoji="1" lang="en-US" altLang="ja-JP" sz="1400" dirty="0"/>
                    </a:p>
                  </a:txBody>
                  <a:tcPr/>
                </a:tc>
                <a:tc>
                  <a:txBody>
                    <a:bodyPr/>
                    <a:lstStyle/>
                    <a:p>
                      <a:pPr algn="l"/>
                      <a:r>
                        <a:rPr kumimoji="1" lang="ja-JP" altLang="en-US" sz="1400" dirty="0"/>
                        <a:t>飲食店関連</a:t>
                      </a:r>
                    </a:p>
                  </a:txBody>
                  <a:tcPr/>
                </a:tc>
                <a:tc>
                  <a:txBody>
                    <a:bodyPr/>
                    <a:lstStyle/>
                    <a:p>
                      <a:pPr algn="ctr"/>
                      <a:r>
                        <a:rPr kumimoji="1" lang="ja-JP" altLang="en-US" sz="1400" dirty="0"/>
                        <a:t>５店</a:t>
                      </a:r>
                    </a:p>
                  </a:txBody>
                  <a:tcPr/>
                </a:tc>
                <a:tc>
                  <a:txBody>
                    <a:bodyPr/>
                    <a:lstStyle/>
                    <a:p>
                      <a:pPr algn="ctr"/>
                      <a:r>
                        <a:rPr kumimoji="1" lang="en-US" altLang="ja-JP" sz="1400" dirty="0"/>
                        <a:t>45</a:t>
                      </a:r>
                      <a:endParaRPr kumimoji="1" lang="ja-JP" altLang="en-US" sz="1400" dirty="0"/>
                    </a:p>
                  </a:txBody>
                  <a:tcPr/>
                </a:tc>
                <a:extLst>
                  <a:ext uri="{0D108BD9-81ED-4DB2-BD59-A6C34878D82A}">
                    <a16:rowId xmlns:a16="http://schemas.microsoft.com/office/drawing/2014/main" val="1701459504"/>
                  </a:ext>
                </a:extLst>
              </a:tr>
              <a:tr h="321273">
                <a:tc>
                  <a:txBody>
                    <a:bodyPr/>
                    <a:lstStyle/>
                    <a:p>
                      <a:pPr algn="ctr"/>
                      <a:r>
                        <a:rPr kumimoji="1" lang="ja-JP" altLang="en-US" sz="1400" dirty="0"/>
                        <a:t>２</a:t>
                      </a:r>
                      <a:endParaRPr kumimoji="1" lang="en-US" altLang="ja-JP" sz="1400" dirty="0"/>
                    </a:p>
                  </a:txBody>
                  <a:tcPr/>
                </a:tc>
                <a:tc>
                  <a:txBody>
                    <a:bodyPr/>
                    <a:lstStyle/>
                    <a:p>
                      <a:pPr algn="l"/>
                      <a:r>
                        <a:rPr kumimoji="1" lang="ja-JP" altLang="en-US" sz="1400" dirty="0"/>
                        <a:t>大学・学校関連</a:t>
                      </a:r>
                    </a:p>
                  </a:txBody>
                  <a:tcPr/>
                </a:tc>
                <a:tc>
                  <a:txBody>
                    <a:bodyPr/>
                    <a:lstStyle/>
                    <a:p>
                      <a:pPr algn="ctr"/>
                      <a:r>
                        <a:rPr kumimoji="1" lang="ja-JP" altLang="en-US" sz="1400" dirty="0"/>
                        <a:t>３校</a:t>
                      </a:r>
                    </a:p>
                  </a:txBody>
                  <a:tcPr/>
                </a:tc>
                <a:tc>
                  <a:txBody>
                    <a:bodyPr/>
                    <a:lstStyle/>
                    <a:p>
                      <a:pPr algn="ctr"/>
                      <a:r>
                        <a:rPr kumimoji="1" lang="en-US" altLang="ja-JP" sz="1400" dirty="0"/>
                        <a:t>48</a:t>
                      </a:r>
                      <a:endParaRPr kumimoji="1" lang="ja-JP" altLang="en-US" sz="1400" dirty="0"/>
                    </a:p>
                  </a:txBody>
                  <a:tcPr/>
                </a:tc>
                <a:extLst>
                  <a:ext uri="{0D108BD9-81ED-4DB2-BD59-A6C34878D82A}">
                    <a16:rowId xmlns:a16="http://schemas.microsoft.com/office/drawing/2014/main" val="2287436891"/>
                  </a:ext>
                </a:extLst>
              </a:tr>
              <a:tr h="321273">
                <a:tc>
                  <a:txBody>
                    <a:bodyPr/>
                    <a:lstStyle/>
                    <a:p>
                      <a:pPr algn="ctr"/>
                      <a:r>
                        <a:rPr kumimoji="1" lang="ja-JP" altLang="en-US" sz="1400" dirty="0"/>
                        <a:t>３</a:t>
                      </a:r>
                    </a:p>
                  </a:txBody>
                  <a:tcPr/>
                </a:tc>
                <a:tc>
                  <a:txBody>
                    <a:bodyPr/>
                    <a:lstStyle/>
                    <a:p>
                      <a:pPr algn="l"/>
                      <a:r>
                        <a:rPr kumimoji="1" lang="ja-JP" altLang="en-US" sz="1400" dirty="0"/>
                        <a:t>医療機関関連</a:t>
                      </a:r>
                    </a:p>
                  </a:txBody>
                  <a:tcPr/>
                </a:tc>
                <a:tc>
                  <a:txBody>
                    <a:bodyPr/>
                    <a:lstStyle/>
                    <a:p>
                      <a:pPr algn="ctr"/>
                      <a:r>
                        <a:rPr kumimoji="1" lang="en-US" altLang="ja-JP" sz="1400" dirty="0"/>
                        <a:t>10</a:t>
                      </a:r>
                      <a:r>
                        <a:rPr kumimoji="1" lang="ja-JP" altLang="en-US" sz="1400" dirty="0"/>
                        <a:t>機関</a:t>
                      </a:r>
                    </a:p>
                  </a:txBody>
                  <a:tcPr/>
                </a:tc>
                <a:tc>
                  <a:txBody>
                    <a:bodyPr/>
                    <a:lstStyle/>
                    <a:p>
                      <a:pPr algn="ctr"/>
                      <a:r>
                        <a:rPr kumimoji="1" lang="en-US" altLang="ja-JP" sz="1400" dirty="0"/>
                        <a:t>295</a:t>
                      </a:r>
                      <a:endParaRPr kumimoji="1" lang="ja-JP" altLang="en-US" sz="1400" dirty="0"/>
                    </a:p>
                  </a:txBody>
                  <a:tcPr/>
                </a:tc>
                <a:extLst>
                  <a:ext uri="{0D108BD9-81ED-4DB2-BD59-A6C34878D82A}">
                    <a16:rowId xmlns:a16="http://schemas.microsoft.com/office/drawing/2014/main" val="3127832718"/>
                  </a:ext>
                </a:extLst>
              </a:tr>
              <a:tr h="321273">
                <a:tc>
                  <a:txBody>
                    <a:bodyPr/>
                    <a:lstStyle/>
                    <a:p>
                      <a:pPr algn="ctr"/>
                      <a:r>
                        <a:rPr kumimoji="1" lang="ja-JP" altLang="en-US" sz="1400" dirty="0"/>
                        <a:t>４</a:t>
                      </a:r>
                    </a:p>
                  </a:txBody>
                  <a:tcP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a:t>23</a:t>
                      </a:r>
                      <a:r>
                        <a:rPr kumimoji="1" lang="ja-JP" altLang="en-US" sz="1400" dirty="0"/>
                        <a:t>施設</a:t>
                      </a:r>
                    </a:p>
                  </a:txBody>
                  <a:tcPr anchor="ctr"/>
                </a:tc>
                <a:tc>
                  <a:txBody>
                    <a:bodyPr/>
                    <a:lstStyle/>
                    <a:p>
                      <a:pPr algn="ctr"/>
                      <a:r>
                        <a:rPr kumimoji="1" lang="en-US" altLang="ja-JP" sz="1400" dirty="0"/>
                        <a:t>389</a:t>
                      </a:r>
                      <a:endParaRPr kumimoji="1" lang="ja-JP" altLang="en-US" sz="14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400" dirty="0"/>
                        <a:t>５</a:t>
                      </a:r>
                    </a:p>
                  </a:txBody>
                  <a:tcPr/>
                </a:tc>
                <a:tc>
                  <a:txBody>
                    <a:bodyPr/>
                    <a:lstStyle/>
                    <a:p>
                      <a:pPr algn="l"/>
                      <a:r>
                        <a:rPr kumimoji="1" lang="ja-JP" altLang="en-US" sz="1400" dirty="0"/>
                        <a:t>その他</a:t>
                      </a:r>
                    </a:p>
                  </a:txBody>
                  <a:tcPr/>
                </a:tc>
                <a:tc>
                  <a:txBody>
                    <a:bodyPr/>
                    <a:lstStyle/>
                    <a:p>
                      <a:pPr algn="ctr"/>
                      <a:r>
                        <a:rPr kumimoji="1" lang="en-US" altLang="ja-JP" sz="1400" dirty="0"/>
                        <a:t>4</a:t>
                      </a:r>
                      <a:r>
                        <a:rPr kumimoji="1" lang="ja-JP" altLang="en-US" sz="1400" dirty="0"/>
                        <a:t>件</a:t>
                      </a:r>
                    </a:p>
                  </a:txBody>
                  <a:tcPr/>
                </a:tc>
                <a:tc>
                  <a:txBody>
                    <a:bodyPr/>
                    <a:lstStyle/>
                    <a:p>
                      <a:pPr algn="ctr"/>
                      <a:r>
                        <a:rPr kumimoji="1" lang="en-US" altLang="ja-JP" sz="1400" dirty="0"/>
                        <a:t>63</a:t>
                      </a:r>
                      <a:endParaRPr kumimoji="1" lang="ja-JP" altLang="en-US" sz="1400" dirty="0"/>
                    </a:p>
                  </a:txBody>
                  <a:tcPr/>
                </a:tc>
                <a:extLst>
                  <a:ext uri="{0D108BD9-81ED-4DB2-BD59-A6C34878D82A}">
                    <a16:rowId xmlns:a16="http://schemas.microsoft.com/office/drawing/2014/main" val="1483617145"/>
                  </a:ext>
                </a:extLst>
              </a:tr>
              <a:tr h="321273">
                <a:tc>
                  <a:txBody>
                    <a:bodyPr/>
                    <a:lstStyle/>
                    <a:p>
                      <a:pPr algn="ctr"/>
                      <a:r>
                        <a:rPr kumimoji="1" lang="ja-JP" altLang="en-US" sz="1400" dirty="0"/>
                        <a:t>計</a:t>
                      </a:r>
                    </a:p>
                  </a:txBody>
                  <a:tcPr/>
                </a:tc>
                <a:tc>
                  <a:txBody>
                    <a:bodyPr/>
                    <a:lstStyle/>
                    <a:p>
                      <a:pPr algn="l"/>
                      <a:endParaRPr kumimoji="1" lang="ja-JP" altLang="en-US" sz="1400" dirty="0"/>
                    </a:p>
                  </a:txBody>
                  <a:tcPr/>
                </a:tc>
                <a:tc>
                  <a:txBody>
                    <a:bodyPr/>
                    <a:lstStyle/>
                    <a:p>
                      <a:pPr algn="ctr"/>
                      <a:endParaRPr kumimoji="1" lang="ja-JP" altLang="en-US" sz="1400" dirty="0"/>
                    </a:p>
                  </a:txBody>
                  <a:tcPr/>
                </a:tc>
                <a:tc>
                  <a:txBody>
                    <a:bodyPr/>
                    <a:lstStyle/>
                    <a:p>
                      <a:pPr algn="ctr"/>
                      <a:r>
                        <a:rPr kumimoji="1" lang="en-US" altLang="ja-JP" sz="1400" dirty="0"/>
                        <a:t>840</a:t>
                      </a:r>
                      <a:endParaRPr kumimoji="1" lang="ja-JP" altLang="en-US" sz="14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8515884" y="533716"/>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a:t>
            </a:r>
            <a:r>
              <a:rPr lang="ja-JP" altLang="en-US" sz="1600" dirty="0" smtClean="0"/>
              <a:t>以降２月</a:t>
            </a:r>
            <a:r>
              <a:rPr lang="en-US" altLang="ja-JP" sz="1600" dirty="0"/>
              <a:t>28</a:t>
            </a:r>
            <a:r>
              <a:rPr lang="ja-JP" altLang="en-US" sz="1600" dirty="0" smtClean="0"/>
              <a:t>日</a:t>
            </a:r>
            <a:r>
              <a:rPr lang="ja-JP" altLang="en-US" sz="1600" dirty="0"/>
              <a:t>まで）</a:t>
            </a:r>
            <a:endParaRPr kumimoji="1" lang="ja-JP" altLang="en-US" sz="1600" dirty="0"/>
          </a:p>
        </p:txBody>
      </p:sp>
      <p:graphicFrame>
        <p:nvGraphicFramePr>
          <p:cNvPr id="14" name="表 13"/>
          <p:cNvGraphicFramePr>
            <a:graphicFrameLocks noGrp="1"/>
          </p:cNvGraphicFramePr>
          <p:nvPr>
            <p:extLst/>
          </p:nvPr>
        </p:nvGraphicFramePr>
        <p:xfrm>
          <a:off x="8122621" y="1127343"/>
          <a:ext cx="3905257" cy="2510706"/>
        </p:xfrm>
        <a:graphic>
          <a:graphicData uri="http://schemas.openxmlformats.org/drawingml/2006/table">
            <a:tbl>
              <a:tblPr firstRow="1" bandRow="1">
                <a:tableStyleId>{5C22544A-7EE6-4342-B048-85BDC9FD1C3A}</a:tableStyleId>
              </a:tblPr>
              <a:tblGrid>
                <a:gridCol w="346130">
                  <a:extLst>
                    <a:ext uri="{9D8B030D-6E8A-4147-A177-3AD203B41FA5}">
                      <a16:colId xmlns:a16="http://schemas.microsoft.com/office/drawing/2014/main" val="293234343"/>
                    </a:ext>
                  </a:extLst>
                </a:gridCol>
                <a:gridCol w="1626133">
                  <a:extLst>
                    <a:ext uri="{9D8B030D-6E8A-4147-A177-3AD203B41FA5}">
                      <a16:colId xmlns:a16="http://schemas.microsoft.com/office/drawing/2014/main" val="1060905580"/>
                    </a:ext>
                  </a:extLst>
                </a:gridCol>
                <a:gridCol w="892150">
                  <a:extLst>
                    <a:ext uri="{9D8B030D-6E8A-4147-A177-3AD203B41FA5}">
                      <a16:colId xmlns:a16="http://schemas.microsoft.com/office/drawing/2014/main" val="3780754470"/>
                    </a:ext>
                  </a:extLst>
                </a:gridCol>
                <a:gridCol w="1040844">
                  <a:extLst>
                    <a:ext uri="{9D8B030D-6E8A-4147-A177-3AD203B41FA5}">
                      <a16:colId xmlns:a16="http://schemas.microsoft.com/office/drawing/2014/main" val="1694481235"/>
                    </a:ext>
                  </a:extLst>
                </a:gridCol>
              </a:tblGrid>
              <a:tr h="410289">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400" dirty="0"/>
                        <a:t>１</a:t>
                      </a:r>
                      <a:endParaRPr kumimoji="1" lang="en-US" altLang="ja-JP" sz="1400" dirty="0"/>
                    </a:p>
                  </a:txBody>
                  <a:tcPr anchor="ctr"/>
                </a:tc>
                <a:tc>
                  <a:txBody>
                    <a:bodyPr/>
                    <a:lstStyle/>
                    <a:p>
                      <a:pPr algn="l"/>
                      <a:r>
                        <a:rPr kumimoji="1" lang="ja-JP" altLang="en-US" sz="1400" dirty="0"/>
                        <a:t>飲食店関連</a:t>
                      </a:r>
                    </a:p>
                  </a:txBody>
                  <a:tcPr anchor="ctr"/>
                </a:tc>
                <a:tc>
                  <a:txBody>
                    <a:bodyPr/>
                    <a:lstStyle/>
                    <a:p>
                      <a:pPr algn="ctr"/>
                      <a:r>
                        <a:rPr kumimoji="1" lang="ja-JP" altLang="en-US" sz="1400" dirty="0" smtClean="0"/>
                        <a:t>８店</a:t>
                      </a:r>
                      <a:endParaRPr kumimoji="1" lang="ja-JP" altLang="en-US" sz="1400" dirty="0"/>
                    </a:p>
                  </a:txBody>
                  <a:tcPr anchor="ctr"/>
                </a:tc>
                <a:tc>
                  <a:txBody>
                    <a:bodyPr/>
                    <a:lstStyle/>
                    <a:p>
                      <a:pPr algn="ctr"/>
                      <a:r>
                        <a:rPr kumimoji="1" lang="en-US" altLang="ja-JP" sz="1400" dirty="0" smtClean="0"/>
                        <a:t>82</a:t>
                      </a:r>
                      <a:endParaRPr kumimoji="1" lang="ja-JP" altLang="en-US" sz="14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400" dirty="0"/>
                        <a:t>２</a:t>
                      </a:r>
                      <a:endParaRPr kumimoji="1" lang="en-US" altLang="ja-JP" sz="1400" dirty="0"/>
                    </a:p>
                  </a:txBody>
                  <a:tcPr anchor="ctr"/>
                </a:tc>
                <a:tc>
                  <a:txBody>
                    <a:bodyPr/>
                    <a:lstStyle/>
                    <a:p>
                      <a:pPr algn="l"/>
                      <a:r>
                        <a:rPr kumimoji="1" lang="ja-JP" altLang="en-US" sz="1400" dirty="0"/>
                        <a:t>大学・学校関連</a:t>
                      </a:r>
                    </a:p>
                  </a:txBody>
                  <a:tcPr anchor="ctr"/>
                </a:tc>
                <a:tc>
                  <a:txBody>
                    <a:bodyPr/>
                    <a:lstStyle/>
                    <a:p>
                      <a:pPr algn="ctr"/>
                      <a:r>
                        <a:rPr kumimoji="1" lang="en-US" altLang="ja-JP" sz="1400" dirty="0" smtClean="0"/>
                        <a:t>30</a:t>
                      </a:r>
                      <a:r>
                        <a:rPr kumimoji="1" lang="ja-JP" altLang="en-US" sz="1400" dirty="0" smtClean="0"/>
                        <a:t>校</a:t>
                      </a:r>
                      <a:endParaRPr kumimoji="1" lang="ja-JP" altLang="en-US" sz="1400" dirty="0"/>
                    </a:p>
                  </a:txBody>
                  <a:tcPr anchor="ctr"/>
                </a:tc>
                <a:tc>
                  <a:txBody>
                    <a:bodyPr/>
                    <a:lstStyle/>
                    <a:p>
                      <a:pPr algn="ctr"/>
                      <a:r>
                        <a:rPr kumimoji="1" lang="en-US" altLang="ja-JP" sz="1400" dirty="0" smtClean="0"/>
                        <a:t>439</a:t>
                      </a:r>
                      <a:endParaRPr kumimoji="1" lang="ja-JP" altLang="en-US" sz="14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400" dirty="0"/>
                        <a:t>３</a:t>
                      </a:r>
                    </a:p>
                  </a:txBody>
                  <a:tcPr anchor="ctr"/>
                </a:tc>
                <a:tc>
                  <a:txBody>
                    <a:bodyPr/>
                    <a:lstStyle/>
                    <a:p>
                      <a:pPr algn="l"/>
                      <a:r>
                        <a:rPr kumimoji="1" lang="ja-JP" altLang="en-US" sz="1400" dirty="0"/>
                        <a:t>医療機関関連</a:t>
                      </a:r>
                    </a:p>
                  </a:txBody>
                  <a:tcPr anchor="ctr"/>
                </a:tc>
                <a:tc>
                  <a:txBody>
                    <a:bodyPr/>
                    <a:lstStyle/>
                    <a:p>
                      <a:pPr algn="ctr"/>
                      <a:r>
                        <a:rPr kumimoji="1" lang="en-US" altLang="ja-JP" sz="1400" dirty="0" smtClean="0"/>
                        <a:t>61</a:t>
                      </a:r>
                      <a:r>
                        <a:rPr kumimoji="1" lang="ja-JP" altLang="en-US" sz="1100" dirty="0" smtClean="0"/>
                        <a:t>機関</a:t>
                      </a:r>
                      <a:endParaRPr kumimoji="1" lang="ja-JP" altLang="en-US" sz="1100" dirty="0"/>
                    </a:p>
                  </a:txBody>
                  <a:tcPr anchor="ctr"/>
                </a:tc>
                <a:tc>
                  <a:txBody>
                    <a:bodyPr/>
                    <a:lstStyle/>
                    <a:p>
                      <a:pPr algn="ctr"/>
                      <a:r>
                        <a:rPr kumimoji="1" lang="en-US" altLang="ja-JP" sz="1400" dirty="0" smtClean="0"/>
                        <a:t>2,074</a:t>
                      </a:r>
                      <a:endParaRPr kumimoji="1" lang="ja-JP" altLang="en-US" sz="14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400" dirty="0"/>
                        <a:t>４</a:t>
                      </a:r>
                    </a:p>
                  </a:txBody>
                  <a:tcPr anchor="ct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smtClean="0"/>
                        <a:t>137</a:t>
                      </a:r>
                      <a:r>
                        <a:rPr kumimoji="1" lang="ja-JP" altLang="en-US" sz="1400" dirty="0" smtClean="0"/>
                        <a:t>施設</a:t>
                      </a:r>
                      <a:endParaRPr kumimoji="1" lang="ja-JP" altLang="en-US" sz="1400" dirty="0"/>
                    </a:p>
                  </a:txBody>
                  <a:tcPr anchor="ctr"/>
                </a:tc>
                <a:tc>
                  <a:txBody>
                    <a:bodyPr/>
                    <a:lstStyle/>
                    <a:p>
                      <a:pPr algn="ctr"/>
                      <a:r>
                        <a:rPr kumimoji="1" lang="en-US" altLang="ja-JP" sz="1400" dirty="0" smtClean="0"/>
                        <a:t>2,496</a:t>
                      </a:r>
                      <a:endParaRPr kumimoji="1" lang="ja-JP" altLang="en-US" sz="14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400" dirty="0"/>
                        <a:t>５</a:t>
                      </a:r>
                    </a:p>
                  </a:txBody>
                  <a:tcPr anchor="ctr"/>
                </a:tc>
                <a:tc>
                  <a:txBody>
                    <a:bodyPr/>
                    <a:lstStyle/>
                    <a:p>
                      <a:pPr algn="l"/>
                      <a:r>
                        <a:rPr kumimoji="1" lang="ja-JP" altLang="en-US" sz="1400" dirty="0"/>
                        <a:t>その他</a:t>
                      </a:r>
                    </a:p>
                  </a:txBody>
                  <a:tcPr anchor="ctr"/>
                </a:tc>
                <a:tc>
                  <a:txBody>
                    <a:bodyPr/>
                    <a:lstStyle/>
                    <a:p>
                      <a:pPr algn="ctr"/>
                      <a:r>
                        <a:rPr kumimoji="1" lang="en-US" altLang="ja-JP" sz="1400" dirty="0" smtClean="0"/>
                        <a:t>59</a:t>
                      </a:r>
                      <a:r>
                        <a:rPr kumimoji="1" lang="ja-JP" altLang="en-US" sz="1400" dirty="0" smtClean="0"/>
                        <a:t>件</a:t>
                      </a:r>
                      <a:endParaRPr kumimoji="1" lang="ja-JP" altLang="en-US" sz="1400" dirty="0"/>
                    </a:p>
                  </a:txBody>
                  <a:tcPr anchor="ctr"/>
                </a:tc>
                <a:tc>
                  <a:txBody>
                    <a:bodyPr/>
                    <a:lstStyle/>
                    <a:p>
                      <a:pPr algn="ctr"/>
                      <a:r>
                        <a:rPr kumimoji="1" lang="en-US" altLang="ja-JP" sz="1400" dirty="0" smtClean="0"/>
                        <a:t>595</a:t>
                      </a:r>
                      <a:endParaRPr kumimoji="1" lang="ja-JP" altLang="en-US" sz="14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400" dirty="0"/>
                        <a:t>計</a:t>
                      </a:r>
                    </a:p>
                  </a:txBody>
                  <a:tcPr anchor="ctr"/>
                </a:tc>
                <a:tc>
                  <a:txBody>
                    <a:bodyPr/>
                    <a:lstStyle/>
                    <a:p>
                      <a:pPr algn="l"/>
                      <a:endParaRPr kumimoji="1" lang="ja-JP" altLang="en-US" sz="1400" dirty="0"/>
                    </a:p>
                  </a:txBody>
                  <a:tcPr anchor="ctr"/>
                </a:tc>
                <a:tc>
                  <a:txBody>
                    <a:bodyPr/>
                    <a:lstStyle/>
                    <a:p>
                      <a:pPr algn="ctr"/>
                      <a:endParaRPr kumimoji="1" lang="ja-JP" altLang="en-US" sz="1400" dirty="0"/>
                    </a:p>
                  </a:txBody>
                  <a:tcPr anchor="ctr"/>
                </a:tc>
                <a:tc>
                  <a:txBody>
                    <a:bodyPr/>
                    <a:lstStyle/>
                    <a:p>
                      <a:pPr algn="ctr"/>
                      <a:r>
                        <a:rPr kumimoji="1" lang="en-US" altLang="ja-JP" sz="1400" dirty="0" smtClean="0"/>
                        <a:t>5,686</a:t>
                      </a:r>
                      <a:endParaRPr kumimoji="1" lang="ja-JP" altLang="en-US" sz="14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318386477"/>
              </p:ext>
            </p:extLst>
          </p:nvPr>
        </p:nvGraphicFramePr>
        <p:xfrm>
          <a:off x="6095999" y="4240528"/>
          <a:ext cx="5763066" cy="1656080"/>
        </p:xfrm>
        <a:graphic>
          <a:graphicData uri="http://schemas.openxmlformats.org/drawingml/2006/table">
            <a:tbl>
              <a:tblPr firstRow="1" bandRow="1">
                <a:tableStyleId>{C083E6E3-FA7D-4D7B-A595-EF9225AFEA82}</a:tableStyleId>
              </a:tblPr>
              <a:tblGrid>
                <a:gridCol w="2037524">
                  <a:extLst>
                    <a:ext uri="{9D8B030D-6E8A-4147-A177-3AD203B41FA5}">
                      <a16:colId xmlns:a16="http://schemas.microsoft.com/office/drawing/2014/main" val="293234343"/>
                    </a:ext>
                  </a:extLst>
                </a:gridCol>
                <a:gridCol w="903127">
                  <a:extLst>
                    <a:ext uri="{9D8B030D-6E8A-4147-A177-3AD203B41FA5}">
                      <a16:colId xmlns:a16="http://schemas.microsoft.com/office/drawing/2014/main" val="1060905580"/>
                    </a:ext>
                  </a:extLst>
                </a:gridCol>
                <a:gridCol w="940805">
                  <a:extLst>
                    <a:ext uri="{9D8B030D-6E8A-4147-A177-3AD203B41FA5}">
                      <a16:colId xmlns:a16="http://schemas.microsoft.com/office/drawing/2014/main" val="1694481235"/>
                    </a:ext>
                  </a:extLst>
                </a:gridCol>
                <a:gridCol w="940805">
                  <a:extLst>
                    <a:ext uri="{9D8B030D-6E8A-4147-A177-3AD203B41FA5}">
                      <a16:colId xmlns:a16="http://schemas.microsoft.com/office/drawing/2014/main" val="991869562"/>
                    </a:ext>
                  </a:extLst>
                </a:gridCol>
                <a:gridCol w="940805">
                  <a:extLst>
                    <a:ext uri="{9D8B030D-6E8A-4147-A177-3AD203B41FA5}">
                      <a16:colId xmlns:a16="http://schemas.microsoft.com/office/drawing/2014/main" val="747710451"/>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tc>
                  <a:txBody>
                    <a:bodyPr/>
                    <a:lstStyle/>
                    <a:p>
                      <a:pPr algn="ctr"/>
                      <a:r>
                        <a:rPr kumimoji="1" lang="ja-JP" altLang="en-US" sz="1600" b="0" dirty="0" smtClean="0"/>
                        <a:t>第四波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smtClean="0"/>
                        <a:t>5,686</a:t>
                      </a:r>
                      <a:endParaRPr kumimoji="1" lang="ja-JP" altLang="en-US" sz="1600" dirty="0"/>
                    </a:p>
                  </a:txBody>
                  <a:tcPr anchor="ctr"/>
                </a:tc>
                <a:tc>
                  <a:txBody>
                    <a:bodyPr/>
                    <a:lstStyle/>
                    <a:p>
                      <a:pPr algn="ctr"/>
                      <a:r>
                        <a:rPr kumimoji="1" lang="en-US" altLang="ja-JP" sz="1600" dirty="0" smtClean="0"/>
                        <a:t>799</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dirty="0" smtClean="0"/>
                        <a:t>36,065</a:t>
                      </a:r>
                      <a:endParaRPr kumimoji="1" lang="ja-JP" altLang="en-US" sz="1600" dirty="0"/>
                    </a:p>
                  </a:txBody>
                  <a:tcPr anchor="ctr"/>
                </a:tc>
                <a:tc>
                  <a:txBody>
                    <a:bodyPr/>
                    <a:lstStyle/>
                    <a:p>
                      <a:pPr algn="ctr"/>
                      <a:r>
                        <a:rPr kumimoji="1" lang="en-US" altLang="ja-JP" sz="1600" dirty="0" smtClean="0"/>
                        <a:t>7,907</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dirty="0" smtClean="0"/>
                        <a:t>15.8</a:t>
                      </a:r>
                      <a:r>
                        <a:rPr kumimoji="1" lang="ja-JP" altLang="en-US" sz="1600" dirty="0" smtClean="0"/>
                        <a:t>％</a:t>
                      </a:r>
                      <a:endParaRPr kumimoji="1" lang="ja-JP" altLang="en-US" sz="1600" dirty="0"/>
                    </a:p>
                  </a:txBody>
                  <a:tcPr anchor="ctr"/>
                </a:tc>
                <a:tc>
                  <a:txBody>
                    <a:bodyPr/>
                    <a:lstStyle/>
                    <a:p>
                      <a:pPr algn="ctr"/>
                      <a:r>
                        <a:rPr kumimoji="1" lang="en-US" altLang="ja-JP" sz="1600" dirty="0" smtClean="0"/>
                        <a:t>10.1%</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48800" y="6400647"/>
            <a:ext cx="2743200" cy="365125"/>
          </a:xfrm>
        </p:spPr>
        <p:txBody>
          <a:bodyPr/>
          <a:lstStyle/>
          <a:p>
            <a:fld id="{F216AE56-EAD3-4706-B860-3EC2C2952B40}" type="slidenum">
              <a:rPr kumimoji="1" lang="ja-JP" altLang="en-US" smtClean="0"/>
              <a:t>23</a:t>
            </a:fld>
            <a:endParaRPr kumimoji="1" lang="ja-JP" altLang="en-US" dirty="0"/>
          </a:p>
        </p:txBody>
      </p:sp>
      <p:sp>
        <p:nvSpPr>
          <p:cNvPr id="16" name="テキスト ボックス 15"/>
          <p:cNvSpPr txBox="1"/>
          <p:nvPr/>
        </p:nvSpPr>
        <p:spPr>
          <a:xfrm>
            <a:off x="390979" y="3569866"/>
            <a:ext cx="3314965" cy="584775"/>
          </a:xfrm>
          <a:prstGeom prst="rect">
            <a:avLst/>
          </a:prstGeom>
          <a:noFill/>
        </p:spPr>
        <p:txBody>
          <a:bodyPr wrap="square" rtlCol="0">
            <a:spAutoFit/>
          </a:bodyPr>
          <a:lstStyle/>
          <a:p>
            <a:r>
              <a:rPr lang="ja-JP" altLang="en-US" sz="1600" dirty="0" smtClean="0"/>
              <a:t>第四波</a:t>
            </a:r>
            <a:r>
              <a:rPr lang="ja-JP" altLang="en-US" sz="1600" dirty="0"/>
              <a:t>のクラスターの発生状況</a:t>
            </a:r>
            <a:endParaRPr lang="en-US" altLang="ja-JP" sz="1600" dirty="0"/>
          </a:p>
          <a:p>
            <a:r>
              <a:rPr lang="ja-JP" altLang="en-US" sz="1600" dirty="0"/>
              <a:t>（ </a:t>
            </a:r>
            <a:r>
              <a:rPr lang="ja-JP" altLang="en-US" sz="1600" dirty="0" smtClean="0"/>
              <a:t>３月</a:t>
            </a:r>
            <a:r>
              <a:rPr lang="ja-JP" altLang="en-US" sz="1600" dirty="0"/>
              <a:t>１</a:t>
            </a:r>
            <a:r>
              <a:rPr lang="ja-JP" altLang="en-US" sz="1600" dirty="0" smtClean="0"/>
              <a:t>日以降４月</a:t>
            </a:r>
            <a:r>
              <a:rPr lang="ja-JP" altLang="en-US" sz="1600" dirty="0"/>
              <a:t>５</a:t>
            </a:r>
            <a:r>
              <a:rPr lang="ja-JP" altLang="en-US" sz="1600" dirty="0" smtClean="0"/>
              <a:t>日まで</a:t>
            </a:r>
            <a:r>
              <a:rPr lang="ja-JP" altLang="en-US" sz="1600" dirty="0"/>
              <a:t>）</a:t>
            </a:r>
            <a:endParaRPr kumimoji="1" lang="ja-JP" altLang="en-US" sz="1600" dirty="0"/>
          </a:p>
        </p:txBody>
      </p:sp>
      <p:graphicFrame>
        <p:nvGraphicFramePr>
          <p:cNvPr id="17" name="表 16"/>
          <p:cNvGraphicFramePr>
            <a:graphicFrameLocks noGrp="1"/>
          </p:cNvGraphicFramePr>
          <p:nvPr>
            <p:extLst/>
          </p:nvPr>
        </p:nvGraphicFramePr>
        <p:xfrm>
          <a:off x="95832" y="4240528"/>
          <a:ext cx="3905257" cy="2510706"/>
        </p:xfrm>
        <a:graphic>
          <a:graphicData uri="http://schemas.openxmlformats.org/drawingml/2006/table">
            <a:tbl>
              <a:tblPr firstRow="1" bandRow="1">
                <a:tableStyleId>{5C22544A-7EE6-4342-B048-85BDC9FD1C3A}</a:tableStyleId>
              </a:tblPr>
              <a:tblGrid>
                <a:gridCol w="346130">
                  <a:extLst>
                    <a:ext uri="{9D8B030D-6E8A-4147-A177-3AD203B41FA5}">
                      <a16:colId xmlns:a16="http://schemas.microsoft.com/office/drawing/2014/main" val="293234343"/>
                    </a:ext>
                  </a:extLst>
                </a:gridCol>
                <a:gridCol w="1626133">
                  <a:extLst>
                    <a:ext uri="{9D8B030D-6E8A-4147-A177-3AD203B41FA5}">
                      <a16:colId xmlns:a16="http://schemas.microsoft.com/office/drawing/2014/main" val="1060905580"/>
                    </a:ext>
                  </a:extLst>
                </a:gridCol>
                <a:gridCol w="892150">
                  <a:extLst>
                    <a:ext uri="{9D8B030D-6E8A-4147-A177-3AD203B41FA5}">
                      <a16:colId xmlns:a16="http://schemas.microsoft.com/office/drawing/2014/main" val="3780754470"/>
                    </a:ext>
                  </a:extLst>
                </a:gridCol>
                <a:gridCol w="1040844">
                  <a:extLst>
                    <a:ext uri="{9D8B030D-6E8A-4147-A177-3AD203B41FA5}">
                      <a16:colId xmlns:a16="http://schemas.microsoft.com/office/drawing/2014/main" val="1694481235"/>
                    </a:ext>
                  </a:extLst>
                </a:gridCol>
              </a:tblGrid>
              <a:tr h="410289">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400" dirty="0"/>
                        <a:t>１</a:t>
                      </a:r>
                      <a:endParaRPr kumimoji="1" lang="en-US" altLang="ja-JP" sz="1400" dirty="0"/>
                    </a:p>
                  </a:txBody>
                  <a:tcPr anchor="ctr"/>
                </a:tc>
                <a:tc>
                  <a:txBody>
                    <a:bodyPr/>
                    <a:lstStyle/>
                    <a:p>
                      <a:pPr algn="l"/>
                      <a:r>
                        <a:rPr kumimoji="1" lang="ja-JP" altLang="en-US" sz="1400" dirty="0"/>
                        <a:t>飲食店関連</a:t>
                      </a:r>
                    </a:p>
                  </a:txBody>
                  <a:tcPr anchor="ctr"/>
                </a:tc>
                <a:tc>
                  <a:txBody>
                    <a:bodyPr/>
                    <a:lstStyle/>
                    <a:p>
                      <a:pPr algn="ctr"/>
                      <a:r>
                        <a:rPr kumimoji="1" lang="en-US" altLang="ja-JP" sz="1400" dirty="0" smtClean="0"/>
                        <a:t>2</a:t>
                      </a:r>
                      <a:r>
                        <a:rPr kumimoji="1" lang="ja-JP" altLang="en-US" sz="1400" dirty="0" smtClean="0"/>
                        <a:t>店</a:t>
                      </a:r>
                      <a:endParaRPr kumimoji="1" lang="ja-JP" altLang="en-US" sz="1400" dirty="0"/>
                    </a:p>
                  </a:txBody>
                  <a:tcPr anchor="ctr"/>
                </a:tc>
                <a:tc>
                  <a:txBody>
                    <a:bodyPr/>
                    <a:lstStyle/>
                    <a:p>
                      <a:pPr algn="ctr"/>
                      <a:r>
                        <a:rPr kumimoji="1" lang="en-US" altLang="ja-JP" sz="1400" dirty="0" smtClean="0"/>
                        <a:t>19</a:t>
                      </a:r>
                      <a:endParaRPr kumimoji="1" lang="ja-JP" altLang="en-US" sz="14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400" dirty="0"/>
                        <a:t>２</a:t>
                      </a:r>
                      <a:endParaRPr kumimoji="1" lang="en-US" altLang="ja-JP" sz="1400" dirty="0"/>
                    </a:p>
                  </a:txBody>
                  <a:tcPr anchor="ctr"/>
                </a:tc>
                <a:tc>
                  <a:txBody>
                    <a:bodyPr/>
                    <a:lstStyle/>
                    <a:p>
                      <a:pPr algn="l"/>
                      <a:r>
                        <a:rPr kumimoji="1" lang="ja-JP" altLang="en-US" sz="1400" dirty="0"/>
                        <a:t>大学・学校関連</a:t>
                      </a:r>
                    </a:p>
                  </a:txBody>
                  <a:tcPr anchor="ctr"/>
                </a:tc>
                <a:tc>
                  <a:txBody>
                    <a:bodyPr/>
                    <a:lstStyle/>
                    <a:p>
                      <a:pPr algn="ctr"/>
                      <a:r>
                        <a:rPr kumimoji="1" lang="en-US" altLang="ja-JP" sz="1400" dirty="0" smtClean="0"/>
                        <a:t>7</a:t>
                      </a:r>
                      <a:r>
                        <a:rPr kumimoji="1" lang="ja-JP" altLang="en-US" sz="1400" dirty="0" smtClean="0"/>
                        <a:t>校</a:t>
                      </a:r>
                      <a:endParaRPr kumimoji="1" lang="ja-JP" altLang="en-US" sz="1400" dirty="0"/>
                    </a:p>
                  </a:txBody>
                  <a:tcPr anchor="ctr"/>
                </a:tc>
                <a:tc>
                  <a:txBody>
                    <a:bodyPr/>
                    <a:lstStyle/>
                    <a:p>
                      <a:pPr algn="ctr"/>
                      <a:r>
                        <a:rPr kumimoji="1" lang="en-US" altLang="ja-JP" sz="1400" dirty="0" smtClean="0"/>
                        <a:t>85</a:t>
                      </a:r>
                      <a:endParaRPr kumimoji="1" lang="ja-JP" altLang="en-US" sz="14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400" dirty="0"/>
                        <a:t>３</a:t>
                      </a:r>
                    </a:p>
                  </a:txBody>
                  <a:tcPr anchor="ctr"/>
                </a:tc>
                <a:tc>
                  <a:txBody>
                    <a:bodyPr/>
                    <a:lstStyle/>
                    <a:p>
                      <a:pPr algn="l"/>
                      <a:r>
                        <a:rPr kumimoji="1" lang="ja-JP" altLang="en-US" sz="1400" dirty="0"/>
                        <a:t>医療機関関連</a:t>
                      </a:r>
                    </a:p>
                  </a:txBody>
                  <a:tcPr anchor="ctr"/>
                </a:tc>
                <a:tc>
                  <a:txBody>
                    <a:bodyPr/>
                    <a:lstStyle/>
                    <a:p>
                      <a:pPr algn="ctr"/>
                      <a:r>
                        <a:rPr kumimoji="1" lang="en-US" altLang="ja-JP" sz="1400" dirty="0" smtClean="0"/>
                        <a:t>9</a:t>
                      </a:r>
                      <a:r>
                        <a:rPr kumimoji="1" lang="ja-JP" altLang="en-US" sz="1100" dirty="0" smtClean="0"/>
                        <a:t>機関</a:t>
                      </a:r>
                      <a:endParaRPr kumimoji="1" lang="ja-JP" altLang="en-US" sz="1100" dirty="0"/>
                    </a:p>
                  </a:txBody>
                  <a:tcPr anchor="ctr"/>
                </a:tc>
                <a:tc>
                  <a:txBody>
                    <a:bodyPr/>
                    <a:lstStyle/>
                    <a:p>
                      <a:pPr algn="ctr"/>
                      <a:r>
                        <a:rPr kumimoji="1" lang="en-US" altLang="ja-JP" sz="1400" dirty="0" smtClean="0"/>
                        <a:t>171</a:t>
                      </a:r>
                      <a:endParaRPr kumimoji="1" lang="ja-JP" altLang="en-US" sz="14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400" dirty="0"/>
                        <a:t>４</a:t>
                      </a:r>
                    </a:p>
                  </a:txBody>
                  <a:tcPr anchor="ct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smtClean="0"/>
                        <a:t>30</a:t>
                      </a:r>
                      <a:r>
                        <a:rPr kumimoji="1" lang="ja-JP" altLang="en-US" sz="1400" dirty="0" smtClean="0"/>
                        <a:t>施設</a:t>
                      </a:r>
                      <a:endParaRPr kumimoji="1" lang="ja-JP" altLang="en-US" sz="1400" dirty="0"/>
                    </a:p>
                  </a:txBody>
                  <a:tcPr anchor="ctr"/>
                </a:tc>
                <a:tc>
                  <a:txBody>
                    <a:bodyPr/>
                    <a:lstStyle/>
                    <a:p>
                      <a:pPr algn="ctr"/>
                      <a:r>
                        <a:rPr kumimoji="1" lang="en-US" altLang="ja-JP" sz="1400" dirty="0" smtClean="0"/>
                        <a:t>345</a:t>
                      </a:r>
                      <a:endParaRPr kumimoji="1" lang="ja-JP" altLang="en-US" sz="14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400" dirty="0"/>
                        <a:t>５</a:t>
                      </a:r>
                    </a:p>
                  </a:txBody>
                  <a:tcPr anchor="ctr"/>
                </a:tc>
                <a:tc>
                  <a:txBody>
                    <a:bodyPr/>
                    <a:lstStyle/>
                    <a:p>
                      <a:pPr algn="l"/>
                      <a:r>
                        <a:rPr kumimoji="1" lang="ja-JP" altLang="en-US" sz="1400" dirty="0"/>
                        <a:t>その他</a:t>
                      </a:r>
                    </a:p>
                  </a:txBody>
                  <a:tcPr anchor="ctr"/>
                </a:tc>
                <a:tc>
                  <a:txBody>
                    <a:bodyPr/>
                    <a:lstStyle/>
                    <a:p>
                      <a:pPr algn="ctr"/>
                      <a:r>
                        <a:rPr kumimoji="1" lang="en-US" altLang="ja-JP" sz="1400" dirty="0" smtClean="0"/>
                        <a:t>20</a:t>
                      </a:r>
                      <a:r>
                        <a:rPr kumimoji="1" lang="ja-JP" altLang="en-US" sz="1400" dirty="0" smtClean="0"/>
                        <a:t>件</a:t>
                      </a:r>
                      <a:endParaRPr kumimoji="1" lang="ja-JP" altLang="en-US" sz="1400" dirty="0"/>
                    </a:p>
                  </a:txBody>
                  <a:tcPr anchor="ctr"/>
                </a:tc>
                <a:tc>
                  <a:txBody>
                    <a:bodyPr/>
                    <a:lstStyle/>
                    <a:p>
                      <a:pPr algn="ctr"/>
                      <a:r>
                        <a:rPr kumimoji="1" lang="en-US" altLang="ja-JP" sz="1400" dirty="0" smtClean="0"/>
                        <a:t>179</a:t>
                      </a:r>
                      <a:endParaRPr kumimoji="1" lang="ja-JP" altLang="en-US" sz="14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400" dirty="0"/>
                        <a:t>計</a:t>
                      </a:r>
                    </a:p>
                  </a:txBody>
                  <a:tcPr anchor="ctr"/>
                </a:tc>
                <a:tc>
                  <a:txBody>
                    <a:bodyPr/>
                    <a:lstStyle/>
                    <a:p>
                      <a:pPr algn="l"/>
                      <a:endParaRPr kumimoji="1" lang="ja-JP" altLang="en-US" sz="1400" dirty="0"/>
                    </a:p>
                  </a:txBody>
                  <a:tcPr anchor="ctr"/>
                </a:tc>
                <a:tc>
                  <a:txBody>
                    <a:bodyPr/>
                    <a:lstStyle/>
                    <a:p>
                      <a:pPr algn="ctr"/>
                      <a:endParaRPr kumimoji="1" lang="ja-JP" altLang="en-US" sz="1400" dirty="0"/>
                    </a:p>
                  </a:txBody>
                  <a:tcPr anchor="ctr"/>
                </a:tc>
                <a:tc>
                  <a:txBody>
                    <a:bodyPr/>
                    <a:lstStyle/>
                    <a:p>
                      <a:pPr algn="ctr"/>
                      <a:r>
                        <a:rPr kumimoji="1" lang="en-US" altLang="ja-JP" sz="1400" dirty="0" smtClean="0"/>
                        <a:t>799</a:t>
                      </a:r>
                      <a:endParaRPr kumimoji="1" lang="ja-JP" altLang="en-US" sz="1400" dirty="0"/>
                    </a:p>
                  </a:txBody>
                  <a:tcPr anchor="ctr"/>
                </a:tc>
                <a:extLst>
                  <a:ext uri="{0D108BD9-81ED-4DB2-BD59-A6C34878D82A}">
                    <a16:rowId xmlns:a16="http://schemas.microsoft.com/office/drawing/2014/main" val="1757381717"/>
                  </a:ext>
                </a:extLst>
              </a:tr>
            </a:tbl>
          </a:graphicData>
        </a:graphic>
      </p:graphicFrame>
    </p:spTree>
    <p:extLst>
      <p:ext uri="{BB962C8B-B14F-4D97-AF65-F5344CB8AC3E}">
        <p14:creationId xmlns:p14="http://schemas.microsoft.com/office/powerpoint/2010/main" val="145473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985277" y="1102084"/>
            <a:ext cx="6066046" cy="5450296"/>
          </a:xfrm>
          <a:prstGeom prst="rect">
            <a:avLst/>
          </a:prstGeom>
        </p:spPr>
      </p:pic>
      <p:pic>
        <p:nvPicPr>
          <p:cNvPr id="3" name="図 2"/>
          <p:cNvPicPr>
            <a:picLocks noChangeAspect="1"/>
          </p:cNvPicPr>
          <p:nvPr/>
        </p:nvPicPr>
        <p:blipFill>
          <a:blip r:embed="rId4"/>
          <a:stretch>
            <a:fillRect/>
          </a:stretch>
        </p:blipFill>
        <p:spPr>
          <a:xfrm>
            <a:off x="89403" y="1073334"/>
            <a:ext cx="5749026"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64942" y="6488668"/>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3</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感染拡大に伴い、陽性率が上昇。</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09600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59493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ja-JP" altLang="en-US" sz="2400" b="1" dirty="0">
                <a:latin typeface="UD デジタル 教科書体 NK-B" panose="02020700000000000000" pitchFamily="18" charset="-128"/>
                <a:ea typeface="UD デジタル 教科書体 NK-B" panose="02020700000000000000" pitchFamily="18" charset="-128"/>
              </a:rPr>
              <a:t>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a:t>
            </a:r>
            <a:r>
              <a:rPr lang="ja-JP" altLang="en-US" sz="2000" b="1" dirty="0" smtClean="0">
                <a:latin typeface="UD デジタル 教科書体 NK-B" panose="02020700000000000000" pitchFamily="18" charset="-128"/>
                <a:ea typeface="UD デジタル 教科書体 NK-B" panose="02020700000000000000" pitchFamily="18" charset="-128"/>
              </a:rPr>
              <a:t>（緊急事態措置解除区域及びまん延防止等重点措置適用区域）</a:t>
            </a:r>
            <a:endParaRPr lang="ja-JP" altLang="en-US" sz="20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4</a:t>
            </a:fld>
            <a:endParaRPr kumimoji="1" lang="ja-JP" altLang="en-US" dirty="0"/>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451138" y="6559560"/>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68282"/>
            <a:ext cx="12192000" cy="7696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３月１日付で緊急事態措置解除となった関西の２府１県及び愛知県はいずれも感染拡大に転じているが（福岡県を除く）、</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大阪府は特に感染が急拡大している。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3"/>
          <a:stretch>
            <a:fillRect/>
          </a:stretch>
        </p:blipFill>
        <p:spPr>
          <a:xfrm>
            <a:off x="45195" y="1300562"/>
            <a:ext cx="12101609" cy="5188146"/>
          </a:xfrm>
          <a:prstGeom prst="rect">
            <a:avLst/>
          </a:prstGeom>
        </p:spPr>
      </p:pic>
    </p:spTree>
    <p:extLst>
      <p:ext uri="{BB962C8B-B14F-4D97-AF65-F5344CB8AC3E}">
        <p14:creationId xmlns:p14="http://schemas.microsoft.com/office/powerpoint/2010/main" val="16465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1896" y="597684"/>
            <a:ext cx="12022354" cy="5974598"/>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ja-JP" altLang="en-US" sz="2400" b="1" dirty="0">
                <a:latin typeface="UD デジタル 教科書体 NK-B" panose="02020700000000000000" pitchFamily="18" charset="-128"/>
                <a:ea typeface="UD デジタル 教科書体 NK-B" panose="02020700000000000000" pitchFamily="18" charset="-128"/>
              </a:rPr>
              <a:t>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万人あたり新規陽性者数</a:t>
            </a:r>
            <a:r>
              <a:rPr lang="ja-JP" altLang="en-US" sz="2000" b="1" dirty="0">
                <a:latin typeface="UD デジタル 教科書体 NK-B" panose="02020700000000000000" pitchFamily="18" charset="-128"/>
                <a:ea typeface="UD デジタル 教科書体 NK-B" panose="02020700000000000000" pitchFamily="18" charset="-128"/>
              </a:rPr>
              <a:t>（緊急事態措置解除区域及びまん延防止等重点措置適用区域）</a:t>
            </a: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5</a:t>
            </a:fld>
            <a:endParaRPr kumimoji="1" lang="ja-JP" altLang="en-US"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451138" y="6559560"/>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cxnSp>
        <p:nvCxnSpPr>
          <p:cNvPr id="11" name="直線コネクタ 10"/>
          <p:cNvCxnSpPr/>
          <p:nvPr/>
        </p:nvCxnSpPr>
        <p:spPr>
          <a:xfrm flipV="1">
            <a:off x="420627" y="4441448"/>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楕円 11"/>
          <p:cNvSpPr/>
          <p:nvPr/>
        </p:nvSpPr>
        <p:spPr>
          <a:xfrm>
            <a:off x="42611" y="4298146"/>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V="1">
            <a:off x="382362" y="3497293"/>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楕円 13"/>
          <p:cNvSpPr/>
          <p:nvPr/>
        </p:nvSpPr>
        <p:spPr>
          <a:xfrm>
            <a:off x="51139" y="3357691"/>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235834" y="3020339"/>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17" name="テキスト ボックス 16"/>
          <p:cNvSpPr txBox="1"/>
          <p:nvPr/>
        </p:nvSpPr>
        <p:spPr>
          <a:xfrm>
            <a:off x="11264457" y="3959915"/>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Tree>
    <p:extLst>
      <p:ext uri="{BB962C8B-B14F-4D97-AF65-F5344CB8AC3E}">
        <p14:creationId xmlns:p14="http://schemas.microsoft.com/office/powerpoint/2010/main" val="422579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6</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62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重症病床使用率が急増し、現在の重症患者の発生状況を踏まえると、本日中にでも大阪モデル非常事態基準</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70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％を超過</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する見込み。軽症中等症病床使用率や宿泊療養施設部屋数使用率も増加。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6640732" y="5987731"/>
            <a:ext cx="5287890" cy="784830"/>
          </a:xfrm>
          <a:prstGeom prst="rect">
            <a:avLst/>
          </a:prstGeom>
          <a:noFill/>
          <a:ln>
            <a:solidFill>
              <a:schemeClr val="tx1"/>
            </a:solidFill>
            <a:prstDash val="sysDash"/>
          </a:ln>
        </p:spPr>
        <p:txBody>
          <a:bodyPr wrap="square" rtlCol="0">
            <a:spAutoFit/>
          </a:bodyPr>
          <a:lstStyle/>
          <a:p>
            <a:r>
              <a:rPr lang="en-US" altLang="ja-JP" sz="900" dirty="0" smtClean="0"/>
              <a:t>3/26</a:t>
            </a:r>
            <a:r>
              <a:rPr lang="ja-JP" altLang="en-US" sz="900" dirty="0" smtClean="0"/>
              <a:t>　大阪府全域の飲食店・遊興施設営業時間短縮を決定（第</a:t>
            </a:r>
            <a:r>
              <a:rPr lang="en-US" altLang="ja-JP" sz="900" dirty="0" smtClean="0"/>
              <a:t>41</a:t>
            </a:r>
            <a:r>
              <a:rPr lang="ja-JP" altLang="en-US" sz="900" dirty="0" smtClean="0"/>
              <a:t>回対策本部会議）</a:t>
            </a:r>
            <a:endParaRPr lang="en-US" altLang="ja-JP" sz="900" dirty="0" smtClean="0"/>
          </a:p>
          <a:p>
            <a:r>
              <a:rPr lang="en-US" altLang="ja-JP" sz="900" dirty="0" smtClean="0"/>
              <a:t>3/31    </a:t>
            </a:r>
            <a:r>
              <a:rPr lang="ja-JP" altLang="en-US" sz="900" dirty="0" smtClean="0"/>
              <a:t>まん延防止等重点措置適用を国に要請（第</a:t>
            </a:r>
            <a:r>
              <a:rPr lang="en-US" altLang="ja-JP" sz="900" dirty="0" smtClean="0"/>
              <a:t>42</a:t>
            </a:r>
            <a:r>
              <a:rPr lang="ja-JP" altLang="en-US" sz="900" dirty="0" smtClean="0"/>
              <a:t>回対策本部会議）</a:t>
            </a:r>
            <a:endParaRPr lang="en-US" altLang="ja-JP" sz="900" dirty="0" smtClean="0"/>
          </a:p>
          <a:p>
            <a:r>
              <a:rPr lang="en-US" altLang="ja-JP" sz="900" dirty="0" smtClean="0"/>
              <a:t>4/1      </a:t>
            </a:r>
            <a:r>
              <a:rPr lang="ja-JP" altLang="en-US" sz="900" dirty="0" smtClean="0"/>
              <a:t>まん延防止等重点措置適用が決定</a:t>
            </a:r>
            <a:endParaRPr lang="en-US" altLang="ja-JP" sz="900" dirty="0" smtClean="0"/>
          </a:p>
          <a:p>
            <a:r>
              <a:rPr lang="en-US" altLang="ja-JP" sz="900" dirty="0"/>
              <a:t> </a:t>
            </a:r>
            <a:r>
              <a:rPr lang="en-US" altLang="ja-JP" sz="900" dirty="0" smtClean="0"/>
              <a:t>           4./5</a:t>
            </a:r>
            <a:r>
              <a:rPr lang="ja-JP" altLang="en-US" sz="900" dirty="0" smtClean="0"/>
              <a:t>～の市</a:t>
            </a:r>
            <a:r>
              <a:rPr lang="ja-JP" altLang="en-US" sz="900" dirty="0"/>
              <a:t>全域の飲食店・遊興施設営業時間短縮</a:t>
            </a:r>
            <a:r>
              <a:rPr lang="ja-JP" altLang="en-US" sz="900" dirty="0" smtClean="0"/>
              <a:t>要請</a:t>
            </a:r>
            <a:r>
              <a:rPr lang="en-US" altLang="ja-JP" sz="900" dirty="0" smtClean="0"/>
              <a:t>20</a:t>
            </a:r>
            <a:r>
              <a:rPr lang="ja-JP" altLang="en-US" sz="900" dirty="0" smtClean="0"/>
              <a:t>時までを決定</a:t>
            </a:r>
            <a:endParaRPr lang="en-US" altLang="ja-JP" sz="900" dirty="0" smtClean="0"/>
          </a:p>
          <a:p>
            <a:r>
              <a:rPr lang="ja-JP" altLang="en-US" sz="900" dirty="0"/>
              <a:t>　</a:t>
            </a:r>
            <a:r>
              <a:rPr lang="ja-JP" altLang="en-US" sz="900" dirty="0" smtClean="0"/>
              <a:t>　　（市外は</a:t>
            </a:r>
            <a:r>
              <a:rPr lang="en-US" altLang="ja-JP" sz="900" dirty="0" smtClean="0"/>
              <a:t>21</a:t>
            </a:r>
            <a:r>
              <a:rPr lang="ja-JP" altLang="en-US" sz="900" dirty="0" smtClean="0"/>
              <a:t>時まで）（第</a:t>
            </a:r>
            <a:r>
              <a:rPr lang="en-US" altLang="ja-JP" sz="900" dirty="0" smtClean="0"/>
              <a:t>43</a:t>
            </a:r>
            <a:r>
              <a:rPr lang="ja-JP" altLang="en-US" sz="900" dirty="0" smtClean="0"/>
              <a:t>回対策本部会議）</a:t>
            </a:r>
            <a:endParaRPr lang="en-US" altLang="ja-JP" sz="900" dirty="0" smtClean="0"/>
          </a:p>
        </p:txBody>
      </p:sp>
      <p:pic>
        <p:nvPicPr>
          <p:cNvPr id="7" name="図 6"/>
          <p:cNvPicPr>
            <a:picLocks noChangeAspect="1"/>
          </p:cNvPicPr>
          <p:nvPr/>
        </p:nvPicPr>
        <p:blipFill>
          <a:blip r:embed="rId2"/>
          <a:stretch>
            <a:fillRect/>
          </a:stretch>
        </p:blipFill>
        <p:spPr>
          <a:xfrm>
            <a:off x="79828" y="1094349"/>
            <a:ext cx="12032343" cy="4840042"/>
          </a:xfrm>
          <a:prstGeom prst="rect">
            <a:avLst/>
          </a:prstGeom>
        </p:spPr>
      </p:pic>
    </p:spTree>
    <p:extLst>
      <p:ext uri="{BB962C8B-B14F-4D97-AF65-F5344CB8AC3E}">
        <p14:creationId xmlns:p14="http://schemas.microsoft.com/office/powerpoint/2010/main" val="143348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0" y="865113"/>
            <a:ext cx="12016257" cy="5992887"/>
          </a:xfrm>
          <a:prstGeom prst="rect">
            <a:avLst/>
          </a:prstGeom>
        </p:spPr>
      </p:pic>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378806"/>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各年代で新規陽性者数移動平均が増加。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7</a:t>
            </a:fld>
            <a:endParaRPr kumimoji="1" lang="ja-JP" altLang="en-US" dirty="0"/>
          </a:p>
        </p:txBody>
      </p:sp>
      <p:graphicFrame>
        <p:nvGraphicFramePr>
          <p:cNvPr id="2" name="表 1"/>
          <p:cNvGraphicFramePr>
            <a:graphicFrameLocks noGrp="1"/>
          </p:cNvGraphicFramePr>
          <p:nvPr>
            <p:extLst/>
          </p:nvPr>
        </p:nvGraphicFramePr>
        <p:xfrm>
          <a:off x="1308293" y="1204777"/>
          <a:ext cx="6166338" cy="1854200"/>
        </p:xfrm>
        <a:graphic>
          <a:graphicData uri="http://schemas.openxmlformats.org/drawingml/2006/table">
            <a:tbl>
              <a:tblPr firstRow="1" bandRow="1">
                <a:tableStyleId>{5C22544A-7EE6-4342-B048-85BDC9FD1C3A}</a:tableStyleId>
              </a:tblPr>
              <a:tblGrid>
                <a:gridCol w="1012875">
                  <a:extLst>
                    <a:ext uri="{9D8B030D-6E8A-4147-A177-3AD203B41FA5}">
                      <a16:colId xmlns:a16="http://schemas.microsoft.com/office/drawing/2014/main" val="63534425"/>
                    </a:ext>
                  </a:extLst>
                </a:gridCol>
                <a:gridCol w="736209">
                  <a:extLst>
                    <a:ext uri="{9D8B030D-6E8A-4147-A177-3AD203B41FA5}">
                      <a16:colId xmlns:a16="http://schemas.microsoft.com/office/drawing/2014/main" val="492610282"/>
                    </a:ext>
                  </a:extLst>
                </a:gridCol>
                <a:gridCol w="736209">
                  <a:extLst>
                    <a:ext uri="{9D8B030D-6E8A-4147-A177-3AD203B41FA5}">
                      <a16:colId xmlns:a16="http://schemas.microsoft.com/office/drawing/2014/main" val="1977266294"/>
                    </a:ext>
                  </a:extLst>
                </a:gridCol>
                <a:gridCol w="736209">
                  <a:extLst>
                    <a:ext uri="{9D8B030D-6E8A-4147-A177-3AD203B41FA5}">
                      <a16:colId xmlns:a16="http://schemas.microsoft.com/office/drawing/2014/main" val="192041234"/>
                    </a:ext>
                  </a:extLst>
                </a:gridCol>
                <a:gridCol w="736209">
                  <a:extLst>
                    <a:ext uri="{9D8B030D-6E8A-4147-A177-3AD203B41FA5}">
                      <a16:colId xmlns:a16="http://schemas.microsoft.com/office/drawing/2014/main" val="1525728790"/>
                    </a:ext>
                  </a:extLst>
                </a:gridCol>
                <a:gridCol w="736209">
                  <a:extLst>
                    <a:ext uri="{9D8B030D-6E8A-4147-A177-3AD203B41FA5}">
                      <a16:colId xmlns:a16="http://schemas.microsoft.com/office/drawing/2014/main" val="27583018"/>
                    </a:ext>
                  </a:extLst>
                </a:gridCol>
                <a:gridCol w="736209">
                  <a:extLst>
                    <a:ext uri="{9D8B030D-6E8A-4147-A177-3AD203B41FA5}">
                      <a16:colId xmlns:a16="http://schemas.microsoft.com/office/drawing/2014/main" val="1182835881"/>
                    </a:ext>
                  </a:extLst>
                </a:gridCol>
                <a:gridCol w="736209">
                  <a:extLst>
                    <a:ext uri="{9D8B030D-6E8A-4147-A177-3AD203B41FA5}">
                      <a16:colId xmlns:a16="http://schemas.microsoft.com/office/drawing/2014/main" val="3537925725"/>
                    </a:ext>
                  </a:extLst>
                </a:gridCol>
              </a:tblGrid>
              <a:tr h="370840">
                <a:tc>
                  <a:txBody>
                    <a:bodyPr/>
                    <a:lstStyle/>
                    <a:p>
                      <a:pPr algn="ct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3/31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4/3</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4/4</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4/6</a:t>
                      </a:r>
                      <a:endParaRPr kumimoji="1" lang="ja-JP" altLang="en-US" sz="1200" dirty="0">
                        <a:latin typeface="+mn-ea"/>
                        <a:ea typeface="+mn-ea"/>
                      </a:endParaRPr>
                    </a:p>
                  </a:txBody>
                  <a:tcPr anchor="ctr"/>
                </a:tc>
                <a:extLst>
                  <a:ext uri="{0D108BD9-81ED-4DB2-BD59-A6C34878D82A}">
                    <a16:rowId xmlns:a16="http://schemas.microsoft.com/office/drawing/2014/main" val="2683331529"/>
                  </a:ext>
                </a:extLst>
              </a:tr>
              <a:tr h="370840">
                <a:tc>
                  <a:txBody>
                    <a:bodyPr/>
                    <a:lstStyle/>
                    <a:p>
                      <a:pPr algn="ctr"/>
                      <a:r>
                        <a:rPr kumimoji="1" lang="en-US" altLang="ja-JP" sz="1200" dirty="0" smtClean="0">
                          <a:latin typeface="+mn-ea"/>
                          <a:ea typeface="+mn-ea"/>
                        </a:rPr>
                        <a:t>10</a:t>
                      </a:r>
                      <a:r>
                        <a:rPr kumimoji="1" lang="ja-JP" altLang="en-US" sz="1200" dirty="0" smtClean="0">
                          <a:latin typeface="+mn-ea"/>
                          <a:ea typeface="+mn-ea"/>
                        </a:rPr>
                        <a:t>代</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1.21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1.06</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1.03</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1.08</a:t>
                      </a:r>
                      <a:endParaRPr kumimoji="1" lang="ja-JP" altLang="en-US" sz="1200" dirty="0">
                        <a:latin typeface="+mn-ea"/>
                        <a:ea typeface="+mn-ea"/>
                      </a:endParaRPr>
                    </a:p>
                  </a:txBody>
                  <a:tcPr anchor="ctr"/>
                </a:tc>
                <a:extLst>
                  <a:ext uri="{0D108BD9-81ED-4DB2-BD59-A6C34878D82A}">
                    <a16:rowId xmlns:a16="http://schemas.microsoft.com/office/drawing/2014/main" val="1522584421"/>
                  </a:ext>
                </a:extLst>
              </a:tr>
              <a:tr h="370840">
                <a:tc>
                  <a:txBody>
                    <a:bodyPr/>
                    <a:lstStyle/>
                    <a:p>
                      <a:pPr algn="ctr"/>
                      <a:r>
                        <a:rPr kumimoji="1" lang="en-US" altLang="ja-JP" sz="1200" dirty="0" smtClean="0">
                          <a:latin typeface="+mn-ea"/>
                          <a:ea typeface="+mn-ea"/>
                        </a:rPr>
                        <a:t>20</a:t>
                      </a:r>
                      <a:r>
                        <a:rPr kumimoji="1" lang="ja-JP" altLang="en-US" sz="1200" dirty="0" smtClean="0">
                          <a:latin typeface="+mn-ea"/>
                          <a:ea typeface="+mn-ea"/>
                        </a:rPr>
                        <a:t>～</a:t>
                      </a:r>
                      <a:r>
                        <a:rPr kumimoji="1" lang="en-US" altLang="ja-JP" sz="1200" dirty="0" smtClean="0">
                          <a:latin typeface="+mn-ea"/>
                          <a:ea typeface="+mn-ea"/>
                        </a:rPr>
                        <a:t>30</a:t>
                      </a:r>
                      <a:r>
                        <a:rPr kumimoji="1" lang="ja-JP" altLang="en-US" sz="1200" dirty="0" smtClean="0">
                          <a:latin typeface="+mn-ea"/>
                          <a:ea typeface="+mn-ea"/>
                        </a:rPr>
                        <a:t>代</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1.08</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1.03</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extLst>
                  <a:ext uri="{0D108BD9-81ED-4DB2-BD59-A6C34878D82A}">
                    <a16:rowId xmlns:a16="http://schemas.microsoft.com/office/drawing/2014/main" val="2795137320"/>
                  </a:ext>
                </a:extLst>
              </a:tr>
              <a:tr h="370840">
                <a:tc>
                  <a:txBody>
                    <a:bodyPr/>
                    <a:lstStyle/>
                    <a:p>
                      <a:pPr algn="ctr"/>
                      <a:r>
                        <a:rPr kumimoji="1" lang="en-US" altLang="ja-JP" sz="1200" dirty="0" smtClean="0">
                          <a:latin typeface="+mn-ea"/>
                          <a:ea typeface="+mn-ea"/>
                        </a:rPr>
                        <a:t>40</a:t>
                      </a:r>
                      <a:r>
                        <a:rPr kumimoji="1" lang="ja-JP" altLang="en-US" sz="1200" dirty="0" smtClean="0">
                          <a:latin typeface="+mn-ea"/>
                          <a:ea typeface="+mn-ea"/>
                        </a:rPr>
                        <a:t>～</a:t>
                      </a:r>
                      <a:r>
                        <a:rPr kumimoji="1" lang="en-US" altLang="ja-JP" sz="1200" dirty="0" smtClean="0">
                          <a:latin typeface="+mn-ea"/>
                          <a:ea typeface="+mn-ea"/>
                        </a:rPr>
                        <a:t>50</a:t>
                      </a:r>
                      <a:r>
                        <a:rPr kumimoji="1" lang="ja-JP" altLang="en-US" sz="1200" dirty="0" smtClean="0">
                          <a:latin typeface="+mn-ea"/>
                          <a:ea typeface="+mn-ea"/>
                        </a:rPr>
                        <a:t>代</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1.18</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1.13</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1.04</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1.13</a:t>
                      </a:r>
                      <a:endParaRPr kumimoji="1" lang="ja-JP" altLang="en-US" sz="1200" dirty="0">
                        <a:latin typeface="+mn-ea"/>
                        <a:ea typeface="+mn-ea"/>
                      </a:endParaRPr>
                    </a:p>
                  </a:txBody>
                  <a:tcPr anchor="ctr"/>
                </a:tc>
                <a:extLst>
                  <a:ext uri="{0D108BD9-81ED-4DB2-BD59-A6C34878D82A}">
                    <a16:rowId xmlns:a16="http://schemas.microsoft.com/office/drawing/2014/main" val="1480316019"/>
                  </a:ext>
                </a:extLst>
              </a:tr>
              <a:tr h="370840">
                <a:tc>
                  <a:txBody>
                    <a:bodyPr/>
                    <a:lstStyle/>
                    <a:p>
                      <a:pPr algn="ctr"/>
                      <a:r>
                        <a:rPr kumimoji="1" lang="en-US" altLang="ja-JP" sz="1200" dirty="0" smtClean="0">
                          <a:latin typeface="+mn-ea"/>
                          <a:ea typeface="+mn-ea"/>
                        </a:rPr>
                        <a:t>60</a:t>
                      </a:r>
                      <a:r>
                        <a:rPr kumimoji="1" lang="ja-JP" altLang="en-US" sz="1200" dirty="0" smtClean="0">
                          <a:latin typeface="+mn-ea"/>
                          <a:ea typeface="+mn-ea"/>
                        </a:rPr>
                        <a:t>代以上</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1.07</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1.07</a:t>
                      </a:r>
                      <a:endParaRPr kumimoji="1" lang="ja-JP" altLang="en-US" sz="1200" dirty="0">
                        <a:latin typeface="+mn-ea"/>
                        <a:ea typeface="+mn-ea"/>
                      </a:endParaRPr>
                    </a:p>
                  </a:txBody>
                  <a:tcPr anchor="ctr"/>
                </a:tc>
                <a:extLst>
                  <a:ext uri="{0D108BD9-81ED-4DB2-BD59-A6C34878D82A}">
                    <a16:rowId xmlns:a16="http://schemas.microsoft.com/office/drawing/2014/main" val="887610305"/>
                  </a:ext>
                </a:extLst>
              </a:tr>
            </a:tbl>
          </a:graphicData>
        </a:graphic>
      </p:graphicFrame>
      <p:sp>
        <p:nvSpPr>
          <p:cNvPr id="5" name="テキスト ボックス 4"/>
          <p:cNvSpPr txBox="1"/>
          <p:nvPr/>
        </p:nvSpPr>
        <p:spPr>
          <a:xfrm>
            <a:off x="886263" y="864007"/>
            <a:ext cx="212422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＜前日比</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57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8</a:t>
            </a:fld>
            <a:endParaRPr kumimoji="1" lang="ja-JP" altLang="en-US" dirty="0"/>
          </a:p>
        </p:txBody>
      </p:sp>
      <p:sp>
        <p:nvSpPr>
          <p:cNvPr id="5" name="テキスト ボックス 4"/>
          <p:cNvSpPr txBox="1"/>
          <p:nvPr/>
        </p:nvSpPr>
        <p:spPr>
          <a:xfrm>
            <a:off x="10348456" y="5690774"/>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0" y="439635"/>
            <a:ext cx="12197918" cy="5130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重症病床最大確保病床占有率・陽性率以外はステージ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の基準を超過。重症病床最大確保病床占有率も、近日中にステー</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の基準を超過する見込み。</a:t>
            </a:r>
            <a:endParaRPr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15001" y="5847690"/>
            <a:ext cx="8883259" cy="230832"/>
          </a:xfrm>
          <a:prstGeom prst="rect">
            <a:avLst/>
          </a:prstGeom>
          <a:noFill/>
        </p:spPr>
        <p:txBody>
          <a:bodyPr wrap="square" rtlCol="0">
            <a:spAutoFit/>
          </a:bodyPr>
          <a:lstStyle/>
          <a:p>
            <a:r>
              <a:rPr lang="ja-JP" altLang="en-US" sz="900" dirty="0" smtClean="0"/>
              <a:t>病床</a:t>
            </a:r>
            <a:r>
              <a:rPr lang="ja-JP" altLang="en-US" sz="900" dirty="0"/>
              <a:t>確保計画に定める「最大確保病床</a:t>
            </a:r>
            <a:r>
              <a:rPr lang="ja-JP" altLang="en-US" sz="900" dirty="0" smtClean="0"/>
              <a:t>」を</a:t>
            </a:r>
            <a:r>
              <a:rPr lang="ja-JP" altLang="en-US" sz="900" dirty="0"/>
              <a:t>「現時点の確保病床」が上回る場合は、「現時点の確保病床数」に読み替える</a:t>
            </a:r>
            <a:r>
              <a:rPr lang="ja-JP" altLang="en-US" sz="900" dirty="0" smtClean="0"/>
              <a:t>。</a:t>
            </a:r>
            <a:endParaRPr lang="en-US" altLang="ja-JP" sz="900" dirty="0" smtClean="0"/>
          </a:p>
        </p:txBody>
      </p:sp>
      <p:sp>
        <p:nvSpPr>
          <p:cNvPr id="10" name="テキスト ボックス 9"/>
          <p:cNvSpPr txBox="1"/>
          <p:nvPr/>
        </p:nvSpPr>
        <p:spPr>
          <a:xfrm>
            <a:off x="6471918" y="5944690"/>
            <a:ext cx="5444556" cy="784830"/>
          </a:xfrm>
          <a:prstGeom prst="rect">
            <a:avLst/>
          </a:prstGeom>
          <a:noFill/>
          <a:ln>
            <a:solidFill>
              <a:schemeClr val="tx1"/>
            </a:solidFill>
            <a:prstDash val="sysDash"/>
          </a:ln>
        </p:spPr>
        <p:txBody>
          <a:bodyPr wrap="square" rtlCol="0">
            <a:spAutoFit/>
          </a:bodyPr>
          <a:lstStyle/>
          <a:p>
            <a:r>
              <a:rPr lang="en-US" altLang="ja-JP" sz="900" dirty="0" smtClean="0"/>
              <a:t>3/26</a:t>
            </a:r>
            <a:r>
              <a:rPr lang="ja-JP" altLang="en-US" sz="900" dirty="0" smtClean="0"/>
              <a:t>　大阪府全域の飲食店・遊興施設営業時間短縮を決定（第</a:t>
            </a:r>
            <a:r>
              <a:rPr lang="en-US" altLang="ja-JP" sz="900" dirty="0" smtClean="0"/>
              <a:t>41</a:t>
            </a:r>
            <a:r>
              <a:rPr lang="ja-JP" altLang="en-US" sz="900" dirty="0" smtClean="0"/>
              <a:t>回対策本部会議）</a:t>
            </a:r>
            <a:endParaRPr lang="en-US" altLang="ja-JP" sz="900" dirty="0" smtClean="0"/>
          </a:p>
          <a:p>
            <a:r>
              <a:rPr lang="en-US" altLang="ja-JP" sz="900" dirty="0" smtClean="0"/>
              <a:t>3/31    </a:t>
            </a:r>
            <a:r>
              <a:rPr lang="ja-JP" altLang="en-US" sz="900" dirty="0" smtClean="0"/>
              <a:t>まん延防止等重点措置適用を国に要請（第</a:t>
            </a:r>
            <a:r>
              <a:rPr lang="en-US" altLang="ja-JP" sz="900" dirty="0" smtClean="0"/>
              <a:t>42</a:t>
            </a:r>
            <a:r>
              <a:rPr lang="ja-JP" altLang="en-US" sz="900" dirty="0" smtClean="0"/>
              <a:t>回対策本部会議）</a:t>
            </a:r>
            <a:endParaRPr lang="en-US" altLang="ja-JP" sz="900" dirty="0" smtClean="0"/>
          </a:p>
          <a:p>
            <a:r>
              <a:rPr lang="en-US" altLang="ja-JP" sz="900" dirty="0" smtClean="0"/>
              <a:t>4/1      </a:t>
            </a:r>
            <a:r>
              <a:rPr lang="ja-JP" altLang="en-US" sz="900" dirty="0" smtClean="0"/>
              <a:t>まん延防止等重点措置適用が決定</a:t>
            </a:r>
            <a:endParaRPr lang="en-US" altLang="ja-JP" sz="900" dirty="0" smtClean="0"/>
          </a:p>
          <a:p>
            <a:r>
              <a:rPr lang="en-US" altLang="ja-JP" sz="900" dirty="0"/>
              <a:t> </a:t>
            </a:r>
            <a:r>
              <a:rPr lang="en-US" altLang="ja-JP" sz="900" dirty="0" smtClean="0"/>
              <a:t>           4./5</a:t>
            </a:r>
            <a:r>
              <a:rPr lang="ja-JP" altLang="en-US" sz="900" dirty="0" smtClean="0"/>
              <a:t>～の市</a:t>
            </a:r>
            <a:r>
              <a:rPr lang="ja-JP" altLang="en-US" sz="900" dirty="0"/>
              <a:t>全域の飲食店・遊興施設営業時間短縮</a:t>
            </a:r>
            <a:r>
              <a:rPr lang="ja-JP" altLang="en-US" sz="900" dirty="0" smtClean="0"/>
              <a:t>要請</a:t>
            </a:r>
            <a:r>
              <a:rPr lang="en-US" altLang="ja-JP" sz="900" dirty="0" smtClean="0"/>
              <a:t>20</a:t>
            </a:r>
            <a:r>
              <a:rPr lang="ja-JP" altLang="en-US" sz="900" dirty="0" smtClean="0"/>
              <a:t>時までを決定</a:t>
            </a:r>
            <a:endParaRPr lang="en-US" altLang="ja-JP" sz="900" dirty="0" smtClean="0"/>
          </a:p>
          <a:p>
            <a:r>
              <a:rPr lang="ja-JP" altLang="en-US" sz="900" dirty="0"/>
              <a:t>　</a:t>
            </a:r>
            <a:r>
              <a:rPr lang="ja-JP" altLang="en-US" sz="900" dirty="0" smtClean="0"/>
              <a:t>　　（市外は</a:t>
            </a:r>
            <a:r>
              <a:rPr lang="en-US" altLang="ja-JP" sz="900" dirty="0" smtClean="0"/>
              <a:t>21</a:t>
            </a:r>
            <a:r>
              <a:rPr lang="ja-JP" altLang="en-US" sz="900" dirty="0" smtClean="0"/>
              <a:t>時まで）（第</a:t>
            </a:r>
            <a:r>
              <a:rPr lang="en-US" altLang="ja-JP" sz="900" dirty="0" smtClean="0"/>
              <a:t>43</a:t>
            </a:r>
            <a:r>
              <a:rPr lang="ja-JP" altLang="en-US" sz="900" dirty="0" smtClean="0"/>
              <a:t>回対策本部会議）</a:t>
            </a:r>
            <a:endParaRPr lang="en-US" altLang="ja-JP" sz="900" dirty="0" smtClean="0"/>
          </a:p>
        </p:txBody>
      </p:sp>
      <p:pic>
        <p:nvPicPr>
          <p:cNvPr id="11" name="図 10"/>
          <p:cNvPicPr>
            <a:picLocks noChangeAspect="1"/>
          </p:cNvPicPr>
          <p:nvPr/>
        </p:nvPicPr>
        <p:blipFill>
          <a:blip r:embed="rId2"/>
          <a:stretch>
            <a:fillRect/>
          </a:stretch>
        </p:blipFill>
        <p:spPr>
          <a:xfrm>
            <a:off x="115001" y="1051255"/>
            <a:ext cx="12032343" cy="4667418"/>
          </a:xfrm>
          <a:prstGeom prst="rect">
            <a:avLst/>
          </a:prstGeom>
        </p:spPr>
      </p:pic>
    </p:spTree>
    <p:extLst>
      <p:ext uri="{BB962C8B-B14F-4D97-AF65-F5344CB8AC3E}">
        <p14:creationId xmlns:p14="http://schemas.microsoft.com/office/powerpoint/2010/main" val="155571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6533" y="1197302"/>
            <a:ext cx="12058933" cy="5797798"/>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３月中旬以降に感染したと推定される陽性者が急増。</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310975" y="1015279"/>
            <a:ext cx="757005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以降４月</a:t>
            </a:r>
            <a:r>
              <a:rPr lang="ja-JP" altLang="en-US" sz="1400" dirty="0">
                <a:latin typeface="Meiryo UI" panose="020B0604030504040204" pitchFamily="50" charset="-128"/>
                <a:ea typeface="Meiryo UI" panose="020B0604030504040204" pitchFamily="50" charset="-128"/>
              </a:rPr>
              <a:t>５</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36,419</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7,554</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66954" y="1054638"/>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210976" y="1332415"/>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推定感染日別陽性者数（４月</a:t>
            </a:r>
            <a:r>
              <a:rPr lang="ja-JP" altLang="en-US" sz="2400" b="1" dirty="0">
                <a:latin typeface="UD デジタル 教科書体 NP-B" panose="02020700000000000000" pitchFamily="18" charset="-128"/>
                <a:ea typeface="UD デジタル 教科書体 NP-B" panose="02020700000000000000" pitchFamily="18" charset="-128"/>
              </a:rPr>
              <a:t>５</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0469" y="6611525"/>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9</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11282289" y="1941939"/>
            <a:ext cx="696775" cy="470486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8680948" y="2206074"/>
            <a:ext cx="2400153" cy="73866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概ねこの点線枠囲み期間は、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今後、新規陽性者の発生に伴い、増加。</a:t>
            </a:r>
            <a:endParaRPr lang="en-US" altLang="ja-JP" sz="10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9395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10292</TotalTime>
  <Words>2574</Words>
  <Application>Microsoft Office PowerPoint</Application>
  <PresentationFormat>ワイド画面</PresentationFormat>
  <Paragraphs>431</Paragraphs>
  <Slides>23</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川幡　尚亮</cp:lastModifiedBy>
  <cp:revision>635</cp:revision>
  <cp:lastPrinted>2021-03-31T14:55:24Z</cp:lastPrinted>
  <dcterms:created xsi:type="dcterms:W3CDTF">2020-08-11T02:27:27Z</dcterms:created>
  <dcterms:modified xsi:type="dcterms:W3CDTF">2021-04-07T10:12:32Z</dcterms:modified>
</cp:coreProperties>
</file>