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FA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19E21-A538-4D0F-BEB2-B4F6BAB60E34}" type="datetimeFigureOut">
              <a:rPr kumimoji="1" lang="ja-JP" altLang="en-US" smtClean="0"/>
              <a:t>2021/4/7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B2FA2-BC9A-47D4-898D-1328FFDC8D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01413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19E21-A538-4D0F-BEB2-B4F6BAB60E34}" type="datetimeFigureOut">
              <a:rPr kumimoji="1" lang="ja-JP" altLang="en-US" smtClean="0"/>
              <a:t>2021/4/7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B2FA2-BC9A-47D4-898D-1328FFDC8D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87981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19E21-A538-4D0F-BEB2-B4F6BAB60E34}" type="datetimeFigureOut">
              <a:rPr kumimoji="1" lang="ja-JP" altLang="en-US" smtClean="0"/>
              <a:t>2021/4/7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B2FA2-BC9A-47D4-898D-1328FFDC8D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917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19E21-A538-4D0F-BEB2-B4F6BAB60E34}" type="datetimeFigureOut">
              <a:rPr kumimoji="1" lang="ja-JP" altLang="en-US" smtClean="0"/>
              <a:t>2021/4/7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B2FA2-BC9A-47D4-898D-1328FFDC8D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9498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19E21-A538-4D0F-BEB2-B4F6BAB60E34}" type="datetimeFigureOut">
              <a:rPr kumimoji="1" lang="ja-JP" altLang="en-US" smtClean="0"/>
              <a:t>2021/4/7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B2FA2-BC9A-47D4-898D-1328FFDC8D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77689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19E21-A538-4D0F-BEB2-B4F6BAB60E34}" type="datetimeFigureOut">
              <a:rPr kumimoji="1" lang="ja-JP" altLang="en-US" smtClean="0"/>
              <a:t>2021/4/7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B2FA2-BC9A-47D4-898D-1328FFDC8D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42636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19E21-A538-4D0F-BEB2-B4F6BAB60E34}" type="datetimeFigureOut">
              <a:rPr kumimoji="1" lang="ja-JP" altLang="en-US" smtClean="0"/>
              <a:t>2021/4/7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B2FA2-BC9A-47D4-898D-1328FFDC8D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2624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19E21-A538-4D0F-BEB2-B4F6BAB60E34}" type="datetimeFigureOut">
              <a:rPr kumimoji="1" lang="ja-JP" altLang="en-US" smtClean="0"/>
              <a:t>2021/4/7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B2FA2-BC9A-47D4-898D-1328FFDC8D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2594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19E21-A538-4D0F-BEB2-B4F6BAB60E34}" type="datetimeFigureOut">
              <a:rPr kumimoji="1" lang="ja-JP" altLang="en-US" smtClean="0"/>
              <a:t>2021/4/7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B2FA2-BC9A-47D4-898D-1328FFDC8D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81102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19E21-A538-4D0F-BEB2-B4F6BAB60E34}" type="datetimeFigureOut">
              <a:rPr kumimoji="1" lang="ja-JP" altLang="en-US" smtClean="0"/>
              <a:t>2021/4/7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B2FA2-BC9A-47D4-898D-1328FFDC8D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0186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19E21-A538-4D0F-BEB2-B4F6BAB60E34}" type="datetimeFigureOut">
              <a:rPr kumimoji="1" lang="ja-JP" altLang="en-US" smtClean="0"/>
              <a:t>2021/4/7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B2FA2-BC9A-47D4-898D-1328FFDC8D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5365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719E21-A538-4D0F-BEB2-B4F6BAB60E34}" type="datetimeFigureOut">
              <a:rPr kumimoji="1" lang="ja-JP" altLang="en-US" smtClean="0"/>
              <a:t>2021/4/7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5B2FA2-BC9A-47D4-898D-1328FFDC8D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6334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0" y="0"/>
            <a:ext cx="12192000" cy="476518"/>
          </a:xfrm>
          <a:prstGeom prst="rect">
            <a:avLst/>
          </a:prstGeom>
          <a:solidFill>
            <a:srgbClr val="007FA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飲食店におけるガイドライン遵守徹底の取組み（昼間の見回り調査結果 </a:t>
            </a:r>
            <a:r>
              <a:rPr kumimoji="1" lang="ja-JP" altLang="en-US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４月５日分</a:t>
            </a:r>
            <a:r>
              <a:rPr kumimoji="1" lang="ja-JP" altLang="en-US" sz="2000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）</a:t>
            </a:r>
            <a:endParaRPr kumimoji="1" lang="ja-JP" altLang="en-US" sz="20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5" name="角丸四角形 4"/>
          <p:cNvSpPr/>
          <p:nvPr/>
        </p:nvSpPr>
        <p:spPr>
          <a:xfrm>
            <a:off x="128789" y="968994"/>
            <a:ext cx="11900080" cy="1407550"/>
          </a:xfrm>
          <a:prstGeom prst="roundRect">
            <a:avLst>
              <a:gd name="adj" fmla="val 392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dirty="0" smtClean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〇　訪問店舗数１３７店中、協力いただけなかった店舗は４店</a:t>
            </a:r>
            <a:endParaRPr lang="en-US" altLang="ja-JP" dirty="0" smtClean="0">
              <a:solidFill>
                <a:schemeClr val="tx1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lang="ja-JP" altLang="en-US" dirty="0" smtClean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〇　「アクリル板の設置」は５割強、「</a:t>
            </a:r>
            <a:r>
              <a:rPr lang="en-US" altLang="ja-JP" dirty="0" smtClean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CO2</a:t>
            </a:r>
            <a:r>
              <a:rPr lang="ja-JP" altLang="en-US" dirty="0" smtClean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センサーの設置」は３割弱</a:t>
            </a:r>
            <a:r>
              <a:rPr lang="ja-JP" altLang="en-US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、</a:t>
            </a:r>
            <a:r>
              <a:rPr lang="ja-JP" altLang="en-US" dirty="0" smtClean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「消毒液の設置」は９割強</a:t>
            </a:r>
            <a:endParaRPr lang="en-US" altLang="ja-JP" dirty="0" smtClean="0">
              <a:solidFill>
                <a:schemeClr val="tx1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lang="ja-JP" altLang="en-US" dirty="0" smtClean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〇　「マスク会食の呼びかけ」は、聞き取りによると９割弱の店舗では呼びかけがされているとのことだが、</a:t>
            </a:r>
            <a:endParaRPr lang="en-US" altLang="ja-JP" dirty="0" smtClean="0">
              <a:solidFill>
                <a:schemeClr val="tx1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lang="ja-JP" altLang="en-US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</a:t>
            </a:r>
            <a:r>
              <a:rPr lang="ja-JP" altLang="en-US" dirty="0" smtClean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改めて卓上</a:t>
            </a:r>
            <a:r>
              <a:rPr lang="en-US" altLang="ja-JP" dirty="0" smtClean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POP</a:t>
            </a:r>
            <a:r>
              <a:rPr lang="ja-JP" altLang="en-US" dirty="0" smtClean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の設置など</a:t>
            </a:r>
            <a:r>
              <a:rPr lang="ja-JP" altLang="en-US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を</a:t>
            </a:r>
            <a:r>
              <a:rPr lang="ja-JP" altLang="en-US" dirty="0" smtClean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働きかけ</a:t>
            </a:r>
            <a:endParaRPr lang="en-US" altLang="ja-JP" dirty="0" smtClean="0">
              <a:solidFill>
                <a:schemeClr val="tx1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28789" y="6453779"/>
            <a:ext cx="30780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※</a:t>
            </a:r>
            <a:r>
              <a:rPr kumimoji="1" lang="ja-JP" altLang="en-US" sz="1200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割合は、調査店舗数を母数としている</a:t>
            </a:r>
            <a:endParaRPr kumimoji="1" lang="ja-JP" altLang="en-US" sz="12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128789" y="650151"/>
            <a:ext cx="1249636" cy="37012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【</a:t>
            </a:r>
            <a:r>
              <a:rPr kumimoji="1" lang="ja-JP" altLang="en-US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概　　要</a:t>
            </a:r>
            <a:r>
              <a:rPr kumimoji="1" lang="en-US" altLang="ja-JP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】</a:t>
            </a:r>
            <a:endParaRPr kumimoji="1" lang="ja-JP" altLang="en-US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33253" y="2572994"/>
            <a:ext cx="5285722" cy="37012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【</a:t>
            </a:r>
            <a:r>
              <a:rPr lang="ja-JP" altLang="en-US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見回り状況</a:t>
            </a:r>
            <a:r>
              <a:rPr kumimoji="1" lang="en-US" altLang="ja-JP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】</a:t>
            </a:r>
            <a:r>
              <a:rPr kumimoji="1" lang="ja-JP" altLang="en-US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</a:t>
            </a:r>
            <a:endParaRPr kumimoji="1" lang="ja-JP" altLang="en-US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graphicFrame>
        <p:nvGraphicFramePr>
          <p:cNvPr id="10" name="表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4247502"/>
              </p:ext>
            </p:extLst>
          </p:nvPr>
        </p:nvGraphicFramePr>
        <p:xfrm>
          <a:off x="133083" y="3018909"/>
          <a:ext cx="11900076" cy="3359077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991673">
                  <a:extLst>
                    <a:ext uri="{9D8B030D-6E8A-4147-A177-3AD203B41FA5}">
                      <a16:colId xmlns:a16="http://schemas.microsoft.com/office/drawing/2014/main" val="4005180455"/>
                    </a:ext>
                  </a:extLst>
                </a:gridCol>
                <a:gridCol w="991673">
                  <a:extLst>
                    <a:ext uri="{9D8B030D-6E8A-4147-A177-3AD203B41FA5}">
                      <a16:colId xmlns:a16="http://schemas.microsoft.com/office/drawing/2014/main" val="2292260082"/>
                    </a:ext>
                  </a:extLst>
                </a:gridCol>
                <a:gridCol w="991673">
                  <a:extLst>
                    <a:ext uri="{9D8B030D-6E8A-4147-A177-3AD203B41FA5}">
                      <a16:colId xmlns:a16="http://schemas.microsoft.com/office/drawing/2014/main" val="3800897513"/>
                    </a:ext>
                  </a:extLst>
                </a:gridCol>
                <a:gridCol w="991673">
                  <a:extLst>
                    <a:ext uri="{9D8B030D-6E8A-4147-A177-3AD203B41FA5}">
                      <a16:colId xmlns:a16="http://schemas.microsoft.com/office/drawing/2014/main" val="1661096266"/>
                    </a:ext>
                  </a:extLst>
                </a:gridCol>
                <a:gridCol w="991673">
                  <a:extLst>
                    <a:ext uri="{9D8B030D-6E8A-4147-A177-3AD203B41FA5}">
                      <a16:colId xmlns:a16="http://schemas.microsoft.com/office/drawing/2014/main" val="3767470958"/>
                    </a:ext>
                  </a:extLst>
                </a:gridCol>
                <a:gridCol w="991673">
                  <a:extLst>
                    <a:ext uri="{9D8B030D-6E8A-4147-A177-3AD203B41FA5}">
                      <a16:colId xmlns:a16="http://schemas.microsoft.com/office/drawing/2014/main" val="1672504347"/>
                    </a:ext>
                  </a:extLst>
                </a:gridCol>
                <a:gridCol w="991673">
                  <a:extLst>
                    <a:ext uri="{9D8B030D-6E8A-4147-A177-3AD203B41FA5}">
                      <a16:colId xmlns:a16="http://schemas.microsoft.com/office/drawing/2014/main" val="2432024245"/>
                    </a:ext>
                  </a:extLst>
                </a:gridCol>
                <a:gridCol w="991673">
                  <a:extLst>
                    <a:ext uri="{9D8B030D-6E8A-4147-A177-3AD203B41FA5}">
                      <a16:colId xmlns:a16="http://schemas.microsoft.com/office/drawing/2014/main" val="3862191169"/>
                    </a:ext>
                  </a:extLst>
                </a:gridCol>
                <a:gridCol w="991673">
                  <a:extLst>
                    <a:ext uri="{9D8B030D-6E8A-4147-A177-3AD203B41FA5}">
                      <a16:colId xmlns:a16="http://schemas.microsoft.com/office/drawing/2014/main" val="4185748728"/>
                    </a:ext>
                  </a:extLst>
                </a:gridCol>
                <a:gridCol w="991673">
                  <a:extLst>
                    <a:ext uri="{9D8B030D-6E8A-4147-A177-3AD203B41FA5}">
                      <a16:colId xmlns:a16="http://schemas.microsoft.com/office/drawing/2014/main" val="731389217"/>
                    </a:ext>
                  </a:extLst>
                </a:gridCol>
                <a:gridCol w="991673">
                  <a:extLst>
                    <a:ext uri="{9D8B030D-6E8A-4147-A177-3AD203B41FA5}">
                      <a16:colId xmlns:a16="http://schemas.microsoft.com/office/drawing/2014/main" val="3501964849"/>
                    </a:ext>
                  </a:extLst>
                </a:gridCol>
                <a:gridCol w="991673">
                  <a:extLst>
                    <a:ext uri="{9D8B030D-6E8A-4147-A177-3AD203B41FA5}">
                      <a16:colId xmlns:a16="http://schemas.microsoft.com/office/drawing/2014/main" val="1954789783"/>
                    </a:ext>
                  </a:extLst>
                </a:gridCol>
              </a:tblGrid>
              <a:tr h="364019">
                <a:tc gridSpan="12"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見回り店舗数　　</a:t>
                      </a:r>
                      <a:r>
                        <a:rPr kumimoji="1" lang="en-US" altLang="ja-JP" dirty="0" smtClean="0"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217</a:t>
                      </a:r>
                      <a:r>
                        <a:rPr kumimoji="1" lang="ja-JP" altLang="en-US" dirty="0" smtClean="0"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店（北区梅田１及び中央区北浜周辺）　　</a:t>
                      </a:r>
                      <a:r>
                        <a:rPr kumimoji="1" lang="ja-JP" altLang="en-US" sz="1200" dirty="0" smtClean="0"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見回り時間　</a:t>
                      </a:r>
                      <a:r>
                        <a:rPr kumimoji="1" lang="en-US" altLang="ja-JP" sz="1200" dirty="0" smtClean="0"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4/5</a:t>
                      </a:r>
                      <a:r>
                        <a:rPr kumimoji="1" lang="ja-JP" altLang="en-US" sz="1200" dirty="0" smtClean="0"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　１７：２０</a:t>
                      </a:r>
                      <a:r>
                        <a:rPr kumimoji="1" lang="ja-JP" altLang="en-US" sz="1200" dirty="0" smtClean="0"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～２０：００</a:t>
                      </a:r>
                      <a:endParaRPr kumimoji="1" lang="en-US" altLang="ja-JP" dirty="0" smtClean="0"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en-US" altLang="ja-JP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6706517"/>
                  </a:ext>
                </a:extLst>
              </a:tr>
              <a:tr h="448789">
                <a:tc gridSpan="10"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訪問店舗数　１３７店（調査店舗数　１３３店）</a:t>
                      </a:r>
                      <a:endParaRPr kumimoji="1" lang="ja-JP" altLang="en-US" sz="1600" dirty="0"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600" dirty="0"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不在等　</a:t>
                      </a:r>
                      <a:r>
                        <a:rPr kumimoji="1" lang="en-US" altLang="ja-JP" sz="1600" dirty="0" smtClean="0"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80</a:t>
                      </a:r>
                      <a:r>
                        <a:rPr kumimoji="1" lang="ja-JP" altLang="en-US" sz="1600" dirty="0" smtClean="0"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店</a:t>
                      </a:r>
                      <a:endParaRPr kumimoji="1" lang="ja-JP" altLang="en-US" sz="1600" dirty="0"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600" dirty="0"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5671422"/>
                  </a:ext>
                </a:extLst>
              </a:tr>
              <a:tr h="448789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ｽﾃｯｶｰ導入</a:t>
                      </a:r>
                      <a:endParaRPr kumimoji="1" lang="ja-JP" altLang="en-US" sz="1200" dirty="0"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QR</a:t>
                      </a:r>
                      <a:r>
                        <a:rPr kumimoji="1" lang="ja-JP" altLang="en-US" sz="1200" dirty="0" smtClean="0"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コード</a:t>
                      </a:r>
                      <a:endParaRPr kumimoji="1" lang="en-US" altLang="ja-JP" sz="1200" dirty="0" smtClean="0"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  <a:p>
                      <a:pPr algn="ctr"/>
                      <a:r>
                        <a:rPr kumimoji="1" lang="ja-JP" altLang="en-US" sz="1200" dirty="0" smtClean="0"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の導入</a:t>
                      </a:r>
                      <a:endParaRPr kumimoji="1" lang="ja-JP" altLang="en-US" sz="1200" dirty="0"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アクリル板の設置</a:t>
                      </a:r>
                      <a:endParaRPr kumimoji="1" lang="en-US" altLang="ja-JP" sz="1200" dirty="0" smtClean="0"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  <a:p>
                      <a:pPr algn="ctr"/>
                      <a:r>
                        <a:rPr kumimoji="1" lang="ja-JP" altLang="en-US" sz="1200" dirty="0" smtClean="0"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（座席間隔の確保）</a:t>
                      </a:r>
                      <a:endParaRPr kumimoji="1" lang="ja-JP" altLang="en-US" sz="1200" dirty="0"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消毒液の</a:t>
                      </a:r>
                      <a:endParaRPr kumimoji="1" lang="en-US" altLang="ja-JP" sz="1200" dirty="0" smtClean="0"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  <a:p>
                      <a:pPr algn="ctr"/>
                      <a:r>
                        <a:rPr kumimoji="1" lang="ja-JP" altLang="en-US" sz="1200" dirty="0" smtClean="0"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設置</a:t>
                      </a:r>
                      <a:endParaRPr kumimoji="1" lang="ja-JP" altLang="en-US" sz="1200" dirty="0"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換気の徹底</a:t>
                      </a:r>
                      <a:endParaRPr kumimoji="1" lang="ja-JP" altLang="en-US" sz="1200" dirty="0"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マスク会食の徹底</a:t>
                      </a:r>
                      <a:endParaRPr kumimoji="1" lang="ja-JP" altLang="en-US" sz="1200" dirty="0"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kumimoji="1" lang="ja-JP" altLang="en-US" sz="1200" smtClean="0"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協力いただけなかった</a:t>
                      </a:r>
                      <a:endParaRPr kumimoji="1" lang="ja-JP" altLang="en-US" sz="1200" dirty="0"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不在票投函</a:t>
                      </a:r>
                      <a:endParaRPr kumimoji="1" lang="ja-JP" altLang="en-US" sz="1200" dirty="0"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その他</a:t>
                      </a:r>
                      <a:endParaRPr kumimoji="1" lang="en-US" altLang="ja-JP" sz="1200" dirty="0" smtClean="0"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  <a:p>
                      <a:pPr algn="ctr"/>
                      <a:r>
                        <a:rPr kumimoji="1" lang="ja-JP" altLang="en-US" sz="1050" dirty="0" smtClean="0"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（対象外等）</a:t>
                      </a:r>
                      <a:endParaRPr kumimoji="1" lang="ja-JP" altLang="en-US" sz="1200" dirty="0"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8063023"/>
                  </a:ext>
                </a:extLst>
              </a:tr>
              <a:tr h="562333">
                <a:tc v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アクリル板又は座席間隔の確保</a:t>
                      </a:r>
                      <a:endParaRPr kumimoji="1" lang="ja-JP" altLang="en-US" sz="1200" dirty="0"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うちアクリル板の設置</a:t>
                      </a:r>
                      <a:endParaRPr kumimoji="1" lang="en-US" altLang="ja-JP" sz="1050" dirty="0" smtClean="0"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うち座席間隔の確保</a:t>
                      </a:r>
                      <a:endParaRPr kumimoji="1" lang="ja-JP" altLang="en-US" sz="1050" dirty="0"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定期的な</a:t>
                      </a:r>
                      <a:endParaRPr kumimoji="1" lang="en-US" altLang="ja-JP" sz="1200" dirty="0" smtClean="0"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  <a:p>
                      <a:pPr algn="ctr"/>
                      <a:r>
                        <a:rPr kumimoji="1" lang="ja-JP" altLang="en-US" sz="1200" dirty="0" smtClean="0"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換気</a:t>
                      </a:r>
                      <a:endParaRPr kumimoji="1" lang="ja-JP" altLang="en-US" sz="1200" dirty="0"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CO2</a:t>
                      </a:r>
                      <a:r>
                        <a:rPr kumimoji="1" lang="ja-JP" altLang="en-US" sz="1200" dirty="0" smtClean="0"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ｾﾝｻｰ</a:t>
                      </a:r>
                      <a:endParaRPr kumimoji="1" lang="en-US" altLang="ja-JP" sz="1200" dirty="0" smtClean="0"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  <a:p>
                      <a:pPr algn="ctr"/>
                      <a:r>
                        <a:rPr kumimoji="1" lang="ja-JP" altLang="en-US" sz="1200" dirty="0" smtClean="0"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の設置</a:t>
                      </a:r>
                      <a:endParaRPr kumimoji="1" lang="ja-JP" altLang="en-US" sz="1200" dirty="0"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0255450"/>
                  </a:ext>
                </a:extLst>
              </a:tr>
              <a:tr h="241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目視</a:t>
                      </a:r>
                      <a:endParaRPr kumimoji="1" lang="ja-JP" altLang="en-US" sz="1200" dirty="0"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目視</a:t>
                      </a:r>
                      <a:endParaRPr kumimoji="1" lang="ja-JP" altLang="en-US" sz="1200" dirty="0"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目視</a:t>
                      </a:r>
                      <a:endParaRPr kumimoji="1" lang="ja-JP" altLang="en-US" sz="1200" dirty="0"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聞き取り</a:t>
                      </a:r>
                      <a:endParaRPr kumimoji="1" lang="ja-JP" altLang="en-US" sz="1200" dirty="0"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 smtClean="0"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目視・聞き取り</a:t>
                      </a:r>
                      <a:endParaRPr kumimoji="1" lang="ja-JP" altLang="en-US" sz="1050" dirty="0"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聞き取り</a:t>
                      </a:r>
                      <a:endParaRPr kumimoji="1" lang="ja-JP" altLang="en-US" sz="1200" dirty="0"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目視</a:t>
                      </a:r>
                      <a:endParaRPr kumimoji="1" lang="ja-JP" altLang="en-US" sz="1200" dirty="0"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聞き取り</a:t>
                      </a:r>
                      <a:endParaRPr kumimoji="1" lang="ja-JP" altLang="en-US" sz="1200" dirty="0"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9253532"/>
                  </a:ext>
                </a:extLst>
              </a:tr>
              <a:tr h="53411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１３１</a:t>
                      </a:r>
                      <a:endParaRPr kumimoji="1" lang="ja-JP" altLang="en-US" dirty="0"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９７</a:t>
                      </a:r>
                      <a:endParaRPr kumimoji="1" lang="ja-JP" altLang="en-US" dirty="0"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１０６</a:t>
                      </a:r>
                      <a:endParaRPr kumimoji="1" lang="ja-JP" altLang="en-US" dirty="0"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７１</a:t>
                      </a:r>
                      <a:endParaRPr kumimoji="1" lang="ja-JP" altLang="en-US" sz="1400" dirty="0"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６１</a:t>
                      </a:r>
                      <a:endParaRPr kumimoji="1" lang="ja-JP" altLang="en-US" sz="1400" dirty="0"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１２６</a:t>
                      </a:r>
                      <a:endParaRPr kumimoji="1" lang="ja-JP" altLang="en-US" dirty="0"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１２２</a:t>
                      </a:r>
                      <a:endParaRPr kumimoji="1" lang="ja-JP" altLang="en-US" dirty="0"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３６</a:t>
                      </a:r>
                      <a:endParaRPr kumimoji="1" lang="ja-JP" altLang="en-US" dirty="0"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１１５</a:t>
                      </a:r>
                      <a:endParaRPr kumimoji="1" lang="ja-JP" altLang="en-US" dirty="0"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４</a:t>
                      </a:r>
                      <a:endParaRPr kumimoji="1" lang="ja-JP" altLang="en-US" dirty="0"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3</a:t>
                      </a:r>
                      <a:r>
                        <a:rPr kumimoji="1" lang="ja-JP" altLang="en-US" dirty="0" smtClean="0"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３</a:t>
                      </a:r>
                      <a:endParaRPr kumimoji="1" lang="ja-JP" altLang="en-US" dirty="0"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４７</a:t>
                      </a:r>
                      <a:endParaRPr kumimoji="1" lang="ja-JP" altLang="en-US" dirty="0"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6924966"/>
                  </a:ext>
                </a:extLst>
              </a:tr>
              <a:tr h="63881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98.5</a:t>
                      </a:r>
                      <a:r>
                        <a:rPr kumimoji="1" lang="ja-JP" altLang="en-US" dirty="0" smtClean="0"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％</a:t>
                      </a:r>
                      <a:endParaRPr kumimoji="1" lang="ja-JP" altLang="en-US" dirty="0"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72.9%</a:t>
                      </a:r>
                      <a:endParaRPr kumimoji="1" lang="ja-JP" altLang="en-US" dirty="0"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79.7</a:t>
                      </a:r>
                      <a:r>
                        <a:rPr kumimoji="1" lang="ja-JP" altLang="en-US" dirty="0" smtClean="0"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％</a:t>
                      </a:r>
                      <a:endParaRPr kumimoji="1" lang="ja-JP" altLang="en-US" dirty="0"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53.4%</a:t>
                      </a:r>
                      <a:endParaRPr kumimoji="1" lang="ja-JP" altLang="en-US" sz="1400" dirty="0"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45.9%</a:t>
                      </a:r>
                      <a:endParaRPr kumimoji="1" lang="ja-JP" altLang="en-US" sz="1400" dirty="0"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94.7%</a:t>
                      </a:r>
                      <a:endParaRPr kumimoji="1" lang="ja-JP" altLang="en-US" dirty="0"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91.7%</a:t>
                      </a:r>
                      <a:endParaRPr kumimoji="1" lang="ja-JP" altLang="en-US" dirty="0"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27.1%</a:t>
                      </a:r>
                      <a:endParaRPr kumimoji="1" lang="ja-JP" altLang="en-US" dirty="0"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86.5%</a:t>
                      </a:r>
                      <a:endParaRPr kumimoji="1" lang="ja-JP" altLang="en-US" dirty="0"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7433181"/>
                  </a:ext>
                </a:extLst>
              </a:tr>
            </a:tbl>
          </a:graphicData>
        </a:graphic>
      </p:graphicFrame>
      <p:sp>
        <p:nvSpPr>
          <p:cNvPr id="11" name="サブタイトル 2"/>
          <p:cNvSpPr txBox="1">
            <a:spLocks/>
          </p:cNvSpPr>
          <p:nvPr/>
        </p:nvSpPr>
        <p:spPr>
          <a:xfrm>
            <a:off x="10882939" y="40176"/>
            <a:ext cx="1145930" cy="41058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vert="horz" lIns="112542" tIns="56271" rIns="112542" bIns="56271" rtlCol="0" anchor="ctr">
            <a:normAutofit fontScale="92500"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600" b="1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資料１－１１</a:t>
            </a:r>
            <a:r>
              <a:rPr lang="ja-JP" altLang="en-US" sz="16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endParaRPr lang="en-US" altLang="ja-JP" sz="1600" b="1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387214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</TotalTime>
  <Words>264</Words>
  <Application>Microsoft Office PowerPoint</Application>
  <PresentationFormat>ワイド画面</PresentationFormat>
  <Paragraphs>61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UD デジタル 教科書体 NK-B</vt:lpstr>
      <vt:lpstr>UD デジタル 教科書体 NK-R</vt:lpstr>
      <vt:lpstr>UD デジタル 教科書体 NP-B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工藤　育久</dc:creator>
  <cp:lastModifiedBy>馬場　祐二</cp:lastModifiedBy>
  <cp:revision>23</cp:revision>
  <cp:lastPrinted>2021-04-06T11:17:30Z</cp:lastPrinted>
  <dcterms:created xsi:type="dcterms:W3CDTF">2021-04-05T13:06:10Z</dcterms:created>
  <dcterms:modified xsi:type="dcterms:W3CDTF">2021-04-07T00:56:04Z</dcterms:modified>
</cp:coreProperties>
</file>