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handoutMasterIdLst>
    <p:handoutMasterId r:id="rId7"/>
  </p:handoutMasterIdLst>
  <p:sldIdLst>
    <p:sldId id="282" r:id="rId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C"/>
    <a:srgbClr val="FFFF00"/>
    <a:srgbClr val="5B9BD5"/>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441" autoAdjust="0"/>
    <p:restoredTop sz="92280" autoAdjust="0"/>
  </p:normalViewPr>
  <p:slideViewPr>
    <p:cSldViewPr snapToGrid="0">
      <p:cViewPr varScale="1">
        <p:scale>
          <a:sx n="69" d="100"/>
          <a:sy n="69" d="100"/>
        </p:scale>
        <p:origin x="9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4"/>
            <a:ext cx="4306737" cy="341393"/>
          </a:xfrm>
          <a:prstGeom prst="rect">
            <a:avLst/>
          </a:prstGeom>
        </p:spPr>
        <p:txBody>
          <a:bodyPr vert="horz" lIns="91410" tIns="45703" rIns="91410" bIns="45703" rtlCol="0"/>
          <a:lstStyle>
            <a:lvl1pPr algn="r">
              <a:defRPr sz="1200"/>
            </a:lvl1pPr>
          </a:lstStyle>
          <a:p>
            <a:fld id="{4A73D366-9BCB-4C97-A551-83FEB57D7D50}" type="datetimeFigureOut">
              <a:rPr kumimoji="1" lang="ja-JP" altLang="en-US" smtClean="0"/>
              <a:t>2021/4/7</a:t>
            </a:fld>
            <a:endParaRPr kumimoji="1" lang="ja-JP" altLang="en-US"/>
          </a:p>
        </p:txBody>
      </p:sp>
      <p:sp>
        <p:nvSpPr>
          <p:cNvPr id="4" name="フッター プレースホルダー 3"/>
          <p:cNvSpPr>
            <a:spLocks noGrp="1"/>
          </p:cNvSpPr>
          <p:nvPr>
            <p:ph type="ftr" sz="quarter" idx="2"/>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1"/>
            <a:ext cx="4306737" cy="341393"/>
          </a:xfrm>
          <a:prstGeom prst="rect">
            <a:avLst/>
          </a:prstGeom>
        </p:spPr>
        <p:txBody>
          <a:bodyPr vert="horz" lIns="91410" tIns="45703" rIns="91410" bIns="45703"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92" y="4"/>
            <a:ext cx="4306737" cy="341393"/>
          </a:xfrm>
          <a:prstGeom prst="rect">
            <a:avLst/>
          </a:prstGeom>
        </p:spPr>
        <p:txBody>
          <a:bodyPr vert="horz" lIns="91410" tIns="45703" rIns="91410" bIns="45703" rtlCol="0"/>
          <a:lstStyle>
            <a:lvl1pPr algn="r">
              <a:defRPr sz="1200"/>
            </a:lvl1pPr>
          </a:lstStyle>
          <a:p>
            <a:fld id="{BCE4B285-845E-4398-BFD9-C465A3B8B0BF}" type="datetimeFigureOut">
              <a:rPr kumimoji="1" lang="ja-JP" altLang="en-US" smtClean="0"/>
              <a:t>2021/4/7</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994403" y="3275854"/>
            <a:ext cx="7950543" cy="2680042"/>
          </a:xfrm>
          <a:prstGeom prst="rect">
            <a:avLst/>
          </a:prstGeom>
        </p:spPr>
        <p:txBody>
          <a:bodyPr vert="horz" lIns="91410" tIns="45703" rIns="91410"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92" y="6465811"/>
            <a:ext cx="4306737" cy="341393"/>
          </a:xfrm>
          <a:prstGeom prst="rect">
            <a:avLst/>
          </a:prstGeom>
        </p:spPr>
        <p:txBody>
          <a:bodyPr vert="horz" lIns="91410" tIns="45703" rIns="91410" bIns="45703"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905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890BFFC-D08B-4ABA-8294-63A3538BB8C1}" type="datetime1">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845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70969A9-0A50-4275-8B62-A1685D7F43EF}" type="datetime1">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56926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768FAD-D09A-45EC-B722-7FAE0E4CEC58}" type="datetime1">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31812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DDC640-50FF-484B-9619-034465031699}" type="datetime1">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85502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BAAED1-FDF1-4374-B6DE-9CDCE619775E}" type="datetime1">
              <a:rPr kumimoji="1" lang="ja-JP" altLang="en-US" smtClean="0"/>
              <a:t>2021/4/7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3686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918DDB-C561-4D58-8DC4-104EA33AEA22}" type="datetime1">
              <a:rPr kumimoji="1" lang="ja-JP" altLang="en-US" smtClean="0"/>
              <a:t>2021/4/7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7605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B557B-05B9-4235-94EE-31E06A7948A8}" type="datetime1">
              <a:rPr kumimoji="1" lang="ja-JP" altLang="en-US" smtClean="0"/>
              <a:t>2021/4/7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13732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D04E11-6BE0-427F-A4E3-E9A646108DFF}" type="datetime1">
              <a:rPr kumimoji="1" lang="ja-JP" altLang="en-US" smtClean="0"/>
              <a:t>2021/4/7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760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625A-D1CC-4F4F-84E6-7CBE74F5B39C}" type="datetime1">
              <a:rPr kumimoji="1" lang="ja-JP" altLang="en-US" smtClean="0"/>
              <a:t>2021/4/7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03568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5DA66-35C5-4574-BF2A-96313061FBA1}" type="datetime1">
              <a:rPr kumimoji="1" lang="ja-JP" altLang="en-US" smtClean="0"/>
              <a:t>2021/4/7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5769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6F0533-D79D-4620-ABC6-11C72D8868D7}" type="datetime1">
              <a:rPr kumimoji="1" lang="ja-JP" altLang="en-US" smtClean="0"/>
              <a:t>2021/4/7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1336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306FB-E004-4761-9633-FA78153563DA}" type="datetime1">
              <a:rPr kumimoji="1" lang="ja-JP" altLang="en-US" smtClean="0"/>
              <a:t>2021/4/7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5849651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32"/>
          <p:cNvSpPr/>
          <p:nvPr/>
        </p:nvSpPr>
        <p:spPr>
          <a:xfrm>
            <a:off x="108585" y="4901080"/>
            <a:ext cx="5436660" cy="463088"/>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2100"/>
              </a:lnSpc>
            </a:pPr>
            <a:r>
              <a:rPr kumimoji="1" lang="ja-JP" altLang="en-US" sz="1600" b="1" dirty="0" smtClean="0">
                <a:solidFill>
                  <a:prstClr val="black"/>
                </a:solidFill>
                <a:latin typeface="UD デジタル 教科書体 NK-R" panose="02020400000000000000" pitchFamily="18" charset="-128"/>
                <a:ea typeface="UD デジタル 教科書体 NK-R" panose="02020400000000000000" pitchFamily="18" charset="-128"/>
              </a:rPr>
              <a:t>〇営業時間短縮</a:t>
            </a:r>
            <a:r>
              <a:rPr kumimoji="1" lang="ja-JP" altLang="en-US" sz="1600" b="1" dirty="0" smtClean="0">
                <a:solidFill>
                  <a:prstClr val="black"/>
                </a:solidFill>
                <a:latin typeface="UD デジタル 教科書体 NK-R" panose="02020400000000000000" pitchFamily="18" charset="-128"/>
                <a:ea typeface="UD デジタル 教科書体 NK-R" panose="02020400000000000000" pitchFamily="18" charset="-128"/>
              </a:rPr>
              <a:t>要請への</a:t>
            </a:r>
            <a:r>
              <a:rPr kumimoji="1" lang="ja-JP" altLang="en-US" sz="1600" b="1" dirty="0">
                <a:solidFill>
                  <a:prstClr val="black"/>
                </a:solidFill>
                <a:latin typeface="UD デジタル 教科書体 NK-R" panose="02020400000000000000" pitchFamily="18" charset="-128"/>
                <a:ea typeface="UD デジタル 教科書体 NK-R" panose="02020400000000000000" pitchFamily="18" charset="-128"/>
              </a:rPr>
              <a:t>対応</a:t>
            </a:r>
            <a:r>
              <a:rPr kumimoji="1" lang="ja-JP" altLang="en-US" sz="1600" b="1" dirty="0" smtClean="0">
                <a:solidFill>
                  <a:prstClr val="black"/>
                </a:solidFill>
                <a:latin typeface="UD デジタル 教科書体 NK-R" panose="02020400000000000000" pitchFamily="18" charset="-128"/>
                <a:ea typeface="UD デジタル 教科書体 NK-R" panose="02020400000000000000" pitchFamily="18" charset="-128"/>
              </a:rPr>
              <a:t>状況</a:t>
            </a:r>
            <a:r>
              <a:rPr kumimoji="1" lang="ja-JP" altLang="en-US" sz="1600" b="1" dirty="0" smtClean="0">
                <a:solidFill>
                  <a:prstClr val="black"/>
                </a:solidFill>
                <a:latin typeface="UD デジタル 教科書体 NK-R" panose="02020400000000000000" pitchFamily="18" charset="-128"/>
                <a:ea typeface="UD デジタル 教科書体 NK-R" panose="02020400000000000000" pitchFamily="18" charset="-128"/>
              </a:rPr>
              <a:t>（大阪市外）</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19" name="正方形/長方形 18"/>
          <p:cNvSpPr/>
          <p:nvPr/>
        </p:nvSpPr>
        <p:spPr>
          <a:xfrm>
            <a:off x="80915" y="0"/>
            <a:ext cx="9768444" cy="497264"/>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営業時間</a:t>
            </a:r>
            <a:r>
              <a:rPr lang="ja-JP" altLang="en-US" sz="2000" b="1" smtClean="0">
                <a:solidFill>
                  <a:schemeClr val="bg1"/>
                </a:solidFill>
                <a:latin typeface="UD デジタル 教科書体 NK-B" panose="02020700000000000000" pitchFamily="18" charset="-128"/>
                <a:ea typeface="UD デジタル 教科書体 NK-B" panose="02020700000000000000" pitchFamily="18" charset="-128"/>
              </a:rPr>
              <a:t>短縮要請の取組み（夜間の見回り調査）</a:t>
            </a:r>
            <a:endPar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0" name="角丸四角形 29"/>
          <p:cNvSpPr/>
          <p:nvPr/>
        </p:nvSpPr>
        <p:spPr>
          <a:xfrm>
            <a:off x="80915" y="782137"/>
            <a:ext cx="7055149" cy="183025"/>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600" b="1" dirty="0" smtClean="0">
                <a:solidFill>
                  <a:prstClr val="black"/>
                </a:solidFill>
                <a:latin typeface="UD デジタル 教科書体 NK-R" panose="02020400000000000000" pitchFamily="18" charset="-128"/>
                <a:ea typeface="UD デジタル 教科書体 NK-R" panose="02020400000000000000" pitchFamily="18" charset="-128"/>
              </a:rPr>
              <a:t>〇まん延防止等重点措置にかかる営業時間短縮</a:t>
            </a:r>
            <a:r>
              <a:rPr kumimoji="1" lang="ja-JP" altLang="en-US" sz="1600" b="1" dirty="0" smtClean="0">
                <a:solidFill>
                  <a:prstClr val="black"/>
                </a:solidFill>
                <a:latin typeface="UD デジタル 教科書体 NK-R" panose="02020400000000000000" pitchFamily="18" charset="-128"/>
                <a:ea typeface="UD デジタル 教科書体 NK-R" panose="02020400000000000000" pitchFamily="18" charset="-128"/>
              </a:rPr>
              <a:t>要請への対応状況</a:t>
            </a:r>
            <a:r>
              <a:rPr kumimoji="1" lang="ja-JP" altLang="en-US" sz="1600" b="1" dirty="0" smtClean="0">
                <a:solidFill>
                  <a:prstClr val="black"/>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600" b="1"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9" name="正方形/長方形 48"/>
          <p:cNvSpPr/>
          <p:nvPr/>
        </p:nvSpPr>
        <p:spPr>
          <a:xfrm>
            <a:off x="107301" y="625240"/>
            <a:ext cx="9753135" cy="6120000"/>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2405469246"/>
              </p:ext>
            </p:extLst>
          </p:nvPr>
        </p:nvGraphicFramePr>
        <p:xfrm>
          <a:off x="653485" y="1357154"/>
          <a:ext cx="4588367" cy="724766"/>
        </p:xfrm>
        <a:graphic>
          <a:graphicData uri="http://schemas.openxmlformats.org/drawingml/2006/table">
            <a:tbl>
              <a:tblPr firstRow="1" bandRow="1">
                <a:tableStyleId>{5C22544A-7EE6-4342-B048-85BDC9FD1C3A}</a:tableStyleId>
              </a:tblPr>
              <a:tblGrid>
                <a:gridCol w="1816333">
                  <a:extLst>
                    <a:ext uri="{9D8B030D-6E8A-4147-A177-3AD203B41FA5}">
                      <a16:colId xmlns:a16="http://schemas.microsoft.com/office/drawing/2014/main" val="485082001"/>
                    </a:ext>
                  </a:extLst>
                </a:gridCol>
                <a:gridCol w="2772034">
                  <a:extLst>
                    <a:ext uri="{9D8B030D-6E8A-4147-A177-3AD203B41FA5}">
                      <a16:colId xmlns:a16="http://schemas.microsoft.com/office/drawing/2014/main" val="905118754"/>
                    </a:ext>
                  </a:extLst>
                </a:gridCol>
              </a:tblGrid>
              <a:tr h="265394">
                <a:tc>
                  <a:txBody>
                    <a:bodyPr/>
                    <a:lstStyle/>
                    <a:p>
                      <a:pPr algn="ctr"/>
                      <a:r>
                        <a:rPr kumimoji="1" lang="ja-JP" altLang="en-US" sz="14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UD デジタル 教科書体 NK-R" panose="02020400000000000000" pitchFamily="18" charset="-128"/>
                          <a:ea typeface="UD デジタル 教科書体 NK-R" panose="02020400000000000000" pitchFamily="18" charset="-128"/>
                        </a:rPr>
                        <a:t>対応状況</a:t>
                      </a:r>
                      <a:endParaRPr kumimoji="1" lang="ja-JP" altLang="en-US" sz="1400" b="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８％</a:t>
                      </a:r>
                      <a:endParaRPr lang="en-US" altLang="ja-JP" sz="14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（１</a:t>
                      </a:r>
                      <a:r>
                        <a:rPr lang="en-US" altLang="ja-JP" sz="14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６</a:t>
                      </a:r>
                      <a:r>
                        <a:rPr lang="en-US" altLang="ja-JP" sz="1400" b="0" u="none" dirty="0" smtClean="0">
                          <a:solidFill>
                            <a:schemeClr val="tx1"/>
                          </a:solidFill>
                          <a:latin typeface="UD デジタル 教科書体 NK-R" panose="02020400000000000000" pitchFamily="18" charset="-128"/>
                          <a:ea typeface="UD デジタル 教科書体 NK-R" panose="02020400000000000000" pitchFamily="18" charset="-128"/>
                        </a:rPr>
                        <a:t>88/</a:t>
                      </a: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１</a:t>
                      </a:r>
                      <a:r>
                        <a:rPr lang="en-US" altLang="ja-JP" sz="14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７１８店舗</a:t>
                      </a: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sp>
        <p:nvSpPr>
          <p:cNvPr id="31" name="角丸四角形 30"/>
          <p:cNvSpPr/>
          <p:nvPr/>
        </p:nvSpPr>
        <p:spPr>
          <a:xfrm>
            <a:off x="316917" y="1003426"/>
            <a:ext cx="3340683" cy="35100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飲食店</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等の夜間の見回り（</a:t>
            </a:r>
            <a:r>
              <a:rPr kumimoji="1"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rPr>
              <a:t>4/5</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分</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4950" y="2720267"/>
            <a:ext cx="1469650" cy="1960418"/>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626515" y="2964306"/>
            <a:ext cx="1952314" cy="1464236"/>
          </a:xfrm>
          <a:prstGeom prst="rect">
            <a:avLst/>
          </a:prstGeom>
        </p:spPr>
      </p:pic>
      <p:sp>
        <p:nvSpPr>
          <p:cNvPr id="25" name="テキスト ボックス 24"/>
          <p:cNvSpPr txBox="1"/>
          <p:nvPr/>
        </p:nvSpPr>
        <p:spPr>
          <a:xfrm>
            <a:off x="1661715" y="4713943"/>
            <a:ext cx="2338057"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大阪市北区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梅田駅周辺</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20592" y="2940593"/>
            <a:ext cx="2209800" cy="1657350"/>
          </a:xfrm>
          <a:prstGeom prst="rect">
            <a:avLst/>
          </a:prstGeom>
        </p:spPr>
      </p:pic>
      <p:sp>
        <p:nvSpPr>
          <p:cNvPr id="29" name="テキスト ボックス 28"/>
          <p:cNvSpPr txBox="1"/>
          <p:nvPr/>
        </p:nvSpPr>
        <p:spPr>
          <a:xfrm>
            <a:off x="6013306" y="4713943"/>
            <a:ext cx="2338057"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大阪市中央区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難波駅周辺</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pic>
        <p:nvPicPr>
          <p:cNvPr id="8" name="図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364" y="2720266"/>
            <a:ext cx="1479040" cy="1972943"/>
          </a:xfrm>
          <a:prstGeom prst="rect">
            <a:avLst/>
          </a:prstGeom>
        </p:spPr>
      </p:pic>
      <p:sp>
        <p:nvSpPr>
          <p:cNvPr id="21" name="テキスト ボックス 20"/>
          <p:cNvSpPr txBox="1"/>
          <p:nvPr/>
        </p:nvSpPr>
        <p:spPr>
          <a:xfrm>
            <a:off x="4054973" y="2182478"/>
            <a:ext cx="5062886" cy="523220"/>
          </a:xfrm>
          <a:prstGeom prst="rect">
            <a:avLst/>
          </a:prstGeom>
          <a:noFill/>
          <a:ln w="6350">
            <a:noFill/>
          </a:ln>
        </p:spPr>
        <p:txBody>
          <a:bodyPr wrap="square" rtlCol="0">
            <a:spAutoFit/>
          </a:bodyPr>
          <a:lstStyle/>
          <a:p>
            <a:pPr marL="198000" indent="-360000"/>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en-US" altLang="ja-JP" sz="14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未対応店舗</a:t>
            </a:r>
            <a:r>
              <a:rPr kumimoji="1" lang="ja-JP" altLang="en-US" sz="1400" dirty="0" smtClean="0">
                <a:latin typeface="UD デジタル 教科書体 NK-R" panose="02020400000000000000" pitchFamily="18" charset="-128"/>
                <a:ea typeface="UD デジタル 教科書体 NK-R" panose="02020400000000000000" pitchFamily="18" charset="-128"/>
              </a:rPr>
              <a:t>については、</a:t>
            </a:r>
            <a:r>
              <a:rPr kumimoji="1" lang="ja-JP" altLang="en-US" sz="1400" dirty="0" smtClean="0">
                <a:latin typeface="UD デジタル 教科書体 NK-R" panose="02020400000000000000" pitchFamily="18" charset="-128"/>
                <a:ea typeface="UD デジタル 教科書体 NK-R" panose="02020400000000000000" pitchFamily="18" charset="-128"/>
              </a:rPr>
              <a:t>改めて法的措置につながる</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marL="198000" indent="-360000"/>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ja-JP" altLang="en-US" sz="1400" dirty="0" smtClean="0">
                <a:latin typeface="UD デジタル 教科書体 NK-R" panose="02020400000000000000" pitchFamily="18" charset="-128"/>
                <a:ea typeface="UD デジタル 教科書体 NK-R" panose="02020400000000000000" pitchFamily="18" charset="-128"/>
              </a:rPr>
              <a:t>事実</a:t>
            </a:r>
            <a:r>
              <a:rPr kumimoji="1" lang="ja-JP" altLang="en-US" sz="1400" dirty="0" smtClean="0">
                <a:latin typeface="UD デジタル 教科書体 NK-R" panose="02020400000000000000" pitchFamily="18" charset="-128"/>
                <a:ea typeface="UD デジタル 教科書体 NK-R" panose="02020400000000000000" pitchFamily="18" charset="-128"/>
              </a:rPr>
              <a:t>確認</a:t>
            </a:r>
            <a:r>
              <a:rPr kumimoji="1" lang="ja-JP" altLang="en-US" sz="1400" dirty="0" smtClean="0">
                <a:latin typeface="UD デジタル 教科書体 NK-R" panose="02020400000000000000" pitchFamily="18" charset="-128"/>
                <a:ea typeface="UD デジタル 教科書体 NK-R" panose="02020400000000000000" pitchFamily="18" charset="-128"/>
              </a:rPr>
              <a:t>と要請</a:t>
            </a:r>
            <a:r>
              <a:rPr kumimoji="1" lang="ja-JP" altLang="en-US" sz="1400" dirty="0" smtClean="0">
                <a:latin typeface="UD デジタル 教科書体 NK-R" panose="02020400000000000000" pitchFamily="18" charset="-128"/>
                <a:ea typeface="UD デジタル 教科書体 NK-R" panose="02020400000000000000" pitchFamily="18" charset="-128"/>
              </a:rPr>
              <a:t>を行う</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cxnSp>
        <p:nvCxnSpPr>
          <p:cNvPr id="3" name="カギ線コネクタ 2"/>
          <p:cNvCxnSpPr/>
          <p:nvPr/>
        </p:nvCxnSpPr>
        <p:spPr>
          <a:xfrm>
            <a:off x="3796545" y="2106340"/>
            <a:ext cx="332859" cy="204547"/>
          </a:xfrm>
          <a:prstGeom prst="bentConnector3">
            <a:avLst>
              <a:gd name="adj1" fmla="val 1353"/>
            </a:avLst>
          </a:prstGeom>
          <a:ln>
            <a:tailEnd type="triangle"/>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7219858" y="740288"/>
            <a:ext cx="2440443" cy="523220"/>
          </a:xfrm>
          <a:prstGeom prst="rect">
            <a:avLst/>
          </a:prstGeom>
          <a:noFill/>
          <a:ln w="6350">
            <a:solidFill>
              <a:schemeClr val="accent1"/>
            </a:solidFill>
            <a:prstDash val="sysDash"/>
          </a:ln>
        </p:spPr>
        <p:txBody>
          <a:bodyPr wrap="square" rtlCol="0">
            <a:spAutoFit/>
          </a:bodyPr>
          <a:lstStyle/>
          <a:p>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特措</a:t>
            </a:r>
            <a:r>
              <a:rPr kumimoji="1" lang="ja-JP" altLang="en-US" sz="1400" dirty="0" smtClean="0">
                <a:latin typeface="UD デジタル 教科書体 NK-R" panose="02020400000000000000" pitchFamily="18" charset="-128"/>
                <a:ea typeface="UD デジタル 教科書体 NK-R" panose="02020400000000000000" pitchFamily="18" charset="-128"/>
              </a:rPr>
              <a:t>法第</a:t>
            </a:r>
            <a:r>
              <a:rPr kumimoji="1" lang="en-US" altLang="ja-JP" sz="1400" dirty="0" smtClean="0">
                <a:latin typeface="UD デジタル 教科書体 NK-R" panose="02020400000000000000" pitchFamily="18" charset="-128"/>
                <a:ea typeface="UD デジタル 教科書体 NK-R" panose="02020400000000000000" pitchFamily="18" charset="-128"/>
              </a:rPr>
              <a:t>31</a:t>
            </a:r>
            <a:r>
              <a:rPr kumimoji="1" lang="ja-JP" altLang="en-US" sz="1400" dirty="0" smtClean="0">
                <a:latin typeface="UD デジタル 教科書体 NK-R" panose="02020400000000000000" pitchFamily="18" charset="-128"/>
                <a:ea typeface="UD デジタル 教科書体 NK-R" panose="02020400000000000000" pitchFamily="18" charset="-128"/>
              </a:rPr>
              <a:t>条の６第１項に</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R" panose="02020400000000000000" pitchFamily="18" charset="-128"/>
                <a:ea typeface="UD デジタル 教科書体 NK-R" panose="02020400000000000000" pitchFamily="18" charset="-128"/>
              </a:rPr>
              <a:t>基づく要請</a:t>
            </a:r>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法的措置あり</a:t>
            </a:r>
            <a:r>
              <a:rPr kumimoji="1" lang="en-US" altLang="ja-JP" sz="1400" dirty="0">
                <a:latin typeface="UD デジタル 教科書体 NK-R" panose="02020400000000000000" pitchFamily="18" charset="-128"/>
                <a:ea typeface="UD デジタル 教科書体 NK-R" panose="02020400000000000000" pitchFamily="18" charset="-128"/>
              </a:rPr>
              <a:t>〕</a:t>
            </a:r>
          </a:p>
        </p:txBody>
      </p:sp>
      <p:sp>
        <p:nvSpPr>
          <p:cNvPr id="27" name="テキスト ボックス 26"/>
          <p:cNvSpPr txBox="1"/>
          <p:nvPr/>
        </p:nvSpPr>
        <p:spPr>
          <a:xfrm>
            <a:off x="4250263" y="5001497"/>
            <a:ext cx="2913471" cy="307777"/>
          </a:xfrm>
          <a:prstGeom prst="rect">
            <a:avLst/>
          </a:prstGeom>
          <a:noFill/>
          <a:ln w="6350">
            <a:solidFill>
              <a:schemeClr val="accent1"/>
            </a:solidFill>
            <a:prstDash val="sysDash"/>
          </a:ln>
        </p:spPr>
        <p:txBody>
          <a:bodyPr wrap="square" rtlCol="0">
            <a:spAutoFit/>
          </a:bodyPr>
          <a:lstStyle/>
          <a:p>
            <a:pPr algn="ct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特措</a:t>
            </a:r>
            <a:r>
              <a:rPr kumimoji="1" lang="ja-JP" altLang="en-US" sz="1400" dirty="0" smtClean="0">
                <a:latin typeface="UD デジタル 教科書体 NK-R" panose="02020400000000000000" pitchFamily="18" charset="-128"/>
                <a:ea typeface="UD デジタル 教科書体 NK-R" panose="02020400000000000000" pitchFamily="18" charset="-128"/>
              </a:rPr>
              <a:t>法第</a:t>
            </a:r>
            <a:r>
              <a:rPr kumimoji="1" lang="en-US" altLang="ja-JP" sz="1400" dirty="0" smtClean="0">
                <a:latin typeface="UD デジタル 教科書体 NK-R" panose="02020400000000000000" pitchFamily="18" charset="-128"/>
                <a:ea typeface="UD デジタル 教科書体 NK-R" panose="02020400000000000000" pitchFamily="18" charset="-128"/>
              </a:rPr>
              <a:t>24</a:t>
            </a:r>
            <a:r>
              <a:rPr kumimoji="1" lang="ja-JP" altLang="en-US" sz="1400" dirty="0" smtClean="0">
                <a:latin typeface="UD デジタル 教科書体 NK-R" panose="02020400000000000000" pitchFamily="18" charset="-128"/>
                <a:ea typeface="UD デジタル 教科書体 NK-R" panose="02020400000000000000" pitchFamily="18" charset="-128"/>
              </a:rPr>
              <a:t>条第９項に基づく要請</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p:cNvSpPr txBox="1"/>
          <p:nvPr/>
        </p:nvSpPr>
        <p:spPr>
          <a:xfrm>
            <a:off x="4241513" y="6344021"/>
            <a:ext cx="5115714" cy="307777"/>
          </a:xfrm>
          <a:prstGeom prst="rect">
            <a:avLst/>
          </a:prstGeom>
          <a:noFill/>
          <a:ln w="6350">
            <a:noFill/>
          </a:ln>
        </p:spPr>
        <p:txBody>
          <a:bodyPr wrap="square" rtlCol="0">
            <a:spAutoFit/>
          </a:bodyPr>
          <a:lstStyle/>
          <a:p>
            <a:pPr marL="198000" indent="-360000"/>
            <a:r>
              <a:rPr kumimoji="1" lang="ja-JP" altLang="en-US" sz="10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en-US" altLang="ja-JP" sz="14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未対応店舗</a:t>
            </a:r>
            <a:r>
              <a:rPr kumimoji="1" lang="ja-JP" altLang="en-US" sz="1400" dirty="0" smtClean="0">
                <a:latin typeface="UD デジタル 教科書体 NK-R" panose="02020400000000000000" pitchFamily="18" charset="-128"/>
                <a:ea typeface="UD デジタル 教科書体 NK-R" panose="02020400000000000000" pitchFamily="18" charset="-128"/>
              </a:rPr>
              <a:t>については、改めて事実確認</a:t>
            </a:r>
            <a:r>
              <a:rPr kumimoji="1" lang="ja-JP" altLang="en-US" sz="1400" dirty="0" smtClean="0">
                <a:latin typeface="UD デジタル 教科書体 NK-R" panose="02020400000000000000" pitchFamily="18" charset="-128"/>
                <a:ea typeface="UD デジタル 教科書体 NK-R" panose="02020400000000000000" pitchFamily="18" charset="-128"/>
              </a:rPr>
              <a:t>と要請</a:t>
            </a:r>
            <a:r>
              <a:rPr kumimoji="1" lang="ja-JP" altLang="en-US" sz="1400" dirty="0" smtClean="0">
                <a:latin typeface="UD デジタル 教科書体 NK-R" panose="02020400000000000000" pitchFamily="18" charset="-128"/>
                <a:ea typeface="UD デジタル 教科書体 NK-R" panose="02020400000000000000" pitchFamily="18" charset="-128"/>
              </a:rPr>
              <a:t>を行う</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32" name="角丸四角形 31"/>
          <p:cNvSpPr/>
          <p:nvPr/>
        </p:nvSpPr>
        <p:spPr>
          <a:xfrm>
            <a:off x="157639" y="5209783"/>
            <a:ext cx="5436660" cy="41262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9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繁華街などの飲食店等の夜間</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r>
              <a:rPr kumimoji="1"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rPr>
              <a:t>4/1</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～５）</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graphicFrame>
        <p:nvGraphicFramePr>
          <p:cNvPr id="34" name="表 33"/>
          <p:cNvGraphicFramePr>
            <a:graphicFrameLocks noGrp="1"/>
          </p:cNvGraphicFramePr>
          <p:nvPr>
            <p:extLst>
              <p:ext uri="{D42A27DB-BD31-4B8C-83A1-F6EECF244321}">
                <p14:modId xmlns:p14="http://schemas.microsoft.com/office/powerpoint/2010/main" val="1158122030"/>
              </p:ext>
            </p:extLst>
          </p:nvPr>
        </p:nvGraphicFramePr>
        <p:xfrm>
          <a:off x="681154" y="5562157"/>
          <a:ext cx="4588367" cy="724766"/>
        </p:xfrm>
        <a:graphic>
          <a:graphicData uri="http://schemas.openxmlformats.org/drawingml/2006/table">
            <a:tbl>
              <a:tblPr firstRow="1" bandRow="1">
                <a:tableStyleId>{5C22544A-7EE6-4342-B048-85BDC9FD1C3A}</a:tableStyleId>
              </a:tblPr>
              <a:tblGrid>
                <a:gridCol w="1823902">
                  <a:extLst>
                    <a:ext uri="{9D8B030D-6E8A-4147-A177-3AD203B41FA5}">
                      <a16:colId xmlns:a16="http://schemas.microsoft.com/office/drawing/2014/main" val="485082001"/>
                    </a:ext>
                  </a:extLst>
                </a:gridCol>
                <a:gridCol w="2764465">
                  <a:extLst>
                    <a:ext uri="{9D8B030D-6E8A-4147-A177-3AD203B41FA5}">
                      <a16:colId xmlns:a16="http://schemas.microsoft.com/office/drawing/2014/main" val="905118754"/>
                    </a:ext>
                  </a:extLst>
                </a:gridCol>
              </a:tblGrid>
              <a:tr h="265394">
                <a:tc>
                  <a:txBody>
                    <a:bodyPr/>
                    <a:lstStyle/>
                    <a:p>
                      <a:pPr algn="ctr"/>
                      <a:r>
                        <a:rPr kumimoji="1" lang="ja-JP" altLang="en-US" sz="14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UD デジタル 教科書体 NK-R" panose="02020400000000000000" pitchFamily="18" charset="-128"/>
                          <a:ea typeface="UD デジタル 教科書体 NK-R" panose="02020400000000000000" pitchFamily="18" charset="-128"/>
                        </a:rPr>
                        <a:t>対応状況</a:t>
                      </a:r>
                      <a:endParaRPr kumimoji="1" lang="ja-JP" altLang="en-US" sz="1400" b="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UD デジタル 教科書体 NK-R" panose="02020400000000000000" pitchFamily="18" charset="-128"/>
                          <a:ea typeface="UD デジタル 教科書体 NK-R" panose="02020400000000000000" pitchFamily="18" charset="-128"/>
                        </a:rPr>
                        <a:t>１５市町</a:t>
                      </a: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９４％</a:t>
                      </a:r>
                      <a:endParaRPr lang="en-US" altLang="ja-JP" sz="14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400" b="0" u="none" dirty="0" smtClean="0">
                          <a:solidFill>
                            <a:schemeClr val="tx1"/>
                          </a:solidFill>
                          <a:latin typeface="UD デジタル 教科書体 NK-R" panose="02020400000000000000" pitchFamily="18" charset="-128"/>
                          <a:ea typeface="UD デジタル 教科書体 NK-R" panose="02020400000000000000" pitchFamily="18" charset="-128"/>
                        </a:rPr>
                        <a:t>1,071/1,140</a:t>
                      </a:r>
                      <a:r>
                        <a:rPr lang="ja-JP" altLang="en-US" sz="1400" b="0" u="none"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4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cxnSp>
        <p:nvCxnSpPr>
          <p:cNvPr id="35" name="カギ線コネクタ 34"/>
          <p:cNvCxnSpPr/>
          <p:nvPr/>
        </p:nvCxnSpPr>
        <p:spPr>
          <a:xfrm>
            <a:off x="3875839" y="6289391"/>
            <a:ext cx="332859" cy="204547"/>
          </a:xfrm>
          <a:prstGeom prst="bentConnector3">
            <a:avLst>
              <a:gd name="adj1" fmla="val 1353"/>
            </a:avLst>
          </a:prstGeom>
          <a:ln>
            <a:tailEnd type="triangle"/>
          </a:ln>
        </p:spPr>
        <p:style>
          <a:lnRef idx="1">
            <a:schemeClr val="dk1"/>
          </a:lnRef>
          <a:fillRef idx="0">
            <a:schemeClr val="dk1"/>
          </a:fillRef>
          <a:effectRef idx="0">
            <a:schemeClr val="dk1"/>
          </a:effectRef>
          <a:fontRef idx="minor">
            <a:schemeClr val="tx1"/>
          </a:fontRef>
        </p:style>
      </p:cxnSp>
      <p:sp>
        <p:nvSpPr>
          <p:cNvPr id="23" name="サブタイトル 2"/>
          <p:cNvSpPr txBox="1">
            <a:spLocks/>
          </p:cNvSpPr>
          <p:nvPr/>
        </p:nvSpPr>
        <p:spPr>
          <a:xfrm>
            <a:off x="8205986" y="79682"/>
            <a:ext cx="1381359" cy="338983"/>
          </a:xfrm>
          <a:prstGeom prst="rect">
            <a:avLst/>
          </a:prstGeom>
          <a:solidFill>
            <a:schemeClr val="bg1"/>
          </a:solidFill>
          <a:ln>
            <a:solidFill>
              <a:schemeClr val="tx1"/>
            </a:solidFill>
          </a:ln>
        </p:spPr>
        <p:txBody>
          <a:bodyPr vert="horz" lIns="112542" tIns="56271" rIns="112542" bIns="56271" rtlCol="0" anchor="ctr">
            <a:normAutofit fontScale="92500" lnSpcReduction="2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800" b="1" dirty="0" smtClean="0">
                <a:latin typeface="UD デジタル 教科書体 NK-R" panose="02020400000000000000" pitchFamily="18" charset="-128"/>
                <a:ea typeface="UD デジタル 教科書体 NK-R" panose="02020400000000000000" pitchFamily="18" charset="-128"/>
              </a:rPr>
              <a:t>資料１－１０</a:t>
            </a:r>
            <a:endParaRPr lang="en-US" altLang="ja-JP" sz="1800" b="1"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3014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DE75843-0F5D-4C6D-860A-E9F9DF0D0126}">
  <ds:schemaRefs>
    <ds:schemaRef ds:uri="http://schemas.microsoft.com/sharepoint/v3/contenttype/forms"/>
  </ds:schemaRefs>
</ds:datastoreItem>
</file>

<file path=customXml/itemProps2.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5D940B-22C9-40D7-9448-703C4D47D8ED}">
  <ds:schemaRefs>
    <ds:schemaRef ds:uri="a31a1940-d317-4c66-8192-147efc078cf0"/>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schemas.microsoft.com/sharepoint/v3"/>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938</TotalTime>
  <Words>211</Words>
  <Application>Microsoft Office PowerPoint</Application>
  <PresentationFormat>A4 210 x 297 mm</PresentationFormat>
  <Paragraphs>24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上村　青史</dc:creator>
  <cp:lastModifiedBy>上村　青史</cp:lastModifiedBy>
  <cp:revision>168</cp:revision>
  <cp:lastPrinted>2021-04-07T00:23:15Z</cp:lastPrinted>
  <dcterms:modified xsi:type="dcterms:W3CDTF">2021-04-07T00:56:13Z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