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5"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092B5A2-7829-4190-9880-63BAC528B521}" type="datetimeFigureOut">
              <a:rPr kumimoji="1" lang="ja-JP" altLang="en-US" smtClean="0"/>
              <a:t>2021/4/1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4DBEBB0-EEDA-493F-BFE8-BAF95F714C77}" type="slidenum">
              <a:rPr kumimoji="1" lang="ja-JP" altLang="en-US" smtClean="0"/>
              <a:t>‹#›</a:t>
            </a:fld>
            <a:endParaRPr kumimoji="1" lang="ja-JP" altLang="en-US"/>
          </a:p>
        </p:txBody>
      </p:sp>
    </p:spTree>
    <p:extLst>
      <p:ext uri="{BB962C8B-B14F-4D97-AF65-F5344CB8AC3E}">
        <p14:creationId xmlns:p14="http://schemas.microsoft.com/office/powerpoint/2010/main" val="25710007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6F6ADD-02B1-4A0F-BFCC-550967252C06}" type="slidenum">
              <a:rPr kumimoji="1" lang="ja-JP" altLang="en-US" smtClean="0"/>
              <a:t>2</a:t>
            </a:fld>
            <a:endParaRPr kumimoji="1" lang="ja-JP" altLang="en-US"/>
          </a:p>
        </p:txBody>
      </p:sp>
    </p:spTree>
    <p:extLst>
      <p:ext uri="{BB962C8B-B14F-4D97-AF65-F5344CB8AC3E}">
        <p14:creationId xmlns:p14="http://schemas.microsoft.com/office/powerpoint/2010/main" val="17210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2021/4/1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419665"/>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b="1" dirty="0" smtClean="0">
                <a:latin typeface="Meiryo UI" panose="020B0604030504040204" pitchFamily="50" charset="-128"/>
                <a:ea typeface="Meiryo UI" panose="020B0604030504040204" pitchFamily="50" charset="-128"/>
                <a:cs typeface="Times New Roman" panose="02020603050405020304" pitchFamily="18" charset="0"/>
              </a:rPr>
              <a:t>今後の教育活動について</a:t>
            </a:r>
            <a:endParaRPr lang="ja-JP" altLang="en-US" sz="20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72541" y="449855"/>
            <a:ext cx="8816913" cy="4126771"/>
          </a:xfrm>
          <a:prstGeom prst="rect">
            <a:avLst/>
          </a:prstGeom>
          <a:noFill/>
          <a:ln>
            <a:noFill/>
          </a:ln>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府内</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学校</a:t>
            </a:r>
            <a:r>
              <a:rPr lang="ja-JP" altLang="en-US" sz="1600" b="1" dirty="0" smtClean="0">
                <a:solidFill>
                  <a:schemeClr val="tx1"/>
                </a:solidFill>
                <a:latin typeface="Meiryo UI" panose="020B0604030504040204" pitchFamily="50" charset="-128"/>
                <a:ea typeface="Meiryo UI" panose="020B0604030504040204" pitchFamily="50" charset="-128"/>
              </a:rPr>
              <a:t>における感染状況</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marL="268288" indent="-268288"/>
            <a:r>
              <a:rPr lang="ja-JP" altLang="en-US" sz="1600" dirty="0" smtClean="0">
                <a:solidFill>
                  <a:schemeClr val="tx1"/>
                </a:solidFill>
                <a:latin typeface="Meiryo UI" panose="020B0604030504040204" pitchFamily="50" charset="-128"/>
                <a:ea typeface="Meiryo UI" panose="020B0604030504040204" pitchFamily="50" charset="-128"/>
              </a:rPr>
              <a:t>　○府内の中学校・高等学校において、３月中旬以降に部活動（バスケットボール、バレーボール等室内競技）を契機として感染が広がったと思われる事例（クラスター発生事例）が複数報告されている</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268288" indent="-268288"/>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（想定</a:t>
            </a:r>
            <a:r>
              <a:rPr lang="ja-JP" altLang="en-US" sz="1600" dirty="0">
                <a:solidFill>
                  <a:schemeClr val="tx1"/>
                </a:solidFill>
                <a:latin typeface="Meiryo UI" panose="020B0604030504040204" pitchFamily="50" charset="-128"/>
                <a:ea typeface="Meiryo UI" panose="020B0604030504040204" pitchFamily="50" charset="-128"/>
              </a:rPr>
              <a:t>される</a:t>
            </a:r>
            <a:r>
              <a:rPr lang="ja-JP" altLang="en-US" sz="1600" dirty="0" smtClean="0">
                <a:solidFill>
                  <a:schemeClr val="tx1"/>
                </a:solidFill>
                <a:latin typeface="Meiryo UI" panose="020B0604030504040204" pitchFamily="50" charset="-128"/>
                <a:ea typeface="Meiryo UI" panose="020B0604030504040204" pitchFamily="50" charset="-128"/>
              </a:rPr>
              <a:t>原因）</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・窓を開ける等、換気が徹底されていない</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練習中及び試合中に掛け声等の大きな発声</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・休憩時等に会話をしながら喫食</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268288" indent="-268288">
              <a:lnSpc>
                <a:spcPts val="1000"/>
              </a:lnSpc>
            </a:pPr>
            <a:endParaRPr lang="en-US" altLang="ja-JP" sz="1600" dirty="0" smtClean="0">
              <a:solidFill>
                <a:schemeClr val="tx1"/>
              </a:solidFill>
              <a:latin typeface="Meiryo UI" panose="020B0604030504040204" pitchFamily="50" charset="-128"/>
              <a:ea typeface="Meiryo UI" panose="020B0604030504040204" pitchFamily="50" charset="-128"/>
            </a:endParaRPr>
          </a:p>
          <a:p>
            <a:pPr marL="268288" indent="-268288"/>
            <a:r>
              <a:rPr lang="ja-JP" altLang="en-US" dirty="0">
                <a:solidFill>
                  <a:schemeClr val="tx1"/>
                </a:solidFill>
                <a:latin typeface="Meiryo UI" panose="020B0604030504040204" pitchFamily="50" charset="-128"/>
                <a:ea typeface="Meiryo UI" panose="020B0604030504040204" pitchFamily="50" charset="-128"/>
              </a:rPr>
              <a:t>　　　➡　</a:t>
            </a:r>
            <a:r>
              <a:rPr lang="ja-JP" altLang="en-US" b="1" u="sng" dirty="0">
                <a:solidFill>
                  <a:schemeClr val="tx1"/>
                </a:solidFill>
                <a:latin typeface="Meiryo UI" panose="020B0604030504040204" pitchFamily="50" charset="-128"/>
                <a:ea typeface="Meiryo UI" panose="020B0604030504040204" pitchFamily="50" charset="-128"/>
              </a:rPr>
              <a:t>これから新学期を迎える中、学校での感染拡大を未然に防ぐ必要</a:t>
            </a:r>
          </a:p>
          <a:p>
            <a:pPr>
              <a:lnSpc>
                <a:spcPts val="1500"/>
              </a:lnSpc>
            </a:pP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■府立学校における今後の対応</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○現行の制限を一段上げて、レッドステージ１レベルと同様の取り扱いを行う（次頁参照）</a:t>
            </a:r>
            <a:endParaRPr lang="en-US" altLang="ja-JP" sz="1600" dirty="0" smtClean="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現行</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感染</a:t>
            </a:r>
            <a:r>
              <a:rPr lang="ja-JP" altLang="en-US" sz="1400" dirty="0">
                <a:solidFill>
                  <a:schemeClr val="tx1"/>
                </a:solidFill>
                <a:latin typeface="Meiryo UI" panose="020B0604030504040204" pitchFamily="50" charset="-128"/>
                <a:ea typeface="Meiryo UI" panose="020B0604030504040204" pitchFamily="50" charset="-128"/>
              </a:rPr>
              <a:t>リスクの高い活動について、実施の検討及び感染症対策のさらなる徹底を行う</a:t>
            </a:r>
          </a:p>
          <a:p>
            <a:pPr>
              <a:lnSpc>
                <a:spcPts val="1000"/>
              </a:lnSpc>
            </a:pP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　</a:t>
            </a:r>
            <a:r>
              <a:rPr lang="ja-JP" altLang="en-US" b="1" u="sng" dirty="0" smtClean="0">
                <a:solidFill>
                  <a:schemeClr val="tx1"/>
                </a:solidFill>
                <a:latin typeface="Meiryo UI" panose="020B0604030504040204" pitchFamily="50" charset="-128"/>
                <a:ea typeface="Meiryo UI" panose="020B0604030504040204" pitchFamily="50" charset="-128"/>
              </a:rPr>
              <a:t>感染</a:t>
            </a:r>
            <a:r>
              <a:rPr lang="ja-JP" altLang="en-US" b="1" u="sng" dirty="0">
                <a:solidFill>
                  <a:schemeClr val="tx1"/>
                </a:solidFill>
                <a:latin typeface="Meiryo UI" panose="020B0604030504040204" pitchFamily="50" charset="-128"/>
                <a:ea typeface="Meiryo UI" panose="020B0604030504040204" pitchFamily="50" charset="-128"/>
              </a:rPr>
              <a:t>リスクの高い活動について実施しない</a:t>
            </a:r>
            <a:endParaRPr lang="en-US" altLang="ja-JP" b="1" u="sng"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899954" y="105030"/>
            <a:ext cx="2176530" cy="261610"/>
          </a:xfrm>
          <a:prstGeom prst="rect">
            <a:avLst/>
          </a:prstGeom>
          <a:noFill/>
        </p:spPr>
        <p:txBody>
          <a:bodyPr wrap="square" rtlCol="0">
            <a:spAutoFit/>
          </a:bodyPr>
          <a:lstStyle/>
          <a:p>
            <a:r>
              <a:rPr kumimoji="1" lang="ja-JP" altLang="en-US" sz="1100" dirty="0">
                <a:solidFill>
                  <a:schemeClr val="bg1"/>
                </a:solidFill>
                <a:latin typeface="Meiryo UI" panose="020B0604030504040204" pitchFamily="50" charset="-128"/>
                <a:ea typeface="Meiryo UI" panose="020B0604030504040204" pitchFamily="50" charset="-128"/>
              </a:rPr>
              <a:t>令和</a:t>
            </a:r>
            <a:r>
              <a:rPr kumimoji="1" lang="ja-JP" altLang="en-US" sz="1100" dirty="0" smtClean="0">
                <a:solidFill>
                  <a:schemeClr val="bg1"/>
                </a:solidFill>
                <a:latin typeface="Meiryo UI" panose="020B0604030504040204" pitchFamily="50" charset="-128"/>
                <a:ea typeface="Meiryo UI" panose="020B0604030504040204" pitchFamily="50" charset="-128"/>
              </a:rPr>
              <a:t>３年４月１日　教育庁</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7881156" y="59459"/>
            <a:ext cx="1197735" cy="3277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a:t>
            </a:r>
            <a:r>
              <a:rPr kumimoji="1" lang="en-US" altLang="ja-JP" b="1" dirty="0" smtClean="0">
                <a:solidFill>
                  <a:schemeClr val="tx1"/>
                </a:solidFill>
              </a:rPr>
              <a:t>2-3</a:t>
            </a:r>
            <a:endParaRPr kumimoji="1" lang="ja-JP" altLang="en-US" b="1" dirty="0">
              <a:solidFill>
                <a:schemeClr val="tx1"/>
              </a:solidFill>
            </a:endParaRPr>
          </a:p>
        </p:txBody>
      </p:sp>
      <p:sp>
        <p:nvSpPr>
          <p:cNvPr id="11" name="スライド番号プレースホルダー 4"/>
          <p:cNvSpPr>
            <a:spLocks noGrp="1"/>
          </p:cNvSpPr>
          <p:nvPr>
            <p:ph type="sldNum" sz="quarter" idx="12"/>
          </p:nvPr>
        </p:nvSpPr>
        <p:spPr>
          <a:xfrm>
            <a:off x="7021491" y="6370526"/>
            <a:ext cx="2057400" cy="365125"/>
          </a:xfrm>
        </p:spPr>
        <p:txBody>
          <a:bodyPr/>
          <a:lstStyle/>
          <a:p>
            <a:fld id="{086EFFCB-A5BA-4DA2-B9F2-C9B8559729DD}" type="slidenum">
              <a:rPr kumimoji="1" lang="ja-JP" altLang="en-US" sz="1400" smtClean="0"/>
              <a:t>1</a:t>
            </a:fld>
            <a:endParaRPr kumimoji="1" lang="ja-JP" altLang="en-US" sz="1400" dirty="0"/>
          </a:p>
        </p:txBody>
      </p:sp>
      <p:sp>
        <p:nvSpPr>
          <p:cNvPr id="13" name="正方形/長方形 12"/>
          <p:cNvSpPr/>
          <p:nvPr/>
        </p:nvSpPr>
        <p:spPr>
          <a:xfrm>
            <a:off x="172541" y="4377875"/>
            <a:ext cx="8635283" cy="246667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参考</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感染リスクの高い活動</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学校教育活動</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児童生徒等が長時間にわたり、密集又は近距離で対面形式となるグループワーク</a:t>
            </a:r>
            <a:r>
              <a:rPr kumimoji="1" lang="ja-JP" altLang="en-US" sz="1400" dirty="0" smtClean="0">
                <a:latin typeface="Meiryo UI" panose="020B0604030504040204" pitchFamily="50" charset="-128"/>
                <a:ea typeface="Meiryo UI" panose="020B0604030504040204" pitchFamily="50" charset="-128"/>
              </a:rPr>
              <a:t>やグループ</a:t>
            </a:r>
            <a:r>
              <a:rPr kumimoji="1" lang="ja-JP" altLang="en-US" sz="1400" dirty="0">
                <a:latin typeface="Meiryo UI" panose="020B0604030504040204" pitchFamily="50" charset="-128"/>
                <a:ea typeface="Meiryo UI" panose="020B0604030504040204" pitchFamily="50" charset="-128"/>
              </a:rPr>
              <a:t>活動</a:t>
            </a:r>
            <a:r>
              <a:rPr kumimoji="1" lang="ja-JP" altLang="en-US" sz="1400" dirty="0" smtClean="0">
                <a:latin typeface="Meiryo UI" panose="020B0604030504040204" pitchFamily="50" charset="-128"/>
                <a:ea typeface="Meiryo UI" panose="020B0604030504040204" pitchFamily="50" charset="-128"/>
              </a:rPr>
              <a:t>、ディスカッション</a:t>
            </a:r>
            <a:r>
              <a:rPr kumimoji="1" lang="ja-JP" altLang="en-US" sz="1400" dirty="0">
                <a:latin typeface="Meiryo UI" panose="020B0604030504040204" pitchFamily="50" charset="-128"/>
                <a:ea typeface="Meiryo UI" panose="020B0604030504040204" pitchFamily="50" charset="-128"/>
              </a:rPr>
              <a:t>等</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近距離で一斉に大きな声で話す活動</a:t>
            </a:r>
          </a:p>
          <a:p>
            <a:r>
              <a:rPr kumimoji="1" lang="ja-JP" altLang="en-US" sz="1400" dirty="0" smtClean="0">
                <a:latin typeface="Meiryo UI" panose="020B0604030504040204" pitchFamily="50" charset="-128"/>
                <a:ea typeface="Meiryo UI" panose="020B0604030504040204" pitchFamily="50" charset="-128"/>
              </a:rPr>
              <a:t>　　　例）＊</a:t>
            </a:r>
            <a:r>
              <a:rPr kumimoji="1" lang="ja-JP" altLang="en-US" sz="1400" dirty="0">
                <a:latin typeface="Meiryo UI" panose="020B0604030504040204" pitchFamily="50" charset="-128"/>
                <a:ea typeface="Meiryo UI" panose="020B0604030504040204" pitchFamily="50" charset="-128"/>
              </a:rPr>
              <a:t>音楽：室内で児童生徒等が近距離で行う合唱及びリコーダーや鍵盤ハーモニカ</a:t>
            </a:r>
            <a:r>
              <a:rPr kumimoji="1" lang="ja-JP" altLang="en-US" sz="1400" dirty="0" smtClean="0">
                <a:latin typeface="Meiryo UI" panose="020B0604030504040204" pitchFamily="50" charset="-128"/>
                <a:ea typeface="Meiryo UI" panose="020B0604030504040204" pitchFamily="50" charset="-128"/>
              </a:rPr>
              <a:t>等の</a:t>
            </a:r>
            <a:r>
              <a:rPr kumimoji="1" lang="ja-JP" altLang="en-US" sz="1400" dirty="0">
                <a:latin typeface="Meiryo UI" panose="020B0604030504040204" pitchFamily="50" charset="-128"/>
                <a:ea typeface="Meiryo UI" panose="020B0604030504040204" pitchFamily="50" charset="-128"/>
              </a:rPr>
              <a:t>管楽器演奏</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体育：児童生徒が密集する運動や近距離で組み合ったり接触したりする運動</a:t>
            </a: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○部</a:t>
            </a:r>
            <a:r>
              <a:rPr kumimoji="1" lang="ja-JP" altLang="en-US" sz="1400" dirty="0">
                <a:latin typeface="Meiryo UI" panose="020B0604030504040204" pitchFamily="50" charset="-128"/>
                <a:ea typeface="Meiryo UI" panose="020B0604030504040204" pitchFamily="50" charset="-128"/>
              </a:rPr>
              <a:t>活動</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生徒どう</a:t>
            </a:r>
            <a:r>
              <a:rPr kumimoji="1" lang="ja-JP" altLang="en-US" sz="1400" dirty="0" smtClean="0">
                <a:latin typeface="Meiryo UI" panose="020B0604030504040204" pitchFamily="50" charset="-128"/>
                <a:ea typeface="Meiryo UI" panose="020B0604030504040204" pitchFamily="50" charset="-128"/>
              </a:rPr>
              <a:t>しが近距離で向き合う活動</a:t>
            </a:r>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大きな発声や激しい呼気を伴う</a:t>
            </a:r>
            <a:r>
              <a:rPr kumimoji="1" lang="ja-JP" altLang="en-US" sz="1400" dirty="0" smtClean="0">
                <a:latin typeface="Meiryo UI" panose="020B0604030504040204" pitchFamily="50" charset="-128"/>
                <a:ea typeface="Meiryo UI" panose="020B0604030504040204" pitchFamily="50" charset="-128"/>
              </a:rPr>
              <a:t>活動</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身体接触を伴う活動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など</a:t>
            </a:r>
          </a:p>
          <a:p>
            <a:endParaRPr kumimoji="1" lang="ja-JP" altLang="en-US"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1008529" y="2530199"/>
            <a:ext cx="6414247" cy="3899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正方形/長方形 14"/>
          <p:cNvSpPr/>
          <p:nvPr/>
        </p:nvSpPr>
        <p:spPr>
          <a:xfrm>
            <a:off x="1169893" y="3908302"/>
            <a:ext cx="4182036" cy="360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正方形/長方形 9"/>
          <p:cNvSpPr/>
          <p:nvPr/>
        </p:nvSpPr>
        <p:spPr>
          <a:xfrm>
            <a:off x="580350" y="3590365"/>
            <a:ext cx="6414247" cy="29572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61438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221893376"/>
              </p:ext>
            </p:extLst>
          </p:nvPr>
        </p:nvGraphicFramePr>
        <p:xfrm>
          <a:off x="113900" y="851263"/>
          <a:ext cx="8897165" cy="5111716"/>
        </p:xfrm>
        <a:graphic>
          <a:graphicData uri="http://schemas.openxmlformats.org/drawingml/2006/table">
            <a:tbl>
              <a:tblPr firstRow="1" bandRow="1">
                <a:tableStyleId>{5940675A-B579-460E-94D1-54222C63F5DA}</a:tableStyleId>
              </a:tblPr>
              <a:tblGrid>
                <a:gridCol w="1695650">
                  <a:extLst>
                    <a:ext uri="{9D8B030D-6E8A-4147-A177-3AD203B41FA5}">
                      <a16:colId xmlns:a16="http://schemas.microsoft.com/office/drawing/2014/main" val="3983136698"/>
                    </a:ext>
                  </a:extLst>
                </a:gridCol>
                <a:gridCol w="1490863">
                  <a:extLst>
                    <a:ext uri="{9D8B030D-6E8A-4147-A177-3AD203B41FA5}">
                      <a16:colId xmlns:a16="http://schemas.microsoft.com/office/drawing/2014/main" val="953942033"/>
                    </a:ext>
                  </a:extLst>
                </a:gridCol>
                <a:gridCol w="2660017">
                  <a:extLst>
                    <a:ext uri="{9D8B030D-6E8A-4147-A177-3AD203B41FA5}">
                      <a16:colId xmlns:a16="http://schemas.microsoft.com/office/drawing/2014/main" val="989741859"/>
                    </a:ext>
                  </a:extLst>
                </a:gridCol>
                <a:gridCol w="1250893">
                  <a:extLst>
                    <a:ext uri="{9D8B030D-6E8A-4147-A177-3AD203B41FA5}">
                      <a16:colId xmlns:a16="http://schemas.microsoft.com/office/drawing/2014/main" val="280616233"/>
                    </a:ext>
                  </a:extLst>
                </a:gridCol>
                <a:gridCol w="1799742">
                  <a:extLst>
                    <a:ext uri="{9D8B030D-6E8A-4147-A177-3AD203B41FA5}">
                      <a16:colId xmlns:a16="http://schemas.microsoft.com/office/drawing/2014/main" val="2347837602"/>
                    </a:ext>
                  </a:extLst>
                </a:gridCol>
              </a:tblGrid>
              <a:tr h="323158">
                <a:tc rowSpan="2">
                  <a:txBody>
                    <a:bodyPr/>
                    <a:lstStyle/>
                    <a:p>
                      <a:pPr algn="ctr"/>
                      <a:r>
                        <a:rPr kumimoji="1" lang="ja-JP" altLang="en-US" sz="1600" dirty="0" smtClean="0"/>
                        <a:t>「大阪モデル」</a:t>
                      </a:r>
                      <a:endParaRPr kumimoji="1" lang="en-US" altLang="ja-JP" sz="1600" dirty="0" smtClean="0"/>
                    </a:p>
                    <a:p>
                      <a:pPr algn="ctr"/>
                      <a:r>
                        <a:rPr kumimoji="1" lang="ja-JP" altLang="en-US" sz="1600" dirty="0" smtClean="0"/>
                        <a:t>のステージ</a:t>
                      </a:r>
                      <a:endParaRPr kumimoji="1" lang="ja-JP" altLang="en-US" sz="1600" dirty="0"/>
                    </a:p>
                  </a:txBody>
                  <a:tcPr anchor="ctr"/>
                </a:tc>
                <a:tc rowSpan="2">
                  <a:txBody>
                    <a:bodyPr/>
                    <a:lstStyle/>
                    <a:p>
                      <a:pPr algn="ctr"/>
                      <a:r>
                        <a:rPr kumimoji="1" lang="ja-JP" altLang="en-US" sz="1200" dirty="0" smtClean="0">
                          <a:solidFill>
                            <a:sysClr val="windowText" lastClr="000000"/>
                          </a:solidFill>
                        </a:rPr>
                        <a:t>グリーン</a:t>
                      </a:r>
                      <a:endParaRPr kumimoji="1" lang="en-US" altLang="ja-JP" sz="1200" dirty="0" smtClean="0">
                        <a:solidFill>
                          <a:sysClr val="windowText" lastClr="000000"/>
                        </a:solidFill>
                      </a:endParaRPr>
                    </a:p>
                    <a:p>
                      <a:pPr algn="ctr"/>
                      <a:endParaRPr kumimoji="1" lang="en-US" altLang="ja-JP" sz="1200" dirty="0" smtClean="0">
                        <a:solidFill>
                          <a:sysClr val="windowText" lastClr="000000"/>
                        </a:solidFill>
                      </a:endParaRPr>
                    </a:p>
                    <a:p>
                      <a:pPr algn="ctr"/>
                      <a:endParaRPr kumimoji="1" lang="ja-JP" altLang="en-US" sz="1200" dirty="0">
                        <a:solidFill>
                          <a:sysClr val="windowText" lastClr="000000"/>
                        </a:solidFill>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kumimoji="1" lang="ja-JP" altLang="en-US" sz="1200" dirty="0" smtClean="0"/>
                        <a:t>イエロー</a:t>
                      </a:r>
                      <a:endParaRPr kumimoji="1" lang="en-US" altLang="ja-JP" sz="1200" dirty="0" smtClean="0"/>
                    </a:p>
                    <a:p>
                      <a:pPr algn="ctr"/>
                      <a:endParaRPr kumimoji="1" lang="en-US" altLang="ja-JP" sz="1200" dirty="0" smtClean="0"/>
                    </a:p>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a:r>
                        <a:rPr kumimoji="1" lang="ja-JP" altLang="en-US" sz="1200" dirty="0" smtClean="0"/>
                        <a:t>レッド</a:t>
                      </a:r>
                      <a:endParaRPr kumimoji="1" lang="en-US" altLang="ja-JP" sz="1200" dirty="0" smtClean="0"/>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7295005"/>
                  </a:ext>
                </a:extLst>
              </a:tr>
              <a:tr h="3693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緊急事態宣言時</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4427618"/>
                  </a:ext>
                </a:extLst>
              </a:tr>
              <a:tr h="429439">
                <a:tc>
                  <a:txBody>
                    <a:bodyPr/>
                    <a:lstStyle/>
                    <a:p>
                      <a:pPr algn="ctr"/>
                      <a:r>
                        <a:rPr kumimoji="1" lang="ja-JP" altLang="en-US" sz="1800" dirty="0" smtClean="0"/>
                        <a:t>授業形態</a:t>
                      </a:r>
                      <a:endParaRPr kumimoji="1" lang="en-US" altLang="ja-JP" sz="1800" dirty="0" smtClean="0"/>
                    </a:p>
                  </a:txBody>
                  <a:tcPr anchor="ctr"/>
                </a:tc>
                <a:tc gridSpan="4">
                  <a:txBody>
                    <a:bodyPr/>
                    <a:lstStyle/>
                    <a:p>
                      <a:pPr algn="ctr"/>
                      <a:r>
                        <a:rPr kumimoji="1" lang="ja-JP" altLang="en-US" sz="1400" dirty="0" smtClean="0"/>
                        <a:t>平常授業</a:t>
                      </a:r>
                      <a:endParaRPr kumimoji="1" lang="ja-JP" altLang="en-US" sz="14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tc>
                <a:extLst>
                  <a:ext uri="{0D108BD9-81ED-4DB2-BD59-A6C34878D82A}">
                    <a16:rowId xmlns:a16="http://schemas.microsoft.com/office/drawing/2014/main" val="117535395"/>
                  </a:ext>
                </a:extLst>
              </a:tr>
              <a:tr h="425302">
                <a:tc>
                  <a:txBody>
                    <a:bodyPr/>
                    <a:lstStyle/>
                    <a:p>
                      <a:pPr algn="ctr"/>
                      <a:r>
                        <a:rPr kumimoji="1" lang="ja-JP" altLang="en-US" sz="1800" dirty="0" smtClean="0"/>
                        <a:t>教室の人数</a:t>
                      </a:r>
                      <a:endParaRPr kumimoji="1" lang="ja-JP" altLang="en-US" sz="1800" dirty="0"/>
                    </a:p>
                  </a:txBody>
                  <a:tcPr anchor="ctr">
                    <a:lnB w="12700" cap="flat" cmpd="sng" algn="ctr">
                      <a:solidFill>
                        <a:schemeClr val="tx1"/>
                      </a:solidFill>
                      <a:prstDash val="solid"/>
                      <a:round/>
                      <a:headEnd type="none" w="med" len="med"/>
                      <a:tailEnd type="none" w="med" len="med"/>
                    </a:lnB>
                  </a:tcPr>
                </a:tc>
                <a:tc gridSpan="4">
                  <a:txBody>
                    <a:bodyPr/>
                    <a:lstStyle/>
                    <a:p>
                      <a:pPr algn="ctr"/>
                      <a:r>
                        <a:rPr kumimoji="1" lang="ja-JP" altLang="en-US" sz="1400" dirty="0" smtClean="0"/>
                        <a:t>通常（</a:t>
                      </a:r>
                      <a:r>
                        <a:rPr kumimoji="1" lang="en-US" altLang="ja-JP" sz="1400" dirty="0" smtClean="0"/>
                        <a:t>40</a:t>
                      </a:r>
                      <a:r>
                        <a:rPr kumimoji="1" lang="ja-JP" altLang="en-US" sz="1400" dirty="0" smtClean="0"/>
                        <a:t>人まで）</a:t>
                      </a:r>
                      <a:endParaRPr kumimoji="1" lang="ja-JP" altLang="en-US" sz="1400" dirty="0"/>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nchor="ctr"/>
                </a:tc>
                <a:extLst>
                  <a:ext uri="{0D108BD9-81ED-4DB2-BD59-A6C34878D82A}">
                    <a16:rowId xmlns:a16="http://schemas.microsoft.com/office/drawing/2014/main" val="2192562809"/>
                  </a:ext>
                </a:extLst>
              </a:tr>
              <a:tr h="526312">
                <a:tc rowSpan="2">
                  <a:txBody>
                    <a:bodyPr/>
                    <a:lstStyle/>
                    <a:p>
                      <a:pPr algn="ctr"/>
                      <a:r>
                        <a:rPr kumimoji="1" lang="ja-JP" altLang="en-US" sz="1800" dirty="0" smtClean="0"/>
                        <a:t>学校教育</a:t>
                      </a:r>
                      <a:endParaRPr kumimoji="1" lang="en-US" altLang="ja-JP" sz="1800" dirty="0" smtClean="0"/>
                    </a:p>
                    <a:p>
                      <a:pPr algn="ctr"/>
                      <a:r>
                        <a:rPr kumimoji="1" lang="ja-JP" altLang="en-US" sz="1800" dirty="0" smtClean="0"/>
                        <a:t>活動</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rowSpan="2">
                  <a:txBody>
                    <a:bodyPr/>
                    <a:lstStyle/>
                    <a:p>
                      <a:pPr algn="ctr"/>
                      <a:r>
                        <a:rPr kumimoji="1" lang="ja-JP" altLang="en-US" sz="1400" dirty="0" smtClean="0"/>
                        <a:t>通常</a:t>
                      </a:r>
                      <a:endParaRPr kumimoji="1" lang="en-US" altLang="ja-JP" sz="1400" dirty="0" smtClean="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l"/>
                      <a:r>
                        <a:rPr kumimoji="1" lang="ja-JP" altLang="en-US" sz="1400" dirty="0" smtClean="0"/>
                        <a:t>感染リスクの高い活動について、実施の検討及び感染症対策のさらなる徹底を行う</a:t>
                      </a:r>
                      <a:endParaRPr kumimoji="1" lang="en-US" altLang="ja-JP" sz="1400" dirty="0" smtClean="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kumimoji="1" lang="ja-JP" altLang="en-US" sz="1400" u="sng" dirty="0" smtClean="0"/>
                        <a:t>感染リスクの高い活動は実施しない</a:t>
                      </a:r>
                      <a:endParaRPr kumimoji="1" lang="en-US" altLang="ja-JP" sz="1400" u="sng" dirty="0" smtClean="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txBody>
                  <a:tcPr anchor="ctr"/>
                </a:tc>
                <a:extLst>
                  <a:ext uri="{0D108BD9-81ED-4DB2-BD59-A6C34878D82A}">
                    <a16:rowId xmlns:a16="http://schemas.microsoft.com/office/drawing/2014/main" val="2354931081"/>
                  </a:ext>
                </a:extLst>
              </a:tr>
              <a:tr h="362906">
                <a:tc vMerge="1">
                  <a:txBody>
                    <a:bodyPr/>
                    <a:lstStyle/>
                    <a:p>
                      <a:endParaRPr kumimoji="1" lang="ja-JP" altLang="en-US"/>
                    </a:p>
                  </a:txBody>
                  <a:tcPr/>
                </a:tc>
                <a:tc vMerge="1">
                  <a:txBody>
                    <a:bodyPr/>
                    <a:lstStyle/>
                    <a:p>
                      <a:endParaRPr kumimoji="1" lang="ja-JP" altLang="en-US"/>
                    </a:p>
                  </a:txBody>
                  <a:tcPr/>
                </a:tc>
                <a:tc gridSpan="3">
                  <a:txBody>
                    <a:bodyPr/>
                    <a:lstStyle/>
                    <a:p>
                      <a:pPr algn="ctr"/>
                      <a:r>
                        <a:rPr kumimoji="1" lang="ja-JP" altLang="en-US" sz="1200" dirty="0" smtClean="0"/>
                        <a:t>感染リスクの高い活動：長時間にわたり、密集又は近距離で対面形式となる活動</a:t>
                      </a:r>
                      <a:endParaRPr kumimoji="1" lang="en-US" altLang="ja-JP" sz="1200" dirty="0" smtClean="0"/>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pPr algn="l"/>
                      <a:endParaRPr kumimoji="1" lang="en-US" altLang="ja-JP" sz="1400" dirty="0" smtClean="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524155765"/>
                  </a:ext>
                </a:extLst>
              </a:tr>
              <a:tr h="457200">
                <a:tc>
                  <a:txBody>
                    <a:bodyPr/>
                    <a:lstStyle/>
                    <a:p>
                      <a:pPr algn="ctr"/>
                      <a:r>
                        <a:rPr kumimoji="1" lang="ja-JP" altLang="en-US" sz="1800" dirty="0" smtClean="0"/>
                        <a:t>合唱活動</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kumimoji="1" lang="ja-JP" altLang="en-US" sz="1400" dirty="0" smtClean="0"/>
                        <a:t>マスク着用の上、児童生徒等の間隔を前後左右ともに</a:t>
                      </a:r>
                      <a:r>
                        <a:rPr kumimoji="1" lang="en-US" altLang="ja-JP" sz="1400" dirty="0" smtClean="0"/>
                        <a:t>2</a:t>
                      </a:r>
                      <a:r>
                        <a:rPr kumimoji="1" lang="ja-JP" altLang="en-US" sz="1400" dirty="0" smtClean="0"/>
                        <a:t>ｍ（最低１</a:t>
                      </a:r>
                      <a:r>
                        <a:rPr kumimoji="1" lang="en-US" altLang="ja-JP" sz="1400" dirty="0" smtClean="0"/>
                        <a:t>m</a:t>
                      </a:r>
                      <a:r>
                        <a:rPr kumimoji="1" lang="ja-JP" altLang="en-US" sz="1400" dirty="0" smtClean="0"/>
                        <a:t>）あけて実施</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en-US" altLang="ja-JP" sz="1400" dirty="0" smtClean="0"/>
                    </a:p>
                  </a:txBody>
                  <a:tcPr anchor="ct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en-US" altLang="ja-JP" sz="1400" dirty="0" smtClean="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32231891"/>
                  </a:ext>
                </a:extLst>
              </a:tr>
              <a:tr h="616688">
                <a:tc>
                  <a:txBody>
                    <a:bodyPr/>
                    <a:lstStyle/>
                    <a:p>
                      <a:pPr algn="l"/>
                      <a:r>
                        <a:rPr kumimoji="1" lang="ja-JP" altLang="en-US" sz="1200" dirty="0" smtClean="0"/>
                        <a:t>修学旅行</a:t>
                      </a:r>
                      <a:endParaRPr kumimoji="1" lang="en-US" altLang="ja-JP" sz="1200" dirty="0" smtClean="0"/>
                    </a:p>
                    <a:p>
                      <a:pPr algn="l"/>
                      <a:r>
                        <a:rPr kumimoji="1" lang="ja-JP" altLang="en-US" sz="1200" dirty="0" smtClean="0"/>
                        <a:t>府県間の移動を伴う　　教育活動</a:t>
                      </a:r>
                      <a:endParaRPr kumimoji="1" lang="en-US" altLang="ja-JP" sz="1200" dirty="0" smtClean="0"/>
                    </a:p>
                  </a:txBody>
                  <a:tcPr anchor="ctr">
                    <a:lnT w="12700" cap="flat" cmpd="sng" algn="ctr">
                      <a:solidFill>
                        <a:schemeClr val="tx1"/>
                      </a:solidFill>
                      <a:prstDash val="solid"/>
                      <a:round/>
                      <a:headEnd type="none" w="med" len="med"/>
                      <a:tailEnd type="none" w="med" len="med"/>
                    </a:lnT>
                  </a:tcPr>
                </a:tc>
                <a:tc gridSpan="3">
                  <a:txBody>
                    <a:bodyPr/>
                    <a:lstStyle/>
                    <a:p>
                      <a:pPr algn="l"/>
                      <a:r>
                        <a:rPr kumimoji="1" lang="ja-JP" altLang="en-US" sz="1400" dirty="0" smtClean="0"/>
                        <a:t>旅行（移動）先の都道府県が大阪からの受け入れを拒否している場合、中止</a:t>
                      </a:r>
                      <a:endParaRPr kumimoji="1" lang="ja-JP" altLang="en-US" sz="1400" dirty="0"/>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400" dirty="0" smtClean="0"/>
                        <a:t>中止または延期</a:t>
                      </a:r>
                      <a:endParaRPr kumimoji="1" lang="en-US" altLang="ja-JP" sz="1400" dirty="0" smtClean="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02827442"/>
                  </a:ext>
                </a:extLst>
              </a:tr>
              <a:tr h="1372787">
                <a:tc>
                  <a:txBody>
                    <a:bodyPr/>
                    <a:lstStyle/>
                    <a:p>
                      <a:pPr algn="ctr"/>
                      <a:r>
                        <a:rPr kumimoji="1" lang="ja-JP" altLang="en-US" sz="1800" dirty="0" smtClean="0"/>
                        <a:t>部活動</a:t>
                      </a:r>
                      <a:endParaRPr kumimoji="1" lang="en-US" altLang="ja-JP" sz="1800" dirty="0" smtClean="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通常</a:t>
                      </a:r>
                    </a:p>
                  </a:txBody>
                  <a:tcPr anchor="ctr">
                    <a:noFill/>
                  </a:tcPr>
                </a:tc>
                <a:tc>
                  <a:txBody>
                    <a:bodyPr/>
                    <a:lstStyle/>
                    <a:p>
                      <a:r>
                        <a:rPr kumimoji="1" lang="ja-JP" altLang="en-US" sz="1400" dirty="0" smtClean="0"/>
                        <a:t>感染リスクの高い活動について、実施の検討及び感染症対策のさらなる徹底を行う</a:t>
                      </a:r>
                      <a:endParaRPr kumimoji="1" lang="ja-JP" altLang="en-US" sz="1400" dirty="0"/>
                    </a:p>
                  </a:txBody>
                  <a:tcPr anchor="ctr">
                    <a:noFill/>
                  </a:tcPr>
                </a:tc>
                <a:tc>
                  <a:txBody>
                    <a:bodyPr/>
                    <a:lstStyle/>
                    <a:p>
                      <a:pPr algn="l"/>
                      <a:r>
                        <a:rPr kumimoji="1" lang="ja-JP" altLang="en-US" sz="1400" u="sng" dirty="0" smtClean="0"/>
                        <a:t>感染リスクの高い活動は実施しない</a:t>
                      </a:r>
                      <a:endParaRPr kumimoji="1" lang="en-US" altLang="ja-JP" sz="1400" u="sng" dirty="0" smtClean="0"/>
                    </a:p>
                  </a:txBody>
                  <a:tcPr anchor="ctr"/>
                </a:tc>
                <a:tc>
                  <a:txBody>
                    <a:bodyPr/>
                    <a:lstStyle/>
                    <a:p>
                      <a:pPr algn="l"/>
                      <a:r>
                        <a:rPr kumimoji="1" lang="ja-JP" altLang="en-US" sz="1200" dirty="0" smtClean="0"/>
                        <a:t>練習試合や合同練習の禁止</a:t>
                      </a:r>
                      <a:endParaRPr kumimoji="1" lang="en-US" altLang="ja-JP" sz="1200" dirty="0" smtClean="0"/>
                    </a:p>
                    <a:p>
                      <a:pPr algn="l"/>
                      <a:r>
                        <a:rPr kumimoji="1" lang="ja-JP" altLang="en-US" sz="1200" dirty="0" smtClean="0"/>
                        <a:t>感染リスクの高い活動は実施しない</a:t>
                      </a:r>
                      <a:endParaRPr kumimoji="1" lang="en-US" altLang="ja-JP" sz="1200" dirty="0" smtClean="0"/>
                    </a:p>
                    <a:p>
                      <a:pPr algn="l"/>
                      <a:r>
                        <a:rPr kumimoji="1" lang="ja-JP" altLang="en-US" sz="1200" dirty="0" smtClean="0"/>
                        <a:t>活動時間短縮</a:t>
                      </a:r>
                      <a:endParaRPr kumimoji="1" lang="en-US" altLang="ja-JP" sz="1200" dirty="0" smtClean="0"/>
                    </a:p>
                  </a:txBody>
                  <a:tcPr anchor="ctr"/>
                </a:tc>
                <a:extLst>
                  <a:ext uri="{0D108BD9-81ED-4DB2-BD59-A6C34878D82A}">
                    <a16:rowId xmlns:a16="http://schemas.microsoft.com/office/drawing/2014/main" val="3428643170"/>
                  </a:ext>
                </a:extLst>
              </a:tr>
            </a:tbl>
          </a:graphicData>
        </a:graphic>
      </p:graphicFrame>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49987"/>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b="1" dirty="0" smtClean="0">
                <a:ea typeface="メイリオ" panose="020B0604030504040204" pitchFamily="50" charset="-128"/>
                <a:cs typeface="Times New Roman" panose="02020603050405020304" pitchFamily="18" charset="0"/>
              </a:rPr>
              <a:t>　</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今後の</a:t>
            </a:r>
            <a:r>
              <a:rPr lang="ja-JP" altLang="en-US" b="1" dirty="0" smtClean="0">
                <a:latin typeface="Meiryo UI" panose="020B0604030504040204" pitchFamily="50" charset="-128"/>
                <a:ea typeface="Meiryo UI" panose="020B0604030504040204" pitchFamily="50" charset="-128"/>
                <a:cs typeface="Times New Roman" panose="02020603050405020304" pitchFamily="18" charset="0"/>
              </a:rPr>
              <a:t>教育活動</a:t>
            </a:r>
            <a:r>
              <a:rPr lang="ja-JP" altLang="en-US" b="1" dirty="0" smtClean="0">
                <a:ea typeface="メイリオ" panose="020B0604030504040204" pitchFamily="50" charset="-128"/>
                <a:cs typeface="Times New Roman" panose="02020603050405020304" pitchFamily="18" charset="0"/>
              </a:rPr>
              <a:t>について</a:t>
            </a:r>
            <a:endParaRPr lang="en-US" altLang="ja-JP" b="1" dirty="0" smtClean="0">
              <a:ea typeface="メイリオ" panose="020B0604030504040204" pitchFamily="50" charset="-128"/>
              <a:cs typeface="Times New Roman" panose="02020603050405020304" pitchFamily="18" charset="0"/>
            </a:endParaRPr>
          </a:p>
        </p:txBody>
      </p:sp>
      <p:sp>
        <p:nvSpPr>
          <p:cNvPr id="8" name="スライド番号プレースホルダー 4"/>
          <p:cNvSpPr>
            <a:spLocks noGrp="1"/>
          </p:cNvSpPr>
          <p:nvPr>
            <p:ph type="sldNum" sz="quarter" idx="12"/>
          </p:nvPr>
        </p:nvSpPr>
        <p:spPr>
          <a:xfrm>
            <a:off x="6915150" y="6378821"/>
            <a:ext cx="2057400" cy="365125"/>
          </a:xfrm>
        </p:spPr>
        <p:txBody>
          <a:bodyPr/>
          <a:lstStyle/>
          <a:p>
            <a:fld id="{086EFFCB-A5BA-4DA2-B9F2-C9B8559729DD}" type="slidenum">
              <a:rPr kumimoji="1" lang="ja-JP" altLang="en-US" sz="1400" smtClean="0"/>
              <a:t>2</a:t>
            </a:fld>
            <a:endParaRPr kumimoji="1" lang="ja-JP" altLang="en-US" sz="1400" dirty="0"/>
          </a:p>
        </p:txBody>
      </p:sp>
      <p:sp>
        <p:nvSpPr>
          <p:cNvPr id="9" name="正方形/長方形 8"/>
          <p:cNvSpPr/>
          <p:nvPr/>
        </p:nvSpPr>
        <p:spPr>
          <a:xfrm>
            <a:off x="5963551" y="1552642"/>
            <a:ext cx="1256115" cy="4410620"/>
          </a:xfrm>
          <a:prstGeom prst="rect">
            <a:avLst/>
          </a:prstGeom>
          <a:solidFill>
            <a:schemeClr val="accent1">
              <a:alpha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13900" y="6287700"/>
            <a:ext cx="7744225" cy="338554"/>
          </a:xfrm>
          <a:prstGeom prst="rect">
            <a:avLst/>
          </a:prstGeom>
          <a:noFill/>
        </p:spPr>
        <p:txBody>
          <a:bodyPr wrap="square" rtlCol="0">
            <a:spAutoFit/>
          </a:bodyPr>
          <a:lstStyle/>
          <a:p>
            <a:r>
              <a:rPr kumimoji="1" lang="ja-JP" altLang="en-US" sz="1600" b="1" dirty="0" smtClean="0"/>
              <a:t>●</a:t>
            </a:r>
            <a:r>
              <a:rPr kumimoji="1" lang="ja-JP" altLang="en-US" sz="1600" b="1" dirty="0"/>
              <a:t>市町</a:t>
            </a:r>
            <a:r>
              <a:rPr kumimoji="1" lang="ja-JP" altLang="en-US" sz="1600" b="1" dirty="0" smtClean="0"/>
              <a:t>村立学校及び</a:t>
            </a:r>
            <a:r>
              <a:rPr kumimoji="1" lang="ja-JP" altLang="en-US" sz="1600" b="1" dirty="0"/>
              <a:t>私</a:t>
            </a:r>
            <a:r>
              <a:rPr kumimoji="1" lang="ja-JP" altLang="en-US" sz="1600" b="1" dirty="0" smtClean="0"/>
              <a:t>立</a:t>
            </a:r>
            <a:r>
              <a:rPr kumimoji="1" lang="ja-JP" altLang="en-US" sz="1600" b="1" dirty="0"/>
              <a:t>学校</a:t>
            </a:r>
            <a:r>
              <a:rPr kumimoji="1" lang="ja-JP" altLang="en-US" sz="1600" b="1" dirty="0" smtClean="0"/>
              <a:t>については、府立学校と同様の対応を要請</a:t>
            </a:r>
            <a:endParaRPr kumimoji="1" lang="ja-JP" altLang="en-US" sz="1600" b="1" dirty="0"/>
          </a:p>
        </p:txBody>
      </p:sp>
      <p:sp>
        <p:nvSpPr>
          <p:cNvPr id="14" name="正方形/長方形 13"/>
          <p:cNvSpPr/>
          <p:nvPr/>
        </p:nvSpPr>
        <p:spPr>
          <a:xfrm>
            <a:off x="3306367" y="1552642"/>
            <a:ext cx="2646000" cy="4410620"/>
          </a:xfrm>
          <a:prstGeom prst="rect">
            <a:avLst/>
          </a:prstGeom>
          <a:noFill/>
          <a:ln w="571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941502" y="1252087"/>
            <a:ext cx="1188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現行</a:t>
            </a:r>
            <a:endParaRPr kumimoji="1" lang="ja-JP" altLang="en-US" dirty="0"/>
          </a:p>
        </p:txBody>
      </p:sp>
      <p:sp>
        <p:nvSpPr>
          <p:cNvPr id="15" name="角丸四角形 14"/>
          <p:cNvSpPr/>
          <p:nvPr/>
        </p:nvSpPr>
        <p:spPr>
          <a:xfrm>
            <a:off x="5984015" y="1252087"/>
            <a:ext cx="1188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制限</a:t>
            </a:r>
            <a:r>
              <a:rPr kumimoji="1" lang="ja-JP" altLang="en-US" dirty="0"/>
              <a:t>強化</a:t>
            </a:r>
          </a:p>
        </p:txBody>
      </p:sp>
      <p:sp>
        <p:nvSpPr>
          <p:cNvPr id="6" name="右矢印 5"/>
          <p:cNvSpPr/>
          <p:nvPr/>
        </p:nvSpPr>
        <p:spPr>
          <a:xfrm>
            <a:off x="5484435" y="1298673"/>
            <a:ext cx="409433" cy="2774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87324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2416</TotalTime>
  <Words>582</Words>
  <Application>Microsoft Office PowerPoint</Application>
  <PresentationFormat>画面に合わせる (4:3)</PresentationFormat>
  <Paragraphs>68</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松永　あかり</cp:lastModifiedBy>
  <cp:revision>228</cp:revision>
  <cp:lastPrinted>2021-04-01T08:59:09Z</cp:lastPrinted>
  <dcterms:created xsi:type="dcterms:W3CDTF">2020-03-31T00:25:54Z</dcterms:created>
  <dcterms:modified xsi:type="dcterms:W3CDTF">2021-04-01T09:30:47Z</dcterms:modified>
</cp:coreProperties>
</file>