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10" r:id="rId2"/>
    <p:sldId id="316" r:id="rId3"/>
    <p:sldId id="320" r:id="rId4"/>
    <p:sldId id="330" r:id="rId5"/>
    <p:sldId id="327" r:id="rId6"/>
    <p:sldId id="328" r:id="rId7"/>
    <p:sldId id="331" r:id="rId8"/>
  </p:sldIdLst>
  <p:sldSz cx="12192000" cy="6858000"/>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4" autoAdjust="0"/>
    <p:restoredTop sz="94434" autoAdjust="0"/>
  </p:normalViewPr>
  <p:slideViewPr>
    <p:cSldViewPr snapToGrid="0">
      <p:cViewPr varScale="1">
        <p:scale>
          <a:sx n="74" d="100"/>
          <a:sy n="74" d="100"/>
        </p:scale>
        <p:origin x="576"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737" cy="3413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84" y="0"/>
            <a:ext cx="4306737" cy="341393"/>
          </a:xfrm>
          <a:prstGeom prst="rect">
            <a:avLst/>
          </a:prstGeom>
        </p:spPr>
        <p:txBody>
          <a:bodyPr vert="horz" lIns="91440" tIns="45720" rIns="91440" bIns="45720" rtlCol="0"/>
          <a:lstStyle>
            <a:lvl1pPr algn="r">
              <a:defRPr sz="1200"/>
            </a:lvl1pPr>
          </a:lstStyle>
          <a:p>
            <a:fld id="{D09F1423-5716-49C5-BA0B-68D6AF06BD5A}" type="datetimeFigureOut">
              <a:rPr kumimoji="1" lang="ja-JP" altLang="en-US" smtClean="0"/>
              <a:t>2021/4/1</a:t>
            </a:fld>
            <a:endParaRPr kumimoji="1" lang="ja-JP" altLang="en-US"/>
          </a:p>
        </p:txBody>
      </p:sp>
      <p:sp>
        <p:nvSpPr>
          <p:cNvPr id="4" name="フッター プレースホルダー 3"/>
          <p:cNvSpPr>
            <a:spLocks noGrp="1"/>
          </p:cNvSpPr>
          <p:nvPr>
            <p:ph type="ftr" sz="quarter" idx="2"/>
          </p:nvPr>
        </p:nvSpPr>
        <p:spPr>
          <a:xfrm>
            <a:off x="1" y="6465807"/>
            <a:ext cx="4306737" cy="34139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84" y="6465807"/>
            <a:ext cx="4306737" cy="341393"/>
          </a:xfrm>
          <a:prstGeom prst="rect">
            <a:avLst/>
          </a:prstGeom>
        </p:spPr>
        <p:txBody>
          <a:bodyPr vert="horz" lIns="91440" tIns="45720" rIns="91440" bIns="45720" rtlCol="0" anchor="b"/>
          <a:lstStyle>
            <a:lvl1pPr algn="r">
              <a:defRPr sz="1200"/>
            </a:lvl1pPr>
          </a:lstStyle>
          <a:p>
            <a:fld id="{5B232B63-51E7-4026-98EE-C7D0E28CF200}" type="slidenum">
              <a:rPr kumimoji="1" lang="ja-JP" altLang="en-US" smtClean="0"/>
              <a:t>‹#›</a:t>
            </a:fld>
            <a:endParaRPr kumimoji="1" lang="ja-JP" altLang="en-US"/>
          </a:p>
        </p:txBody>
      </p:sp>
    </p:spTree>
    <p:extLst>
      <p:ext uri="{BB962C8B-B14F-4D97-AF65-F5344CB8AC3E}">
        <p14:creationId xmlns:p14="http://schemas.microsoft.com/office/powerpoint/2010/main" val="1414187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41313"/>
          </a:xfrm>
          <a:prstGeom prst="rect">
            <a:avLst/>
          </a:prstGeom>
        </p:spPr>
        <p:txBody>
          <a:bodyPr vert="horz" lIns="91440" tIns="45720" rIns="91440" bIns="45720" rtlCol="0"/>
          <a:lstStyle>
            <a:lvl1pPr algn="r">
              <a:defRPr sz="1200"/>
            </a:lvl1pPr>
          </a:lstStyle>
          <a:p>
            <a:fld id="{E798B7A0-C579-44EE-9337-C3D9974416C9}" type="datetimeFigureOut">
              <a:rPr kumimoji="1" lang="ja-JP" altLang="en-US" smtClean="0"/>
              <a:t>2021/4/1</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76600"/>
            <a:ext cx="7951788" cy="26797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1440" tIns="45720" rIns="91440" bIns="45720" rtlCol="0" anchor="b"/>
          <a:lstStyle>
            <a:lvl1pPr algn="r">
              <a:defRPr sz="1200"/>
            </a:lvl1pPr>
          </a:lstStyle>
          <a:p>
            <a:fld id="{92C2A64D-7BE5-4DD9-A4F0-F64F0B4BBB4C}" type="slidenum">
              <a:rPr kumimoji="1" lang="ja-JP" altLang="en-US" smtClean="0"/>
              <a:t>‹#›</a:t>
            </a:fld>
            <a:endParaRPr kumimoji="1" lang="ja-JP" altLang="en-US"/>
          </a:p>
        </p:txBody>
      </p:sp>
    </p:spTree>
    <p:extLst>
      <p:ext uri="{BB962C8B-B14F-4D97-AF65-F5344CB8AC3E}">
        <p14:creationId xmlns:p14="http://schemas.microsoft.com/office/powerpoint/2010/main" val="40817810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50056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6375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719683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978443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34678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102950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926114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557157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693824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358684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11402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ADBB047-88D8-4DB2-90C2-79679C7788C9}" type="datetimeFigureOut">
              <a:rPr kumimoji="1" lang="ja-JP" altLang="en-US" smtClean="0"/>
              <a:t>2021/4/1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4067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ADBB047-88D8-4DB2-90C2-79679C7788C9}" type="datetimeFigureOut">
              <a:rPr kumimoji="1" lang="ja-JP" altLang="en-US" smtClean="0"/>
              <a:t>2021/4/1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20316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ADBB047-88D8-4DB2-90C2-79679C7788C9}" type="datetimeFigureOut">
              <a:rPr kumimoji="1" lang="ja-JP" altLang="en-US" smtClean="0"/>
              <a:t>2021/4/1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092184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89173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475489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DBB047-88D8-4DB2-90C2-79679C7788C9}" type="datetimeFigureOut">
              <a:rPr kumimoji="1" lang="ja-JP" altLang="en-US" smtClean="0"/>
              <a:t>2021/4/1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696133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82338" y="177335"/>
            <a:ext cx="9041965"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まん延防止等重点措置</a:t>
            </a:r>
            <a:r>
              <a:rPr lang="ja-JP" altLang="en-US" sz="2400" b="1" dirty="0" smtClean="0">
                <a:latin typeface="游ゴシック" panose="020F0502020204030204"/>
                <a:ea typeface="游ゴシック" panose="020B0400000000000000" pitchFamily="50" charset="-128"/>
              </a:rPr>
              <a:t>を実施すべき区域</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における要請内容</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8263" y="588827"/>
            <a:ext cx="12541718" cy="1169551"/>
          </a:xfrm>
          <a:prstGeom prst="rect">
            <a:avLst/>
          </a:prstGeom>
          <a:noFill/>
          <a:ln w="28575">
            <a:noFill/>
          </a:ln>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①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noProof="0" dirty="0" smtClean="0">
              <a:latin typeface="游ゴシック" panose="020F0502020204030204"/>
              <a:ea typeface="游ゴシック" panose="020B0400000000000000" pitchFamily="50" charset="-128"/>
            </a:endParaRPr>
          </a:p>
          <a:p>
            <a:pPr lvl="0">
              <a:defRPr/>
            </a:pPr>
            <a:r>
              <a:rPr lang="ja-JP" altLang="en-US" sz="2000" b="1" noProof="0" dirty="0" smtClean="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②　要請期間　</a:t>
            </a:r>
            <a:r>
              <a:rPr kumimoji="1" lang="ja-JP" altLang="en-US"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rPr>
              <a:t>４月５日～５月</a:t>
            </a:r>
            <a:r>
              <a:rPr lang="ja-JP" altLang="en-US" sz="2000" b="1" u="sng" dirty="0">
                <a:latin typeface="游ゴシック" panose="020F0502020204030204"/>
                <a:ea typeface="游ゴシック" panose="020B0400000000000000" pitchFamily="50" charset="-128"/>
              </a:rPr>
              <a:t>５</a:t>
            </a:r>
            <a:r>
              <a:rPr kumimoji="1" lang="ja-JP" altLang="en-US"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rPr>
              <a:t>日</a:t>
            </a:r>
            <a:endParaRPr kumimoji="1" lang="en-US" altLang="ja-JP"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③　実施</a:t>
            </a:r>
            <a:r>
              <a:rPr lang="ja-JP" altLang="en-US" sz="2000" b="1" dirty="0" smtClean="0"/>
              <a:t>内容</a:t>
            </a:r>
            <a:endParaRPr lang="ja-JP" altLang="en-US" sz="2000" b="1" dirty="0"/>
          </a:p>
        </p:txBody>
      </p:sp>
      <p:sp>
        <p:nvSpPr>
          <p:cNvPr id="18" name="テキスト ボックス 17"/>
          <p:cNvSpPr txBox="1"/>
          <p:nvPr/>
        </p:nvSpPr>
        <p:spPr>
          <a:xfrm>
            <a:off x="282339" y="1867958"/>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endParaRPr kumimoji="1" lang="ja-JP" altLang="en-US" sz="2000" b="1" i="0" u="sng"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0" name="テキスト ボックス 19"/>
          <p:cNvSpPr txBox="1"/>
          <p:nvPr/>
        </p:nvSpPr>
        <p:spPr>
          <a:xfrm>
            <a:off x="10337557" y="215725"/>
            <a:ext cx="1721223" cy="369332"/>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資料２－１</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2" name="正方形/長方形 21"/>
          <p:cNvSpPr/>
          <p:nvPr/>
        </p:nvSpPr>
        <p:spPr>
          <a:xfrm>
            <a:off x="492477" y="2331209"/>
            <a:ext cx="11188800" cy="338826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3" name="正方形/長方形 22"/>
          <p:cNvSpPr/>
          <p:nvPr/>
        </p:nvSpPr>
        <p:spPr>
          <a:xfrm>
            <a:off x="595507" y="2356847"/>
            <a:ext cx="11770743" cy="3323987"/>
          </a:xfrm>
          <a:prstGeom prst="rect">
            <a:avLst/>
          </a:prstGeom>
        </p:spPr>
        <p:txBody>
          <a:bodyPr wrap="square">
            <a:spAutoFit/>
          </a:bodyPr>
          <a:lstStyle/>
          <a:p>
            <a:pPr>
              <a:lnSpc>
                <a:spcPct val="150000"/>
              </a:lnSpc>
              <a:defRPr/>
            </a:pPr>
            <a:r>
              <a:rPr lang="ja-JP" altLang="en-US" sz="2000" b="1" dirty="0"/>
              <a:t>○　</a:t>
            </a:r>
            <a:r>
              <a:rPr lang="ja-JP" altLang="en-US" sz="2000" b="1" dirty="0">
                <a:latin typeface="游ゴシック" panose="020B0400000000000000" pitchFamily="50" charset="-128"/>
              </a:rPr>
              <a:t>４人以下</a:t>
            </a:r>
            <a:r>
              <a:rPr lang="en-US" altLang="ja-JP" sz="1600" dirty="0">
                <a:latin typeface="游ゴシック" panose="020B0400000000000000" pitchFamily="50" charset="-128"/>
              </a:rPr>
              <a:t>※</a:t>
            </a:r>
            <a:r>
              <a:rPr lang="ja-JP" altLang="en-US" sz="1600" dirty="0">
                <a:latin typeface="游ゴシック" panose="020B0400000000000000" pitchFamily="50" charset="-128"/>
              </a:rPr>
              <a:t>１</a:t>
            </a:r>
            <a:r>
              <a:rPr lang="ja-JP" altLang="en-US" sz="2000" b="1" dirty="0">
                <a:latin typeface="游ゴシック" panose="020B0400000000000000" pitchFamily="50" charset="-128"/>
              </a:rPr>
              <a:t>でのマスク会食</a:t>
            </a:r>
            <a:r>
              <a:rPr lang="en-US" altLang="ja-JP" sz="1600" dirty="0">
                <a:latin typeface="游ゴシック" panose="020B0400000000000000" pitchFamily="50" charset="-128"/>
              </a:rPr>
              <a:t>※</a:t>
            </a:r>
            <a:r>
              <a:rPr lang="ja-JP" altLang="en-US" sz="1600" dirty="0">
                <a:latin typeface="游ゴシック" panose="020B0400000000000000" pitchFamily="50" charset="-128"/>
              </a:rPr>
              <a:t>２</a:t>
            </a:r>
            <a:r>
              <a:rPr lang="ja-JP" altLang="en-US" sz="2000" b="1" dirty="0">
                <a:latin typeface="游ゴシック" panose="020B0400000000000000" pitchFamily="50" charset="-128"/>
              </a:rPr>
              <a:t>の徹底</a:t>
            </a:r>
            <a:r>
              <a:rPr lang="ja-JP" altLang="en-US" sz="1600" dirty="0" smtClean="0">
                <a:latin typeface="游ゴシック" panose="020B0400000000000000" pitchFamily="50" charset="-128"/>
              </a:rPr>
              <a:t>（特措法第</a:t>
            </a:r>
            <a:r>
              <a:rPr lang="en-US" altLang="ja-JP" sz="1600" dirty="0" smtClean="0">
                <a:latin typeface="游ゴシック" panose="020B0400000000000000" pitchFamily="50" charset="-128"/>
              </a:rPr>
              <a:t>31</a:t>
            </a:r>
            <a:r>
              <a:rPr lang="ja-JP" altLang="en-US" sz="1600" dirty="0">
                <a:latin typeface="游ゴシック" panose="020B0400000000000000" pitchFamily="50" charset="-128"/>
              </a:rPr>
              <a:t>条の６</a:t>
            </a:r>
            <a:r>
              <a:rPr lang="ja-JP" altLang="en-US" sz="1600" dirty="0" smtClean="0">
                <a:latin typeface="游ゴシック" panose="020B0400000000000000" pitchFamily="50" charset="-128"/>
              </a:rPr>
              <a:t>第２項）</a:t>
            </a:r>
            <a:endParaRPr lang="en-US" altLang="ja-JP" sz="1600" dirty="0">
              <a:latin typeface="游ゴシック" panose="020B0400000000000000" pitchFamily="50" charset="-128"/>
            </a:endParaRPr>
          </a:p>
          <a:p>
            <a:pPr>
              <a:lnSpc>
                <a:spcPct val="150000"/>
              </a:lnSpc>
              <a:defRPr/>
            </a:pPr>
            <a:r>
              <a:rPr lang="ja-JP" altLang="en-US" sz="2000" b="1" dirty="0"/>
              <a:t>○　少しでも症状がある場合、早めに検査を受診する</a:t>
            </a:r>
            <a:r>
              <a:rPr lang="ja-JP" altLang="en-US" sz="2000" b="1" dirty="0" smtClean="0"/>
              <a:t>こと</a:t>
            </a:r>
            <a:r>
              <a:rPr lang="ja-JP" altLang="en-US" sz="1600" dirty="0" smtClean="0"/>
              <a:t>（特措法第</a:t>
            </a:r>
            <a:r>
              <a:rPr lang="en-US" altLang="ja-JP" sz="1600" dirty="0" smtClean="0"/>
              <a:t>31</a:t>
            </a:r>
            <a:r>
              <a:rPr lang="ja-JP" altLang="en-US" sz="1600" dirty="0" smtClean="0"/>
              <a:t>条の６第２項）</a:t>
            </a:r>
          </a:p>
          <a:p>
            <a:pPr>
              <a:lnSpc>
                <a:spcPct val="150000"/>
              </a:lnSpc>
              <a:defRPr/>
            </a:pPr>
            <a:r>
              <a:rPr lang="ja-JP" altLang="en-US" sz="2000" b="1" dirty="0" smtClean="0"/>
              <a:t>○　営業時間短縮を要請した時間以降、飲食店等にみだりに出入りをしないこと</a:t>
            </a:r>
            <a:endParaRPr lang="en-US" altLang="ja-JP" sz="2000" b="1" dirty="0" smtClean="0"/>
          </a:p>
          <a:p>
            <a:pPr>
              <a:lnSpc>
                <a:spcPct val="150000"/>
              </a:lnSpc>
              <a:defRPr/>
            </a:pPr>
            <a:r>
              <a:rPr lang="ja-JP" altLang="en-US" sz="2000" b="1" dirty="0"/>
              <a:t>　</a:t>
            </a:r>
            <a:r>
              <a:rPr lang="ja-JP" altLang="en-US" sz="2000" b="1" dirty="0" smtClean="0"/>
              <a:t>　</a:t>
            </a:r>
            <a:r>
              <a:rPr lang="ja-JP" altLang="en-US" sz="1600" dirty="0">
                <a:latin typeface="游ゴシック" panose="020B0400000000000000" pitchFamily="50" charset="-128"/>
              </a:rPr>
              <a:t>（特措法第</a:t>
            </a:r>
            <a:r>
              <a:rPr lang="en-US" altLang="ja-JP" sz="1600" dirty="0">
                <a:latin typeface="游ゴシック" panose="020B0400000000000000" pitchFamily="50" charset="-128"/>
              </a:rPr>
              <a:t>24</a:t>
            </a:r>
            <a:r>
              <a:rPr lang="ja-JP" altLang="en-US" sz="1600" dirty="0">
                <a:latin typeface="游ゴシック" panose="020B0400000000000000" pitchFamily="50" charset="-128"/>
              </a:rPr>
              <a:t>条第９項、第</a:t>
            </a:r>
            <a:r>
              <a:rPr lang="en-US" altLang="ja-JP" sz="1600" dirty="0">
                <a:latin typeface="游ゴシック" panose="020B0400000000000000" pitchFamily="50" charset="-128"/>
              </a:rPr>
              <a:t>31</a:t>
            </a:r>
            <a:r>
              <a:rPr lang="ja-JP" altLang="en-US" sz="1600" dirty="0">
                <a:latin typeface="游ゴシック" panose="020B0400000000000000" pitchFamily="50" charset="-128"/>
              </a:rPr>
              <a:t>条の６第２項</a:t>
            </a:r>
            <a:r>
              <a:rPr lang="ja-JP" altLang="en-US" sz="1600" dirty="0" smtClean="0">
                <a:latin typeface="游ゴシック" panose="020B0400000000000000" pitchFamily="50" charset="-128"/>
              </a:rPr>
              <a:t>）</a:t>
            </a:r>
            <a:endParaRPr lang="en-US" altLang="ja-JP" sz="1600" dirty="0" smtClean="0"/>
          </a:p>
          <a:p>
            <a:pPr>
              <a:lnSpc>
                <a:spcPct val="150000"/>
              </a:lnSpc>
              <a:defRPr/>
            </a:pPr>
            <a:r>
              <a:rPr lang="ja-JP" altLang="en-US" sz="2000" b="1" dirty="0"/>
              <a:t>○　歓送迎会、宴会を伴う花見は控えること</a:t>
            </a:r>
            <a:r>
              <a:rPr lang="ja-JP" altLang="en-US" sz="1600" dirty="0"/>
              <a:t>（特措法第</a:t>
            </a:r>
            <a:r>
              <a:rPr lang="en-US" altLang="ja-JP" sz="1600" dirty="0"/>
              <a:t>24</a:t>
            </a:r>
            <a:r>
              <a:rPr lang="ja-JP" altLang="en-US" sz="1600" dirty="0"/>
              <a:t>条</a:t>
            </a:r>
            <a:r>
              <a:rPr lang="ja-JP" altLang="en-US" sz="1600" dirty="0" smtClean="0"/>
              <a:t>第９項）</a:t>
            </a:r>
            <a:endParaRPr lang="en-US" altLang="ja-JP" sz="1600" dirty="0"/>
          </a:p>
          <a:p>
            <a:pPr>
              <a:lnSpc>
                <a:spcPct val="150000"/>
              </a:lnSpc>
              <a:defRPr/>
            </a:pPr>
            <a:r>
              <a:rPr lang="ja-JP" altLang="en-US" sz="2000" b="1" dirty="0" smtClean="0"/>
              <a:t>○</a:t>
            </a:r>
            <a:r>
              <a:rPr lang="ja-JP" altLang="en-US" sz="2000" b="1" dirty="0"/>
              <a:t>　大阪市内における不要不急の外出・移動は自粛すること</a:t>
            </a:r>
            <a:r>
              <a:rPr lang="ja-JP" altLang="en-US" sz="1600" dirty="0"/>
              <a:t>（特措法第</a:t>
            </a:r>
            <a:r>
              <a:rPr lang="en-US" altLang="ja-JP" sz="1600" dirty="0"/>
              <a:t>24</a:t>
            </a:r>
            <a:r>
              <a:rPr lang="ja-JP" altLang="en-US" sz="1600" dirty="0"/>
              <a:t>条第９項</a:t>
            </a:r>
            <a:r>
              <a:rPr lang="ja-JP" altLang="en-US" sz="1600" dirty="0" smtClean="0"/>
              <a:t>）</a:t>
            </a:r>
            <a:endParaRPr lang="en-US" altLang="ja-JP" sz="1600" dirty="0"/>
          </a:p>
          <a:p>
            <a:pPr>
              <a:lnSpc>
                <a:spcPct val="150000"/>
              </a:lnSpc>
              <a:defRPr/>
            </a:pPr>
            <a:r>
              <a:rPr lang="ja-JP" altLang="en-US" sz="2000" b="1" dirty="0"/>
              <a:t>○　</a:t>
            </a:r>
            <a:r>
              <a:rPr lang="ja-JP" altLang="en-US" sz="2000" b="1" dirty="0" smtClean="0"/>
              <a:t>大阪府外への不要</a:t>
            </a:r>
            <a:r>
              <a:rPr lang="ja-JP" altLang="en-US" sz="2000" b="1" dirty="0"/>
              <a:t>不急の外出・移動は自粛すること</a:t>
            </a:r>
            <a:r>
              <a:rPr lang="ja-JP" altLang="en-US" sz="1600" dirty="0" smtClean="0"/>
              <a:t>（</a:t>
            </a:r>
            <a:r>
              <a:rPr lang="ja-JP" altLang="en-US" sz="1600" dirty="0"/>
              <a:t>特措法第</a:t>
            </a:r>
            <a:r>
              <a:rPr lang="en-US" altLang="ja-JP" sz="1600" dirty="0"/>
              <a:t>24</a:t>
            </a:r>
            <a:r>
              <a:rPr lang="ja-JP" altLang="en-US" sz="1600" dirty="0"/>
              <a:t>条第９項</a:t>
            </a:r>
            <a:r>
              <a:rPr lang="ja-JP" altLang="en-US" sz="1600" dirty="0" smtClean="0"/>
              <a:t>）</a:t>
            </a:r>
            <a:r>
              <a:rPr lang="ja-JP" altLang="en-US" sz="1600" dirty="0"/>
              <a:t>　　</a:t>
            </a:r>
            <a:r>
              <a:rPr lang="ja-JP" altLang="en-US" sz="2000" b="1" dirty="0">
                <a:latin typeface="游ゴシック" panose="020B0400000000000000" pitchFamily="50" charset="-128"/>
              </a:rPr>
              <a:t>　　</a:t>
            </a:r>
            <a:endParaRPr lang="ja-JP" altLang="en-US" sz="1600" dirty="0" smtClean="0"/>
          </a:p>
        </p:txBody>
      </p:sp>
      <p:sp>
        <p:nvSpPr>
          <p:cNvPr id="24" name="正方形/長方形 23"/>
          <p:cNvSpPr/>
          <p:nvPr/>
        </p:nvSpPr>
        <p:spPr>
          <a:xfrm>
            <a:off x="595507" y="5917271"/>
            <a:ext cx="10725453" cy="461665"/>
          </a:xfrm>
          <a:prstGeom prst="rect">
            <a:avLst/>
          </a:prstGeom>
        </p:spPr>
        <p:txBody>
          <a:bodyPr wrap="square">
            <a:spAutoFit/>
          </a:bodyPr>
          <a:lstStyle/>
          <a:p>
            <a:r>
              <a:rPr lang="en-US" altLang="ja-JP" sz="1200" dirty="0"/>
              <a:t>※</a:t>
            </a:r>
            <a:r>
              <a:rPr lang="ja-JP" altLang="en-US" sz="1200" dirty="0"/>
              <a:t>１　家族や乳幼児・子ども、高齢者・</a:t>
            </a:r>
            <a:r>
              <a:rPr lang="ja-JP" altLang="en-US" sz="1200" dirty="0" err="1"/>
              <a:t>障がい</a:t>
            </a:r>
            <a:r>
              <a:rPr lang="ja-JP" altLang="en-US" sz="1200" dirty="0"/>
              <a:t>者の介助者などはこの限りでない　</a:t>
            </a:r>
            <a:endParaRPr lang="en-US" altLang="ja-JP" sz="1200" dirty="0" smtClean="0"/>
          </a:p>
          <a:p>
            <a:r>
              <a:rPr lang="en-US" altLang="ja-JP" sz="1200" dirty="0" smtClean="0"/>
              <a:t>※</a:t>
            </a:r>
            <a:r>
              <a:rPr lang="ja-JP" altLang="en-US" sz="1200" dirty="0"/>
              <a:t>２　疾患等によりマスクの着用が困難な場合などはこの限りでない</a:t>
            </a:r>
          </a:p>
        </p:txBody>
      </p:sp>
    </p:spTree>
    <p:extLst>
      <p:ext uri="{BB962C8B-B14F-4D97-AF65-F5344CB8AC3E}">
        <p14:creationId xmlns:p14="http://schemas.microsoft.com/office/powerpoint/2010/main" val="376975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25348" y="6492875"/>
            <a:ext cx="2743200" cy="365125"/>
          </a:xfrm>
        </p:spPr>
        <p:txBody>
          <a:bodyPr/>
          <a:lstStyle/>
          <a:p>
            <a:fld id="{38329C25-BD09-4AEE-90D6-E5269A43C3B5}" type="slidenum">
              <a:rPr kumimoji="1" lang="ja-JP" altLang="en-US" sz="2000" smtClean="0">
                <a:solidFill>
                  <a:schemeClr val="tx1"/>
                </a:solidFill>
              </a:rPr>
              <a:t>2</a:t>
            </a:fld>
            <a:endParaRPr kumimoji="1" lang="ja-JP" altLang="en-US" sz="2000" dirty="0">
              <a:solidFill>
                <a:schemeClr val="tx1"/>
              </a:solidFill>
            </a:endParaRPr>
          </a:p>
        </p:txBody>
      </p:sp>
      <p:sp>
        <p:nvSpPr>
          <p:cNvPr id="19" name="テキスト ボックス 18"/>
          <p:cNvSpPr txBox="1"/>
          <p:nvPr/>
        </p:nvSpPr>
        <p:spPr>
          <a:xfrm>
            <a:off x="313514" y="80645"/>
            <a:ext cx="7489159"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イベントの開催について</a:t>
            </a:r>
            <a:endParaRPr kumimoji="1" lang="ja-JP" altLang="en-US" sz="1600" u="sng" dirty="0"/>
          </a:p>
        </p:txBody>
      </p:sp>
      <p:sp>
        <p:nvSpPr>
          <p:cNvPr id="20" name="テキスト ボックス 19"/>
          <p:cNvSpPr txBox="1"/>
          <p:nvPr/>
        </p:nvSpPr>
        <p:spPr>
          <a:xfrm>
            <a:off x="438568" y="723901"/>
            <a:ext cx="13289460" cy="2657331"/>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b="1" dirty="0"/>
              <a:t>主催者に対し、業種別ガイドラインの遵守を徹底するとともに</a:t>
            </a:r>
            <a:r>
              <a:rPr lang="ja-JP" altLang="en-US" b="1" dirty="0" smtClean="0"/>
              <a:t>、国</a:t>
            </a:r>
            <a:r>
              <a:rPr lang="ja-JP" altLang="en-US" b="1" dirty="0"/>
              <a:t>の接触確認アプリ「ＣＯＣＯＡ」</a:t>
            </a:r>
            <a:r>
              <a:rPr lang="ja-JP" altLang="en-US" b="1" dirty="0" smtClean="0"/>
              <a:t>、</a:t>
            </a:r>
            <a:endParaRPr lang="en-US" altLang="ja-JP" b="1" dirty="0" smtClean="0"/>
          </a:p>
          <a:p>
            <a:pPr>
              <a:lnSpc>
                <a:spcPts val="2000"/>
              </a:lnSpc>
            </a:pPr>
            <a:r>
              <a:rPr lang="ja-JP" altLang="en-US" b="1" dirty="0"/>
              <a:t>　</a:t>
            </a:r>
            <a:r>
              <a:rPr lang="ja-JP" altLang="en-US" b="1" dirty="0" smtClean="0"/>
              <a:t>  大阪</a:t>
            </a:r>
            <a:r>
              <a:rPr lang="ja-JP" altLang="en-US" b="1" dirty="0"/>
              <a:t>コロナ追跡システムの導入</a:t>
            </a:r>
            <a:r>
              <a:rPr lang="ja-JP" altLang="en-US" b="1" dirty="0" smtClean="0"/>
              <a:t>、又</a:t>
            </a:r>
            <a:r>
              <a:rPr lang="ja-JP" altLang="en-US" b="1" dirty="0"/>
              <a:t>は名簿作成などの追跡対策の徹底を</a:t>
            </a:r>
            <a:r>
              <a:rPr lang="ja-JP" altLang="en-US" b="1" dirty="0" smtClean="0"/>
              <a:t>要請</a:t>
            </a:r>
            <a:endParaRPr lang="en-US" altLang="ja-JP" b="1" dirty="0" smtClean="0"/>
          </a:p>
          <a:p>
            <a:pPr>
              <a:lnSpc>
                <a:spcPts val="2000"/>
              </a:lnSpc>
            </a:pPr>
            <a:endParaRPr lang="en-US" altLang="ja-JP" b="1" dirty="0" smtClean="0"/>
          </a:p>
          <a:p>
            <a:pPr marL="342900" indent="-342900">
              <a:lnSpc>
                <a:spcPts val="2000"/>
              </a:lnSpc>
              <a:buFont typeface="Wingdings" panose="05000000000000000000" pitchFamily="2" charset="2"/>
              <a:buChar char="Ø"/>
            </a:pPr>
            <a:r>
              <a:rPr lang="ja-JP" altLang="en-US" b="1" dirty="0"/>
              <a:t>全国的な移動を伴うイベント又は参加者が</a:t>
            </a:r>
            <a:r>
              <a:rPr lang="en-US" altLang="ja-JP" b="1" dirty="0"/>
              <a:t>1,000</a:t>
            </a:r>
            <a:r>
              <a:rPr lang="ja-JP" altLang="en-US" b="1" dirty="0"/>
              <a:t>人を超えるようなイベントを開催する際には、</a:t>
            </a:r>
            <a:endParaRPr lang="en-US" altLang="ja-JP" b="1" dirty="0"/>
          </a:p>
          <a:p>
            <a:pPr>
              <a:lnSpc>
                <a:spcPts val="2000"/>
              </a:lnSpc>
            </a:pPr>
            <a:r>
              <a:rPr lang="ja-JP" altLang="en-US" b="1" dirty="0"/>
              <a:t>　 そのイベントの開催要件等について、大阪府に事前に相談すること</a:t>
            </a:r>
            <a:endParaRPr lang="en-US" altLang="ja-JP" b="1" dirty="0"/>
          </a:p>
          <a:p>
            <a:pPr>
              <a:lnSpc>
                <a:spcPts val="2000"/>
              </a:lnSpc>
            </a:pPr>
            <a:endParaRPr lang="en-US" altLang="ja-JP" sz="1100" b="1" dirty="0"/>
          </a:p>
          <a:p>
            <a:pPr marL="342900" indent="-342900">
              <a:lnSpc>
                <a:spcPts val="2000"/>
              </a:lnSpc>
              <a:buFont typeface="Wingdings" panose="05000000000000000000" pitchFamily="2" charset="2"/>
              <a:buChar char="Ø"/>
            </a:pPr>
            <a:r>
              <a:rPr lang="ja-JP" altLang="en-US" b="1" dirty="0"/>
              <a:t>全国的な感染拡大やイベントでのクラスターが発生し、国が業種別ガイドラインの見直しや</a:t>
            </a:r>
            <a:endParaRPr lang="en-US" altLang="ja-JP" b="1" dirty="0"/>
          </a:p>
          <a:p>
            <a:pPr>
              <a:lnSpc>
                <a:spcPts val="2000"/>
              </a:lnSpc>
            </a:pPr>
            <a:r>
              <a:rPr lang="en-US" altLang="ja-JP" b="1" dirty="0"/>
              <a:t>     </a:t>
            </a:r>
            <a:r>
              <a:rPr lang="ja-JP" altLang="en-US" b="1" dirty="0"/>
              <a:t>収容率要件・人数上限の見直し等を行った場合には、国に準じて対応</a:t>
            </a:r>
            <a:endParaRPr lang="en-US" altLang="ja-JP" b="1" dirty="0"/>
          </a:p>
          <a:p>
            <a:pPr marL="342900" indent="-342900">
              <a:lnSpc>
                <a:spcPts val="2000"/>
              </a:lnSpc>
              <a:buFont typeface="Wingdings" panose="05000000000000000000" pitchFamily="2" charset="2"/>
              <a:buChar char="Ø"/>
            </a:pPr>
            <a:endParaRPr lang="en-US" altLang="ja-JP" b="1" dirty="0"/>
          </a:p>
          <a:p>
            <a:pPr marL="342900" indent="-342900">
              <a:lnSpc>
                <a:spcPts val="2000"/>
              </a:lnSpc>
              <a:buFont typeface="Wingdings" panose="05000000000000000000" pitchFamily="2" charset="2"/>
              <a:buChar char="Ø"/>
            </a:pPr>
            <a:r>
              <a:rPr lang="ja-JP" altLang="en-US" b="1" dirty="0"/>
              <a:t>イベント開催の要件は以下のとおり（適切な感染防止策が講じられることが前提</a:t>
            </a:r>
            <a:r>
              <a:rPr lang="ja-JP" altLang="en-US" b="1" dirty="0" smtClean="0"/>
              <a:t>）</a:t>
            </a:r>
            <a:endParaRPr lang="en-US" altLang="ja-JP" b="1" dirty="0"/>
          </a:p>
        </p:txBody>
      </p:sp>
      <p:graphicFrame>
        <p:nvGraphicFramePr>
          <p:cNvPr id="10" name="表 9"/>
          <p:cNvGraphicFramePr>
            <a:graphicFrameLocks noGrp="1"/>
          </p:cNvGraphicFramePr>
          <p:nvPr>
            <p:extLst>
              <p:ext uri="{D42A27DB-BD31-4B8C-83A1-F6EECF244321}">
                <p14:modId xmlns:p14="http://schemas.microsoft.com/office/powerpoint/2010/main" val="491071773"/>
              </p:ext>
            </p:extLst>
          </p:nvPr>
        </p:nvGraphicFramePr>
        <p:xfrm>
          <a:off x="831872" y="3428203"/>
          <a:ext cx="10584365" cy="2348377"/>
        </p:xfrm>
        <a:graphic>
          <a:graphicData uri="http://schemas.openxmlformats.org/drawingml/2006/table">
            <a:tbl>
              <a:tblPr firstRow="1" bandRow="1">
                <a:tableStyleId>{5940675A-B579-460E-94D1-54222C63F5DA}</a:tableStyleId>
              </a:tblPr>
              <a:tblGrid>
                <a:gridCol w="1123283">
                  <a:extLst>
                    <a:ext uri="{9D8B030D-6E8A-4147-A177-3AD203B41FA5}">
                      <a16:colId xmlns:a16="http://schemas.microsoft.com/office/drawing/2014/main" val="374260147"/>
                    </a:ext>
                  </a:extLst>
                </a:gridCol>
                <a:gridCol w="4043906">
                  <a:extLst>
                    <a:ext uri="{9D8B030D-6E8A-4147-A177-3AD203B41FA5}">
                      <a16:colId xmlns:a16="http://schemas.microsoft.com/office/drawing/2014/main" val="4070352747"/>
                    </a:ext>
                  </a:extLst>
                </a:gridCol>
                <a:gridCol w="3116341">
                  <a:extLst>
                    <a:ext uri="{9D8B030D-6E8A-4147-A177-3AD203B41FA5}">
                      <a16:colId xmlns:a16="http://schemas.microsoft.com/office/drawing/2014/main" val="1022711929"/>
                    </a:ext>
                  </a:extLst>
                </a:gridCol>
                <a:gridCol w="2300835">
                  <a:extLst>
                    <a:ext uri="{9D8B030D-6E8A-4147-A177-3AD203B41FA5}">
                      <a16:colId xmlns:a16="http://schemas.microsoft.com/office/drawing/2014/main" val="3803860384"/>
                    </a:ext>
                  </a:extLst>
                </a:gridCol>
              </a:tblGrid>
              <a:tr h="401477">
                <a:tc>
                  <a:txBody>
                    <a:bodyPr/>
                    <a:lstStyle/>
                    <a:p>
                      <a:pPr algn="ctr"/>
                      <a:r>
                        <a:rPr kumimoji="1" lang="ja-JP" altLang="en-US" sz="1400" b="1" dirty="0" smtClean="0">
                          <a:solidFill>
                            <a:schemeClr val="tx1"/>
                          </a:solidFill>
                          <a:latin typeface="+mn-ea"/>
                          <a:ea typeface="+mn-ea"/>
                        </a:rPr>
                        <a:t>期間</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mn-ea"/>
                          <a:ea typeface="+mn-ea"/>
                        </a:rPr>
                        <a:t>収容率</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hMerge="1">
                  <a:txBody>
                    <a:bodyPr/>
                    <a:lstStyle/>
                    <a:p>
                      <a:pPr algn="ctr"/>
                      <a:endParaRPr kumimoji="1" lang="ja-JP" altLang="en-US" sz="1600" b="1" dirty="0">
                        <a:latin typeface="+mn-ea"/>
                        <a:ea typeface="+mn-ea"/>
                      </a:endParaRPr>
                    </a:p>
                  </a:txBody>
                  <a:tcPr/>
                </a:tc>
                <a:tc>
                  <a:txBody>
                    <a:bodyPr/>
                    <a:lstStyle/>
                    <a:p>
                      <a:pPr algn="ctr"/>
                      <a:r>
                        <a:rPr kumimoji="1" lang="ja-JP" altLang="en-US" sz="1400" b="1" dirty="0" smtClean="0">
                          <a:solidFill>
                            <a:schemeClr val="tx1"/>
                          </a:solidFill>
                          <a:latin typeface="+mn-ea"/>
                          <a:ea typeface="+mn-ea"/>
                        </a:rPr>
                        <a:t>人数上限</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extLst>
                  <a:ext uri="{0D108BD9-81ED-4DB2-BD59-A6C34878D82A}">
                    <a16:rowId xmlns:a16="http://schemas.microsoft.com/office/drawing/2014/main" val="3218902437"/>
                  </a:ext>
                </a:extLst>
              </a:tr>
              <a:tr h="1343915">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n-lt"/>
                          <a:ea typeface="+mn-ea"/>
                          <a:cs typeface="+mn-cs"/>
                        </a:rPr>
                        <a:t>４月５日</a:t>
                      </a:r>
                      <a:endParaRPr kumimoji="1" lang="en-US" altLang="ja-JP"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n-lt"/>
                          <a:ea typeface="+mn-ea"/>
                          <a:cs typeface="+mn-cs"/>
                        </a:rPr>
                        <a:t>～５月５日</a:t>
                      </a:r>
                    </a:p>
                  </a:txBody>
                  <a:tcPr anchor="ct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大声での歓声・声援等がないことを前提としうる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endParaRPr kumimoji="1" lang="en-US" altLang="ja-JP" sz="600" b="1" dirty="0" smtClean="0">
                        <a:solidFill>
                          <a:schemeClr val="tx1"/>
                        </a:solidFill>
                        <a:latin typeface="+mn-ea"/>
                        <a:ea typeface="+mn-ea"/>
                      </a:endParaRPr>
                    </a:p>
                    <a:p>
                      <a:r>
                        <a:rPr kumimoji="1" lang="ja-JP" altLang="en-US" sz="1100" b="0" dirty="0" smtClean="0">
                          <a:solidFill>
                            <a:schemeClr val="tx1"/>
                          </a:solidFill>
                          <a:latin typeface="+mn-ea"/>
                          <a:ea typeface="+mn-ea"/>
                        </a:rPr>
                        <a:t>・クラシック音楽コンサート、演劇等、舞踊、伝統芸能、</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　芸能・演芸、公演・式典、展示会　　　等</a:t>
                      </a:r>
                      <a:endParaRPr kumimoji="1" lang="en-US" altLang="ja-JP" sz="1100" b="0" dirty="0" smtClean="0">
                        <a:solidFill>
                          <a:schemeClr val="tx1"/>
                        </a:solidFill>
                        <a:latin typeface="+mn-ea"/>
                        <a:ea typeface="+mn-ea"/>
                      </a:endParaRPr>
                    </a:p>
                    <a:p>
                      <a:r>
                        <a:rPr kumimoji="1" lang="ja-JP" altLang="en-US" sz="1100" b="1" dirty="0" smtClean="0">
                          <a:solidFill>
                            <a:schemeClr val="tx1"/>
                          </a:solidFill>
                          <a:latin typeface="+mn-ea"/>
                          <a:ea typeface="+mn-ea"/>
                        </a:rPr>
                        <a:t>・飲食を伴うが発声がないもの（</a:t>
                      </a:r>
                      <a:r>
                        <a:rPr kumimoji="1" lang="en-US" altLang="ja-JP" sz="1100" b="1" dirty="0" smtClean="0">
                          <a:solidFill>
                            <a:schemeClr val="tx1"/>
                          </a:solidFill>
                          <a:latin typeface="+mn-ea"/>
                          <a:ea typeface="+mn-ea"/>
                        </a:rPr>
                        <a:t>※2</a:t>
                      </a:r>
                      <a:r>
                        <a:rPr kumimoji="1" lang="ja-JP" altLang="en-US" sz="1100" b="1" dirty="0" smtClean="0">
                          <a:solidFill>
                            <a:schemeClr val="tx1"/>
                          </a:solidFill>
                          <a:latin typeface="+mn-ea"/>
                          <a:ea typeface="+mn-ea"/>
                        </a:rPr>
                        <a:t>）</a:t>
                      </a:r>
                      <a:endParaRPr kumimoji="1" lang="ja-JP" altLang="en-US" sz="1100" b="1" dirty="0">
                        <a:solidFill>
                          <a:schemeClr val="tx1"/>
                        </a:solidFill>
                        <a:latin typeface="+mn-ea"/>
                        <a:ea typeface="+mn-ea"/>
                      </a:endParaRPr>
                    </a:p>
                  </a:txBody>
                  <a:tcPr anchor="ctr">
                    <a:lnB w="12700" cap="flat" cmpd="sng" algn="ctr">
                      <a:solidFill>
                        <a:schemeClr val="tx1"/>
                      </a:solidFill>
                      <a:prstDash val="lgDash"/>
                      <a:round/>
                      <a:headEnd type="none" w="med" len="med"/>
                      <a:tailEnd type="none" w="med" len="med"/>
                    </a:lnB>
                  </a:tcP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大声での歓声・声援等が想定される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pPr algn="ctr"/>
                      <a:endParaRPr kumimoji="1" lang="en-US" altLang="ja-JP" sz="600" b="1" dirty="0" smtClean="0">
                        <a:solidFill>
                          <a:schemeClr val="tx1"/>
                        </a:solidFill>
                        <a:latin typeface="+mn-ea"/>
                        <a:ea typeface="+mn-ea"/>
                      </a:endParaRPr>
                    </a:p>
                    <a:p>
                      <a:r>
                        <a:rPr kumimoji="1" lang="ja-JP" altLang="en-US" sz="1100" b="0" dirty="0" smtClean="0">
                          <a:solidFill>
                            <a:schemeClr val="tx1"/>
                          </a:solidFill>
                          <a:latin typeface="+mn-ea"/>
                          <a:ea typeface="+mn-ea"/>
                        </a:rPr>
                        <a:t>ロック、ポップコンサート、</a:t>
                      </a:r>
                      <a:r>
                        <a:rPr kumimoji="1" lang="ja-JP" altLang="en-US" sz="1100" b="0" baseline="0" dirty="0" smtClean="0">
                          <a:solidFill>
                            <a:schemeClr val="tx1"/>
                          </a:solidFill>
                          <a:latin typeface="+mn-ea"/>
                          <a:ea typeface="+mn-ea"/>
                        </a:rPr>
                        <a:t> </a:t>
                      </a:r>
                      <a:r>
                        <a:rPr kumimoji="1" lang="ja-JP" altLang="en-US" sz="1100" b="0" dirty="0" smtClean="0">
                          <a:solidFill>
                            <a:schemeClr val="tx1"/>
                          </a:solidFill>
                          <a:latin typeface="+mn-ea"/>
                          <a:ea typeface="+mn-ea"/>
                        </a:rPr>
                        <a:t>スポーツイベント、公営競技、公演、ライブハウス・ナイトクラブでのイベント　等</a:t>
                      </a:r>
                      <a:endParaRPr kumimoji="1" lang="ja-JP" altLang="en-US" sz="1100" b="0" dirty="0">
                        <a:solidFill>
                          <a:schemeClr val="tx1"/>
                        </a:solidFill>
                        <a:latin typeface="+mn-ea"/>
                        <a:ea typeface="+mn-ea"/>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tcPr>
                </a:tc>
                <a:tc rowSpan="2">
                  <a:txBody>
                    <a:bodyPr/>
                    <a:lstStyle/>
                    <a:p>
                      <a:pPr algn="ctr"/>
                      <a:r>
                        <a:rPr kumimoji="1" lang="en-US" altLang="ja-JP" sz="1200" b="1" dirty="0" smtClean="0">
                          <a:solidFill>
                            <a:schemeClr val="tx1"/>
                          </a:solidFill>
                          <a:latin typeface="+mn-ea"/>
                          <a:ea typeface="+mn-ea"/>
                        </a:rPr>
                        <a:t>5,000</a:t>
                      </a:r>
                      <a:r>
                        <a:rPr kumimoji="1" lang="ja-JP" altLang="en-US" sz="1200" b="1" dirty="0" smtClean="0">
                          <a:solidFill>
                            <a:schemeClr val="tx1"/>
                          </a:solidFill>
                          <a:latin typeface="+mn-ea"/>
                          <a:ea typeface="+mn-ea"/>
                        </a:rPr>
                        <a:t>人以下</a:t>
                      </a:r>
                      <a:endParaRPr kumimoji="1" lang="en-US" altLang="ja-JP" sz="1200" b="1" dirty="0" smtClean="0">
                        <a:solidFill>
                          <a:schemeClr val="tx1"/>
                        </a:solidFill>
                        <a:latin typeface="+mn-ea"/>
                        <a:ea typeface="+mn-ea"/>
                      </a:endParaRPr>
                    </a:p>
                  </a:txBody>
                  <a:tcPr anchor="ctr"/>
                </a:tc>
                <a:extLst>
                  <a:ext uri="{0D108BD9-81ED-4DB2-BD59-A6C34878D82A}">
                    <a16:rowId xmlns:a16="http://schemas.microsoft.com/office/drawing/2014/main" val="650383645"/>
                  </a:ext>
                </a:extLst>
              </a:tr>
              <a:tr h="602985">
                <a:tc vMerge="1">
                  <a:txBody>
                    <a:bodyPr/>
                    <a:lstStyle/>
                    <a:p>
                      <a:endParaRPr kumimoji="1" lang="ja-JP" altLang="en-US"/>
                    </a:p>
                  </a:txBody>
                  <a:tcPr/>
                </a:tc>
                <a:tc>
                  <a:txBody>
                    <a:bodyPr/>
                    <a:lstStyle/>
                    <a:p>
                      <a:pPr algn="ctr"/>
                      <a:r>
                        <a:rPr kumimoji="1" lang="en-US" altLang="ja-JP" sz="1200" b="1" dirty="0" smtClean="0">
                          <a:solidFill>
                            <a:schemeClr val="tx1"/>
                          </a:solidFill>
                          <a:latin typeface="+mn-ea"/>
                          <a:ea typeface="+mn-ea"/>
                        </a:rPr>
                        <a:t>100%</a:t>
                      </a:r>
                      <a:r>
                        <a:rPr kumimoji="1" lang="ja-JP" altLang="en-US" sz="1200" b="1" dirty="0" smtClean="0">
                          <a:solidFill>
                            <a:schemeClr val="tx1"/>
                          </a:solidFill>
                          <a:latin typeface="+mn-ea"/>
                          <a:ea typeface="+mn-ea"/>
                        </a:rPr>
                        <a:t>以内</a:t>
                      </a:r>
                      <a:endParaRPr kumimoji="1" lang="en-US" altLang="ja-JP" sz="1200" b="1" dirty="0" smtClean="0">
                        <a:solidFill>
                          <a:schemeClr val="tx1"/>
                        </a:solidFill>
                        <a:latin typeface="+mn-ea"/>
                        <a:ea typeface="+mn-ea"/>
                      </a:endParaRPr>
                    </a:p>
                    <a:p>
                      <a:pPr algn="ctr"/>
                      <a:r>
                        <a:rPr kumimoji="1" lang="ja-JP" altLang="en-US" sz="1200" b="1" dirty="0" smtClean="0">
                          <a:solidFill>
                            <a:schemeClr val="tx1"/>
                          </a:solidFill>
                          <a:latin typeface="+mn-ea"/>
                          <a:ea typeface="+mn-ea"/>
                        </a:rPr>
                        <a:t>（席がない場合は適切な間隔）</a:t>
                      </a:r>
                      <a:endParaRPr kumimoji="1" lang="ja-JP" altLang="en-US" sz="1200" b="1" dirty="0">
                        <a:solidFill>
                          <a:schemeClr val="tx1"/>
                        </a:solidFill>
                        <a:latin typeface="+mn-ea"/>
                        <a:ea typeface="+mn-ea"/>
                      </a:endParaRPr>
                    </a:p>
                  </a:txBody>
                  <a:tcPr anchor="ct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b="1" dirty="0" smtClean="0">
                          <a:solidFill>
                            <a:schemeClr val="tx1"/>
                          </a:solidFill>
                          <a:latin typeface="+mn-ea"/>
                          <a:ea typeface="+mn-ea"/>
                        </a:rPr>
                        <a:t>50</a:t>
                      </a:r>
                      <a:r>
                        <a:rPr kumimoji="1" lang="ja-JP" altLang="en-US" sz="1200" b="1" dirty="0" smtClean="0">
                          <a:solidFill>
                            <a:schemeClr val="tx1"/>
                          </a:solidFill>
                          <a:latin typeface="+mn-ea"/>
                          <a:ea typeface="+mn-ea"/>
                        </a:rPr>
                        <a:t>％</a:t>
                      </a:r>
                      <a:r>
                        <a:rPr kumimoji="1" lang="ja-JP" altLang="en-US" sz="1100" b="1" dirty="0" smtClean="0">
                          <a:solidFill>
                            <a:schemeClr val="tx1"/>
                          </a:solidFill>
                          <a:latin typeface="+mn-ea"/>
                          <a:ea typeface="+mn-ea"/>
                        </a:rPr>
                        <a:t>（</a:t>
                      </a:r>
                      <a:r>
                        <a:rPr kumimoji="1" lang="en-US" altLang="ja-JP" sz="1100" b="1" dirty="0" smtClean="0">
                          <a:solidFill>
                            <a:schemeClr val="tx1"/>
                          </a:solidFill>
                          <a:latin typeface="+mn-ea"/>
                          <a:ea typeface="+mn-ea"/>
                        </a:rPr>
                        <a:t>※1</a:t>
                      </a:r>
                      <a:r>
                        <a:rPr kumimoji="1" lang="ja-JP" altLang="en-US" sz="1100" b="1" dirty="0" smtClean="0">
                          <a:solidFill>
                            <a:schemeClr val="tx1"/>
                          </a:solidFill>
                          <a:latin typeface="+mn-ea"/>
                          <a:ea typeface="+mn-ea"/>
                        </a:rPr>
                        <a:t>）</a:t>
                      </a:r>
                      <a:r>
                        <a:rPr kumimoji="1" lang="ja-JP" altLang="en-US" sz="1200" b="1" dirty="0" smtClean="0">
                          <a:solidFill>
                            <a:schemeClr val="tx1"/>
                          </a:solidFill>
                          <a:latin typeface="+mn-ea"/>
                          <a:ea typeface="+mn-ea"/>
                        </a:rPr>
                        <a:t>以内</a:t>
                      </a:r>
                      <a:endParaRPr kumimoji="1" lang="en-US" altLang="ja-JP" sz="1200" b="1" dirty="0" smtClean="0">
                        <a:solidFill>
                          <a:schemeClr val="tx1"/>
                        </a:solidFill>
                        <a:latin typeface="+mn-ea"/>
                        <a:ea typeface="+mn-ea"/>
                      </a:endParaRPr>
                    </a:p>
                    <a:p>
                      <a:pPr algn="ctr"/>
                      <a:r>
                        <a:rPr kumimoji="1" lang="ja-JP" altLang="en-US" sz="1200" b="1" dirty="0" smtClean="0">
                          <a:solidFill>
                            <a:schemeClr val="tx1"/>
                          </a:solidFill>
                          <a:latin typeface="+mn-ea"/>
                          <a:ea typeface="+mn-ea"/>
                        </a:rPr>
                        <a:t>（席がない場合は十分な間隔）</a:t>
                      </a:r>
                      <a:endParaRPr kumimoji="1" lang="ja-JP" altLang="en-US" sz="1200" b="1" dirty="0">
                        <a:solidFill>
                          <a:schemeClr val="tx1"/>
                        </a:solidFill>
                        <a:latin typeface="+mn-ea"/>
                        <a:ea typeface="+mn-ea"/>
                      </a:endParaRPr>
                    </a:p>
                  </a:txBody>
                  <a:tcPr anchor="ctr">
                    <a:lnT w="12700" cap="flat" cmpd="sng" algn="ctr">
                      <a:solidFill>
                        <a:schemeClr val="tx1"/>
                      </a:solidFill>
                      <a:prstDash val="lgDash"/>
                      <a:round/>
                      <a:headEnd type="none" w="med" len="med"/>
                      <a:tailEnd type="none" w="med" len="med"/>
                    </a:lnT>
                  </a:tcPr>
                </a:tc>
                <a:tc vMerge="1">
                  <a:txBody>
                    <a:bodyPr/>
                    <a:lstStyle/>
                    <a:p>
                      <a:endParaRPr kumimoji="1" lang="ja-JP" altLang="en-US"/>
                    </a:p>
                  </a:txBody>
                  <a:tcPr/>
                </a:tc>
                <a:extLst>
                  <a:ext uri="{0D108BD9-81ED-4DB2-BD59-A6C34878D82A}">
                    <a16:rowId xmlns:a16="http://schemas.microsoft.com/office/drawing/2014/main" val="2417700710"/>
                  </a:ext>
                </a:extLst>
              </a:tr>
            </a:tbl>
          </a:graphicData>
        </a:graphic>
      </p:graphicFrame>
      <p:sp>
        <p:nvSpPr>
          <p:cNvPr id="12" name="テキスト ボックス 11"/>
          <p:cNvSpPr txBox="1"/>
          <p:nvPr/>
        </p:nvSpPr>
        <p:spPr>
          <a:xfrm>
            <a:off x="313514" y="5980437"/>
            <a:ext cx="11621082" cy="261610"/>
          </a:xfrm>
          <a:prstGeom prst="rect">
            <a:avLst/>
          </a:prstGeom>
          <a:noFill/>
        </p:spPr>
        <p:txBody>
          <a:bodyPr wrap="square" rtlCol="0">
            <a:spAutoFit/>
          </a:bodyPr>
          <a:lstStyle/>
          <a:p>
            <a:r>
              <a:rPr lang="en-US" altLang="ja-JP" sz="1100" dirty="0" smtClean="0"/>
              <a:t>※1:</a:t>
            </a:r>
            <a:r>
              <a:rPr lang="ja-JP" altLang="en-US" sz="1100" dirty="0" smtClean="0"/>
              <a:t>異なるグループ間では座席を１席空け、同一グループ（５人以内に限る）内では座席間隔を設けなくともよい。すなわち、収容率は</a:t>
            </a:r>
            <a:r>
              <a:rPr lang="en-US" altLang="ja-JP" sz="1100" dirty="0" smtClean="0"/>
              <a:t>50</a:t>
            </a:r>
            <a:r>
              <a:rPr lang="ja-JP" altLang="en-US" sz="1100" dirty="0" smtClean="0"/>
              <a:t>％を超える場合がある。</a:t>
            </a:r>
            <a:endParaRPr kumimoji="1" lang="ja-JP" altLang="en-US" sz="1100" dirty="0"/>
          </a:p>
        </p:txBody>
      </p:sp>
      <p:sp>
        <p:nvSpPr>
          <p:cNvPr id="15" name="テキスト ボックス 14"/>
          <p:cNvSpPr txBox="1"/>
          <p:nvPr/>
        </p:nvSpPr>
        <p:spPr>
          <a:xfrm>
            <a:off x="313514" y="6242047"/>
            <a:ext cx="11621082" cy="430887"/>
          </a:xfrm>
          <a:prstGeom prst="rect">
            <a:avLst/>
          </a:prstGeom>
          <a:noFill/>
        </p:spPr>
        <p:txBody>
          <a:bodyPr wrap="square" rtlCol="0">
            <a:spAutoFit/>
          </a:bodyPr>
          <a:lstStyle/>
          <a:p>
            <a:r>
              <a:rPr lang="en-US" altLang="ja-JP" sz="1100" dirty="0" smtClean="0"/>
              <a:t>※2:</a:t>
            </a:r>
            <a:r>
              <a:rPr lang="ja-JP" altLang="en-US" sz="1100" dirty="0" smtClean="0"/>
              <a:t>「イベント中の食事を伴う催物」は、必要な感染防止策が担保され、イベント中の発声がない場合に限り、「大声での歓声・声援等がないことを前提としうるもの」と取り扱う</a:t>
            </a:r>
            <a:endParaRPr lang="en-US" altLang="ja-JP" sz="1100" dirty="0" smtClean="0"/>
          </a:p>
          <a:p>
            <a:r>
              <a:rPr lang="ja-JP" altLang="en-US" sz="1100" dirty="0"/>
              <a:t>　</a:t>
            </a:r>
            <a:r>
              <a:rPr lang="ja-JP" altLang="en-US" sz="1100" dirty="0" smtClean="0"/>
              <a:t>　ことを可とする。</a:t>
            </a:r>
            <a:endParaRPr kumimoji="1" lang="ja-JP" altLang="en-US" sz="1100" dirty="0"/>
          </a:p>
        </p:txBody>
      </p:sp>
      <p:sp>
        <p:nvSpPr>
          <p:cNvPr id="2" name="正方形/長方形 1"/>
          <p:cNvSpPr/>
          <p:nvPr/>
        </p:nvSpPr>
        <p:spPr>
          <a:xfrm>
            <a:off x="3894182" y="151549"/>
            <a:ext cx="3682418" cy="387286"/>
          </a:xfrm>
          <a:prstGeom prst="rect">
            <a:avLst/>
          </a:prstGeom>
        </p:spPr>
        <p:txBody>
          <a:bodyPr wrap="none">
            <a:spAutoFit/>
          </a:bodyPr>
          <a:lstStyle/>
          <a:p>
            <a:pPr lvl="0">
              <a:lnSpc>
                <a:spcPts val="2300"/>
              </a:lnSpc>
              <a:defRPr/>
            </a:pPr>
            <a:r>
              <a:rPr lang="ja-JP" altLang="en-US" b="1" dirty="0"/>
              <a:t>（特措法第</a:t>
            </a:r>
            <a:r>
              <a:rPr lang="en-US" altLang="ja-JP" b="1" dirty="0"/>
              <a:t>24</a:t>
            </a:r>
            <a:r>
              <a:rPr lang="ja-JP" altLang="en-US" b="1" dirty="0"/>
              <a:t>条第９項に基づく）</a:t>
            </a:r>
            <a:endParaRPr lang="ja-JP" altLang="en-US" b="1" u="sng" dirty="0"/>
          </a:p>
        </p:txBody>
      </p:sp>
      <p:sp>
        <p:nvSpPr>
          <p:cNvPr id="4" name="正方形/長方形 3"/>
          <p:cNvSpPr/>
          <p:nvPr/>
        </p:nvSpPr>
        <p:spPr>
          <a:xfrm>
            <a:off x="7397490" y="157588"/>
            <a:ext cx="4288353" cy="400110"/>
          </a:xfrm>
          <a:prstGeom prst="rect">
            <a:avLst/>
          </a:prstGeom>
        </p:spPr>
        <p:txBody>
          <a:bodyPr wrap="none">
            <a:spAutoFit/>
          </a:bodyPr>
          <a:lstStyle/>
          <a:p>
            <a:r>
              <a:rPr lang="en-US" altLang="ja-JP" sz="2000" dirty="0" smtClean="0"/>
              <a:t>※</a:t>
            </a:r>
            <a:r>
              <a:rPr lang="ja-JP" altLang="en-US" sz="2000" dirty="0" smtClean="0"/>
              <a:t>府</a:t>
            </a:r>
            <a:r>
              <a:rPr lang="ja-JP" altLang="en-US" sz="2000" dirty="0"/>
              <a:t>主催（共催）のイベントを</a:t>
            </a:r>
            <a:r>
              <a:rPr lang="ja-JP" altLang="en-US" sz="2000" dirty="0" smtClean="0"/>
              <a:t>含む</a:t>
            </a:r>
            <a:endParaRPr lang="ja-JP" altLang="en-US" sz="2000" dirty="0"/>
          </a:p>
        </p:txBody>
      </p:sp>
    </p:spTree>
    <p:extLst>
      <p:ext uri="{BB962C8B-B14F-4D97-AF65-F5344CB8AC3E}">
        <p14:creationId xmlns:p14="http://schemas.microsoft.com/office/powerpoint/2010/main" val="26478216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296211" y="224509"/>
            <a:ext cx="8306876"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について（大阪市内）</a:t>
            </a:r>
            <a:r>
              <a:rPr lang="en-US" altLang="ja-JP" sz="2000" dirty="0"/>
              <a:t>※</a:t>
            </a:r>
            <a:r>
              <a:rPr lang="ja-JP" altLang="en-US" sz="2000" dirty="0" smtClean="0"/>
              <a:t>府有施設を含む</a:t>
            </a:r>
            <a:r>
              <a:rPr lang="ja-JP" altLang="en-US" dirty="0" smtClean="0"/>
              <a:t>　　</a:t>
            </a:r>
            <a:r>
              <a:rPr lang="ja-JP" altLang="en-US" sz="2400" b="1" dirty="0" smtClean="0"/>
              <a:t>　　</a:t>
            </a:r>
            <a:endParaRPr kumimoji="1" lang="ja-JP" altLang="en-US" sz="2400" b="1" dirty="0"/>
          </a:p>
        </p:txBody>
      </p:sp>
      <p:graphicFrame>
        <p:nvGraphicFramePr>
          <p:cNvPr id="17" name="表 16"/>
          <p:cNvGraphicFramePr>
            <a:graphicFrameLocks noGrp="1"/>
          </p:cNvGraphicFramePr>
          <p:nvPr>
            <p:extLst>
              <p:ext uri="{D42A27DB-BD31-4B8C-83A1-F6EECF244321}">
                <p14:modId xmlns:p14="http://schemas.microsoft.com/office/powerpoint/2010/main" val="1499974793"/>
              </p:ext>
            </p:extLst>
          </p:nvPr>
        </p:nvGraphicFramePr>
        <p:xfrm>
          <a:off x="569328" y="634603"/>
          <a:ext cx="11030857" cy="5242560"/>
        </p:xfrm>
        <a:graphic>
          <a:graphicData uri="http://schemas.openxmlformats.org/drawingml/2006/table">
            <a:tbl>
              <a:tblPr firstRow="1" bandRow="1">
                <a:tableStyleId>{5940675A-B579-460E-94D1-54222C63F5DA}</a:tableStyleId>
              </a:tblPr>
              <a:tblGrid>
                <a:gridCol w="452283">
                  <a:extLst>
                    <a:ext uri="{9D8B030D-6E8A-4147-A177-3AD203B41FA5}">
                      <a16:colId xmlns:a16="http://schemas.microsoft.com/office/drawing/2014/main" val="3530193740"/>
                    </a:ext>
                  </a:extLst>
                </a:gridCol>
                <a:gridCol w="1231374">
                  <a:extLst>
                    <a:ext uri="{9D8B030D-6E8A-4147-A177-3AD203B41FA5}">
                      <a16:colId xmlns:a16="http://schemas.microsoft.com/office/drawing/2014/main" val="3006936778"/>
                    </a:ext>
                  </a:extLst>
                </a:gridCol>
                <a:gridCol w="9347200">
                  <a:extLst>
                    <a:ext uri="{9D8B030D-6E8A-4147-A177-3AD203B41FA5}">
                      <a16:colId xmlns:a16="http://schemas.microsoft.com/office/drawing/2014/main" val="1771816938"/>
                    </a:ext>
                  </a:extLst>
                </a:gridCol>
              </a:tblGrid>
              <a:tr h="332102">
                <a:tc gridSpan="2">
                  <a:txBody>
                    <a:bodyPr/>
                    <a:lstStyle/>
                    <a:p>
                      <a:pPr algn="ctr"/>
                      <a:r>
                        <a:rPr kumimoji="1" lang="ja-JP" altLang="en-US" b="1" dirty="0" smtClean="0">
                          <a:solidFill>
                            <a:schemeClr val="tx1"/>
                          </a:solidFill>
                        </a:rPr>
                        <a:t>期間</a:t>
                      </a:r>
                      <a:endParaRPr kumimoji="1" lang="ja-JP" altLang="en-US" b="1" dirty="0">
                        <a:solidFill>
                          <a:schemeClr val="tx1"/>
                        </a:solidFill>
                      </a:endParaRPr>
                    </a:p>
                  </a:txBody>
                  <a:tcPr anchor="ctr">
                    <a:solidFill>
                      <a:schemeClr val="accent1">
                        <a:lumMod val="60000"/>
                        <a:lumOff val="40000"/>
                      </a:schemeClr>
                    </a:solidFill>
                  </a:tcPr>
                </a:tc>
                <a:tc hMerge="1">
                  <a:txBody>
                    <a:bodyPr/>
                    <a:lstStyle/>
                    <a:p>
                      <a:endParaRPr kumimoji="1" lang="ja-JP" altLang="en-US"/>
                    </a:p>
                  </a:txBody>
                  <a:tcPr/>
                </a:tc>
                <a:tc>
                  <a:txBody>
                    <a:bodyPr/>
                    <a:lstStyle/>
                    <a:p>
                      <a:pPr lvl="0" algn="ctr">
                        <a:defRPr/>
                      </a:pPr>
                      <a:r>
                        <a:rPr kumimoji="1" lang="ja-JP" altLang="en-US" sz="1800" b="1" i="0" u="none" strike="noStrike" kern="1200" cap="none" spc="0" normalizeH="0" baseline="0" noProof="0" dirty="0" smtClean="0">
                          <a:ln>
                            <a:noFill/>
                          </a:ln>
                          <a:solidFill>
                            <a:sysClr val="windowText" lastClr="000000"/>
                          </a:solidFill>
                          <a:effectLst/>
                          <a:uLnTx/>
                          <a:uFillTx/>
                          <a:latin typeface="+mn-lt"/>
                          <a:ea typeface="+mn-ea"/>
                          <a:cs typeface="+mn-cs"/>
                        </a:rPr>
                        <a:t>４月５日～５月５日</a:t>
                      </a:r>
                      <a:endParaRPr kumimoji="1" lang="en-US" altLang="ja-JP" sz="1800" b="1" i="0" u="sng" strike="noStrike" kern="1200" cap="none" spc="0" normalizeH="0" baseline="0" noProof="0" dirty="0" smtClean="0">
                        <a:ln>
                          <a:noFill/>
                        </a:ln>
                        <a:solidFill>
                          <a:sysClr val="windowText" lastClr="000000"/>
                        </a:solidFill>
                        <a:effectLst/>
                        <a:uLnTx/>
                        <a:uFillTx/>
                        <a:latin typeface="+mn-lt"/>
                        <a:ea typeface="+mn-ea"/>
                      </a:endParaRPr>
                    </a:p>
                  </a:txBody>
                  <a:tcPr anchor="ctr"/>
                </a:tc>
                <a:extLst>
                  <a:ext uri="{0D108BD9-81ED-4DB2-BD59-A6C34878D82A}">
                    <a16:rowId xmlns:a16="http://schemas.microsoft.com/office/drawing/2014/main" val="2755446059"/>
                  </a:ext>
                </a:extLst>
              </a:tr>
              <a:tr h="1079330">
                <a:tc rowSpan="2">
                  <a:txBody>
                    <a:bodyPr/>
                    <a:lstStyle/>
                    <a:p>
                      <a:pPr algn="ctr"/>
                      <a:r>
                        <a:rPr kumimoji="1" lang="ja-JP" altLang="en-US" b="1" dirty="0" smtClean="0">
                          <a:solidFill>
                            <a:schemeClr val="tx1"/>
                          </a:solidFill>
                        </a:rPr>
                        <a:t>実施内容</a:t>
                      </a:r>
                      <a:endParaRPr kumimoji="1" lang="ja-JP" altLang="en-US" b="1" dirty="0">
                        <a:solidFill>
                          <a:schemeClr val="tx1"/>
                        </a:solidFill>
                      </a:endParaRPr>
                    </a:p>
                  </a:txBody>
                  <a:tcPr anchor="ctr">
                    <a:solidFill>
                      <a:schemeClr val="accent1">
                        <a:lumMod val="60000"/>
                        <a:lumOff val="40000"/>
                      </a:schemeClr>
                    </a:solidFill>
                  </a:tcPr>
                </a:tc>
                <a:tc>
                  <a:txBody>
                    <a:bodyPr/>
                    <a:lstStyle/>
                    <a:p>
                      <a:pPr algn="ctr"/>
                      <a:r>
                        <a:rPr kumimoji="1" lang="ja-JP" altLang="en-US" b="1" dirty="0" smtClean="0">
                          <a:solidFill>
                            <a:schemeClr val="tx1"/>
                          </a:solidFill>
                        </a:rPr>
                        <a:t>対象施設</a:t>
                      </a:r>
                      <a:endParaRPr kumimoji="1" lang="ja-JP" altLang="en-US" b="1" dirty="0">
                        <a:solidFill>
                          <a:schemeClr val="tx1"/>
                        </a:solidFill>
                      </a:endParaRPr>
                    </a:p>
                  </a:txBody>
                  <a:tcPr anchor="ctr">
                    <a:solidFill>
                      <a:schemeClr val="accent1">
                        <a:lumMod val="60000"/>
                        <a:lumOff val="40000"/>
                      </a:schemeClr>
                    </a:solidFill>
                  </a:tcPr>
                </a:tc>
                <a:tc>
                  <a:txBody>
                    <a:bodyPr/>
                    <a:lstStyle/>
                    <a:p>
                      <a:r>
                        <a:rPr kumimoji="1" lang="en-US" altLang="ja-JP" b="1" dirty="0" smtClean="0">
                          <a:solidFill>
                            <a:schemeClr val="tx1"/>
                          </a:solidFill>
                        </a:rPr>
                        <a:t>【</a:t>
                      </a:r>
                      <a:r>
                        <a:rPr kumimoji="1" lang="ja-JP" altLang="en-US" b="1" dirty="0" smtClean="0">
                          <a:solidFill>
                            <a:schemeClr val="tx1"/>
                          </a:solidFill>
                        </a:rPr>
                        <a:t>飲食店</a:t>
                      </a:r>
                      <a:r>
                        <a:rPr kumimoji="1" lang="en-US" altLang="ja-JP" b="1" dirty="0" smtClean="0">
                          <a:solidFill>
                            <a:schemeClr val="tx1"/>
                          </a:solidFill>
                        </a:rPr>
                        <a:t>】</a:t>
                      </a:r>
                    </a:p>
                    <a:p>
                      <a:r>
                        <a:rPr kumimoji="1" lang="ja-JP" altLang="en-US" b="1" dirty="0" smtClean="0">
                          <a:solidFill>
                            <a:schemeClr val="tx1"/>
                          </a:solidFill>
                        </a:rPr>
                        <a:t>飲食店（居酒屋を含む）、喫茶店等（宅配・テークアウトサービスを除く）</a:t>
                      </a:r>
                      <a:endParaRPr kumimoji="1" lang="en-US" altLang="ja-JP" b="1" dirty="0" smtClean="0">
                        <a:solidFill>
                          <a:schemeClr val="tx1"/>
                        </a:solidFill>
                      </a:endParaRPr>
                    </a:p>
                    <a:p>
                      <a:r>
                        <a:rPr kumimoji="1" lang="en-US" altLang="ja-JP" b="1" dirty="0" smtClean="0">
                          <a:solidFill>
                            <a:schemeClr val="tx1"/>
                          </a:solidFill>
                        </a:rPr>
                        <a:t>【</a:t>
                      </a:r>
                      <a:r>
                        <a:rPr kumimoji="1" lang="ja-JP" altLang="en-US" b="1" dirty="0" smtClean="0">
                          <a:solidFill>
                            <a:schemeClr val="tx1"/>
                          </a:solidFill>
                        </a:rPr>
                        <a:t>遊興施設</a:t>
                      </a:r>
                      <a:r>
                        <a:rPr kumimoji="1" lang="en-US" altLang="ja-JP" sz="1200" b="0" dirty="0" smtClean="0">
                          <a:solidFill>
                            <a:schemeClr val="tx1"/>
                          </a:solidFill>
                        </a:rPr>
                        <a:t>※</a:t>
                      </a:r>
                      <a:r>
                        <a:rPr kumimoji="1" lang="en-US" altLang="ja-JP" b="1" dirty="0" smtClean="0">
                          <a:solidFill>
                            <a:schemeClr val="tx1"/>
                          </a:solidFill>
                        </a:rPr>
                        <a:t>】</a:t>
                      </a:r>
                    </a:p>
                    <a:p>
                      <a:r>
                        <a:rPr kumimoji="1" lang="ja-JP" altLang="en-US" b="1" dirty="0" smtClean="0">
                          <a:solidFill>
                            <a:schemeClr val="tx1"/>
                          </a:solidFill>
                        </a:rPr>
                        <a:t>バー、カラオケボックス等で、食品衛生法の飲食店営業許可を受けている店舗</a:t>
                      </a:r>
                    </a:p>
                  </a:txBody>
                  <a:tcPr anchor="ctr"/>
                </a:tc>
                <a:extLst>
                  <a:ext uri="{0D108BD9-81ED-4DB2-BD59-A6C34878D82A}">
                    <a16:rowId xmlns:a16="http://schemas.microsoft.com/office/drawing/2014/main" val="3701706027"/>
                  </a:ext>
                </a:extLst>
              </a:tr>
              <a:tr h="3337333">
                <a:tc vMerge="1">
                  <a:txBody>
                    <a:bodyPr/>
                    <a:lstStyle/>
                    <a:p>
                      <a:endParaRPr kumimoji="1" lang="ja-JP" altLang="en-US"/>
                    </a:p>
                  </a:txBody>
                  <a:tcPr/>
                </a:tc>
                <a:tc>
                  <a:txBody>
                    <a:bodyPr/>
                    <a:lstStyle/>
                    <a:p>
                      <a:pPr algn="ctr"/>
                      <a:r>
                        <a:rPr kumimoji="1" lang="ja-JP" altLang="en-US" b="1" dirty="0" smtClean="0">
                          <a:solidFill>
                            <a:schemeClr val="tx1"/>
                          </a:solidFill>
                        </a:rPr>
                        <a:t>要請内容</a:t>
                      </a:r>
                      <a:endParaRPr kumimoji="1" lang="ja-JP" altLang="en-US" b="1" dirty="0">
                        <a:solidFill>
                          <a:schemeClr val="tx1"/>
                        </a:solidFill>
                      </a:endParaRPr>
                    </a:p>
                  </a:txBody>
                  <a:tcPr anchor="ctr">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1" u="sng" dirty="0" smtClean="0"/>
                        <a:t>（特措法第</a:t>
                      </a:r>
                      <a:r>
                        <a:rPr lang="en-US" altLang="ja-JP" sz="1800" b="1" u="sng" dirty="0" smtClean="0"/>
                        <a:t>31</a:t>
                      </a:r>
                      <a:r>
                        <a:rPr lang="ja-JP" altLang="en-US" sz="1800" b="1" u="sng" dirty="0" smtClean="0"/>
                        <a:t>条の６第１項に基づくもの）</a:t>
                      </a:r>
                      <a:endParaRPr kumimoji="1" lang="en-US" altLang="ja-JP" b="1" u="sng" dirty="0" smtClean="0">
                        <a:solidFill>
                          <a:schemeClr val="tx1"/>
                        </a:solidFill>
                      </a:endParaRPr>
                    </a:p>
                    <a:p>
                      <a:r>
                        <a:rPr kumimoji="1" lang="ja-JP" altLang="en-US" b="1" dirty="0" smtClean="0">
                          <a:solidFill>
                            <a:schemeClr val="tx1"/>
                          </a:solidFill>
                        </a:rPr>
                        <a:t>○営業時間短縮（５時～</a:t>
                      </a:r>
                      <a:r>
                        <a:rPr kumimoji="1" lang="en-US" altLang="ja-JP" b="1" dirty="0" smtClean="0">
                          <a:solidFill>
                            <a:schemeClr val="tx1"/>
                          </a:solidFill>
                        </a:rPr>
                        <a:t>20</a:t>
                      </a:r>
                      <a:r>
                        <a:rPr kumimoji="1" lang="ja-JP" altLang="en-US" b="1" dirty="0" smtClean="0">
                          <a:solidFill>
                            <a:schemeClr val="tx1"/>
                          </a:solidFill>
                        </a:rPr>
                        <a:t>時）を要請。</a:t>
                      </a:r>
                      <a:r>
                        <a:rPr kumimoji="1" lang="ja-JP" altLang="en-US" b="1" u="none" dirty="0" smtClean="0">
                          <a:solidFill>
                            <a:schemeClr val="tx1"/>
                          </a:solidFill>
                        </a:rPr>
                        <a:t>ただし、酒類の提供</a:t>
                      </a:r>
                      <a:r>
                        <a:rPr kumimoji="1" lang="ja-JP" altLang="en-US" b="1" u="none" dirty="0" smtClean="0">
                          <a:solidFill>
                            <a:sysClr val="windowText" lastClr="000000"/>
                          </a:solidFill>
                        </a:rPr>
                        <a:t>は</a:t>
                      </a:r>
                      <a:r>
                        <a:rPr kumimoji="1" lang="en-US" altLang="ja-JP" b="1" u="none" dirty="0" smtClean="0">
                          <a:solidFill>
                            <a:sysClr val="windowText" lastClr="000000"/>
                          </a:solidFill>
                        </a:rPr>
                        <a:t>11</a:t>
                      </a:r>
                      <a:r>
                        <a:rPr kumimoji="1" lang="ja-JP" altLang="en-US" b="1" u="none" dirty="0" smtClean="0">
                          <a:solidFill>
                            <a:sysClr val="windowText" lastClr="000000"/>
                          </a:solidFill>
                        </a:rPr>
                        <a:t>時～</a:t>
                      </a:r>
                      <a:r>
                        <a:rPr kumimoji="1" lang="en-US" altLang="ja-JP" b="1" u="none" dirty="0" smtClean="0">
                          <a:solidFill>
                            <a:sysClr val="windowText" lastClr="000000"/>
                          </a:solidFill>
                        </a:rPr>
                        <a:t>19</a:t>
                      </a:r>
                      <a:r>
                        <a:rPr kumimoji="1" lang="ja-JP" altLang="en-US" b="1" u="none" dirty="0" smtClean="0">
                          <a:solidFill>
                            <a:sysClr val="windowText" lastClr="000000"/>
                          </a:solidFill>
                        </a:rPr>
                        <a:t>時</a:t>
                      </a:r>
                      <a:r>
                        <a:rPr kumimoji="1" lang="en-US" altLang="ja-JP" b="1" u="none" dirty="0" smtClean="0">
                          <a:solidFill>
                            <a:sysClr val="windowText" lastClr="000000"/>
                          </a:solidFill>
                        </a:rPr>
                        <a:t>00</a:t>
                      </a:r>
                      <a:r>
                        <a:rPr kumimoji="1" lang="ja-JP" altLang="en-US" b="1" u="none" dirty="0" smtClean="0">
                          <a:solidFill>
                            <a:sysClr val="windowText" lastClr="000000"/>
                          </a:solidFill>
                        </a:rPr>
                        <a:t>分まで</a:t>
                      </a:r>
                    </a:p>
                    <a:p>
                      <a:pPr>
                        <a:lnSpc>
                          <a:spcPts val="2400"/>
                        </a:lnSpc>
                      </a:pPr>
                      <a:r>
                        <a:rPr kumimoji="1" lang="ja-JP" altLang="en-US" b="1" dirty="0" smtClean="0">
                          <a:solidFill>
                            <a:sysClr val="windowText" lastClr="000000"/>
                          </a:solidFill>
                        </a:rPr>
                        <a:t>○利用者へのマスク会食実施の周知及び正当な理由なく応じない利用者の入場禁止</a:t>
                      </a:r>
                      <a:endParaRPr kumimoji="1" lang="en-US" altLang="ja-JP" b="1" dirty="0" smtClean="0">
                        <a:solidFill>
                          <a:sysClr val="windowText" lastClr="000000"/>
                        </a:solidFill>
                      </a:endParaRPr>
                    </a:p>
                    <a:p>
                      <a:pPr>
                        <a:lnSpc>
                          <a:spcPts val="2400"/>
                        </a:lnSpc>
                      </a:pPr>
                      <a:r>
                        <a:rPr kumimoji="1" lang="ja-JP" altLang="en-US" b="1" dirty="0" smtClean="0">
                          <a:solidFill>
                            <a:sysClr val="windowText" lastClr="000000"/>
                          </a:solidFill>
                        </a:rPr>
                        <a:t>　（退場を含む）</a:t>
                      </a:r>
                      <a:endParaRPr kumimoji="1" lang="en-US" altLang="ja-JP" b="1" dirty="0" smtClean="0">
                        <a:solidFill>
                          <a:sysClr val="windowText" lastClr="000000"/>
                        </a:solidFill>
                      </a:endParaRPr>
                    </a:p>
                    <a:p>
                      <a:pPr marL="0" marR="0" lvl="0" indent="0" algn="l" defTabSz="914400" rtl="0" eaLnBrk="1" fontAlgn="auto" latinLnBrk="0" hangingPunct="1">
                        <a:lnSpc>
                          <a:spcPts val="2400"/>
                        </a:lnSpc>
                        <a:spcBef>
                          <a:spcPts val="0"/>
                        </a:spcBef>
                        <a:spcAft>
                          <a:spcPts val="0"/>
                        </a:spcAft>
                        <a:buClrTx/>
                        <a:buSzTx/>
                        <a:buFontTx/>
                        <a:buNone/>
                        <a:tabLst/>
                        <a:defRPr/>
                      </a:pPr>
                      <a:r>
                        <a:rPr lang="ja-JP" altLang="en-US" b="1" u="none" dirty="0" smtClean="0">
                          <a:solidFill>
                            <a:schemeClr val="tx1"/>
                          </a:solidFill>
                        </a:rPr>
                        <a:t>○アクリル板の設置</a:t>
                      </a:r>
                      <a:r>
                        <a:rPr lang="ja-JP" altLang="en-US" sz="1800" b="1" u="none" dirty="0" smtClean="0">
                          <a:solidFill>
                            <a:schemeClr val="tx1"/>
                          </a:solidFill>
                        </a:rPr>
                        <a:t>等</a:t>
                      </a:r>
                      <a:endParaRPr kumimoji="1" lang="ja-JP" altLang="en-US" b="1" u="none" dirty="0" smtClean="0">
                        <a:solidFill>
                          <a:schemeClr val="tx1"/>
                        </a:solidFill>
                      </a:endParaRPr>
                    </a:p>
                    <a:p>
                      <a:pPr>
                        <a:lnSpc>
                          <a:spcPts val="2400"/>
                        </a:lnSpc>
                      </a:pPr>
                      <a:r>
                        <a:rPr kumimoji="1" lang="ja-JP" altLang="en-US" b="1" dirty="0" smtClean="0">
                          <a:solidFill>
                            <a:schemeClr val="tx1"/>
                          </a:solidFill>
                        </a:rPr>
                        <a:t>○上記のほか、特措法施行令第５条の５第１項各号に規定される措置</a:t>
                      </a:r>
                      <a:endParaRPr kumimoji="1" lang="en-US" altLang="ja-JP" b="1" dirty="0" smtClean="0">
                        <a:solidFill>
                          <a:schemeClr val="tx1"/>
                        </a:solidFill>
                      </a:endParaRPr>
                    </a:p>
                    <a:p>
                      <a:pPr>
                        <a:lnSpc>
                          <a:spcPts val="2400"/>
                        </a:lnSpc>
                      </a:pPr>
                      <a:r>
                        <a:rPr kumimoji="1" lang="ja-JP" altLang="en-US" b="1" dirty="0" smtClean="0">
                          <a:solidFill>
                            <a:schemeClr val="tx1"/>
                          </a:solidFill>
                        </a:rPr>
                        <a:t>　（従業員への検査勧奨、入場者の整理誘導、発熱等有症状者の入場禁止、</a:t>
                      </a:r>
                      <a:endParaRPr kumimoji="1" lang="en-US" altLang="ja-JP" b="1" dirty="0" smtClean="0">
                        <a:solidFill>
                          <a:schemeClr val="tx1"/>
                        </a:solidFill>
                      </a:endParaRPr>
                    </a:p>
                    <a:p>
                      <a:pPr>
                        <a:lnSpc>
                          <a:spcPts val="2400"/>
                        </a:lnSpc>
                      </a:pPr>
                      <a:r>
                        <a:rPr kumimoji="1" lang="ja-JP" altLang="en-US" b="1" dirty="0" smtClean="0">
                          <a:solidFill>
                            <a:schemeClr val="tx1"/>
                          </a:solidFill>
                        </a:rPr>
                        <a:t>　手指の消毒設備の設置、事業所の消毒、施設の換気）</a:t>
                      </a:r>
                      <a:endParaRPr kumimoji="1" lang="en-US" altLang="ja-JP" b="1" dirty="0" smtClean="0">
                        <a:solidFill>
                          <a:schemeClr val="tx1"/>
                        </a:solidFill>
                      </a:endParaRPr>
                    </a:p>
                    <a:p>
                      <a:pPr marL="0" marR="0" lvl="0" indent="0" algn="l" defTabSz="914400" rtl="0" eaLnBrk="1" fontAlgn="auto" latinLnBrk="0" hangingPunct="1">
                        <a:lnSpc>
                          <a:spcPts val="2400"/>
                        </a:lnSpc>
                        <a:spcBef>
                          <a:spcPts val="0"/>
                        </a:spcBef>
                        <a:spcAft>
                          <a:spcPts val="0"/>
                        </a:spcAft>
                        <a:buClrTx/>
                        <a:buSzTx/>
                        <a:buFontTx/>
                        <a:buNone/>
                        <a:tabLst/>
                        <a:defRPr/>
                      </a:pPr>
                      <a:r>
                        <a:rPr lang="ja-JP" altLang="en-US" sz="1800" b="1" u="sng" dirty="0" smtClean="0"/>
                        <a:t>（特措法第</a:t>
                      </a:r>
                      <a:r>
                        <a:rPr lang="en-US" altLang="ja-JP" sz="1800" b="1" u="sng" dirty="0" smtClean="0"/>
                        <a:t>24</a:t>
                      </a:r>
                      <a:r>
                        <a:rPr lang="ja-JP" altLang="en-US" sz="1800" b="1" u="sng" dirty="0" smtClean="0"/>
                        <a:t>条第９項に基づくもの）　</a:t>
                      </a:r>
                      <a:endParaRPr lang="en-US" altLang="ja-JP" sz="1800" b="1" u="sng" dirty="0" smtClean="0"/>
                    </a:p>
                    <a:p>
                      <a:pPr marL="0" marR="0" lvl="0" indent="0" algn="l" defTabSz="914400" rtl="0" eaLnBrk="1" fontAlgn="auto" latinLnBrk="0" hangingPunct="1">
                        <a:lnSpc>
                          <a:spcPts val="2400"/>
                        </a:lnSpc>
                        <a:spcBef>
                          <a:spcPts val="0"/>
                        </a:spcBef>
                        <a:spcAft>
                          <a:spcPts val="0"/>
                        </a:spcAft>
                        <a:buClrTx/>
                        <a:buSzTx/>
                        <a:buFontTx/>
                        <a:buNone/>
                        <a:tabLst/>
                        <a:defRPr/>
                      </a:pPr>
                      <a:r>
                        <a:rPr lang="ja-JP" altLang="en-US" b="1" dirty="0" smtClean="0"/>
                        <a:t>○ＣＯ２センサーの設置　</a:t>
                      </a:r>
                      <a:endParaRPr lang="en-US" altLang="ja-JP" b="1" dirty="0" smtClean="0"/>
                    </a:p>
                    <a:p>
                      <a:pPr marL="0" marR="0" lvl="0" indent="0" algn="l" defTabSz="914400" rtl="0" eaLnBrk="1" fontAlgn="auto" latinLnBrk="0" hangingPunct="1">
                        <a:lnSpc>
                          <a:spcPts val="2400"/>
                        </a:lnSpc>
                        <a:spcBef>
                          <a:spcPts val="0"/>
                        </a:spcBef>
                        <a:spcAft>
                          <a:spcPts val="0"/>
                        </a:spcAft>
                        <a:buClrTx/>
                        <a:buSzTx/>
                        <a:buFontTx/>
                        <a:buNone/>
                        <a:tabLst/>
                        <a:defRPr/>
                      </a:pPr>
                      <a:r>
                        <a:rPr lang="ja-JP" altLang="en-US" b="1" dirty="0" smtClean="0"/>
                        <a:t>○業種別ガイドラインの遵守を徹底</a:t>
                      </a:r>
                      <a:endParaRPr lang="en-US" altLang="ja-JP" b="1" dirty="0" smtClean="0"/>
                    </a:p>
                    <a:p>
                      <a:pPr marL="0" marR="0" lvl="0" indent="0" algn="l" defTabSz="914400" rtl="0" eaLnBrk="1" fontAlgn="auto" latinLnBrk="0" hangingPunct="1">
                        <a:lnSpc>
                          <a:spcPts val="2400"/>
                        </a:lnSpc>
                        <a:spcBef>
                          <a:spcPts val="0"/>
                        </a:spcBef>
                        <a:spcAft>
                          <a:spcPts val="0"/>
                        </a:spcAft>
                        <a:buClrTx/>
                        <a:buSzTx/>
                        <a:buFontTx/>
                        <a:buNone/>
                        <a:tabLst/>
                        <a:defRPr/>
                      </a:pPr>
                      <a:r>
                        <a:rPr lang="ja-JP" altLang="en-US" b="1" dirty="0" smtClean="0">
                          <a:solidFill>
                            <a:schemeClr val="tx1"/>
                          </a:solidFill>
                        </a:rPr>
                        <a:t>○カラオケ設備の利用自粛（飲食を主とする店舗で、カラオケ設備がある店）</a:t>
                      </a:r>
                    </a:p>
                  </a:txBody>
                  <a:tcPr/>
                </a:tc>
                <a:extLst>
                  <a:ext uri="{0D108BD9-81ED-4DB2-BD59-A6C34878D82A}">
                    <a16:rowId xmlns:a16="http://schemas.microsoft.com/office/drawing/2014/main" val="1115059720"/>
                  </a:ext>
                </a:extLst>
              </a:tr>
            </a:tbl>
          </a:graphicData>
        </a:graphic>
      </p:graphicFrame>
      <p:sp>
        <p:nvSpPr>
          <p:cNvPr id="10" name="正方形/長方形 9"/>
          <p:cNvSpPr/>
          <p:nvPr/>
        </p:nvSpPr>
        <p:spPr>
          <a:xfrm>
            <a:off x="988450" y="5988685"/>
            <a:ext cx="11698919" cy="461665"/>
          </a:xfrm>
          <a:prstGeom prst="rect">
            <a:avLst/>
          </a:prstGeom>
        </p:spPr>
        <p:txBody>
          <a:bodyPr wrap="square">
            <a:spAutoFit/>
          </a:bodyPr>
          <a:lstStyle/>
          <a:p>
            <a:pPr>
              <a:defRPr/>
            </a:pPr>
            <a:r>
              <a:rPr lang="en-US" altLang="ja-JP" sz="1200" dirty="0" smtClean="0"/>
              <a:t>※</a:t>
            </a:r>
            <a:r>
              <a:rPr lang="ja-JP" altLang="en-US" sz="1200" dirty="0" smtClean="0"/>
              <a:t>　遊興施設のうち、食品衛生法の飲食店営業許可を受けている店舗は、特措法に基づく要請の対象。</a:t>
            </a:r>
            <a:endParaRPr lang="en-US" altLang="ja-JP" sz="1200" dirty="0" smtClean="0"/>
          </a:p>
          <a:p>
            <a:pPr>
              <a:defRPr/>
            </a:pPr>
            <a:r>
              <a:rPr lang="ja-JP" altLang="en-US" sz="1200" dirty="0" smtClean="0"/>
              <a:t>　   ネットカフェ・マンガ喫茶等、宿泊を目的とした利用が相当程度見込まれる施設は要請の対象外。</a:t>
            </a:r>
            <a:endParaRPr lang="en-US" altLang="ja-JP" sz="1200" dirty="0" smtClean="0"/>
          </a:p>
        </p:txBody>
      </p:sp>
      <p:sp>
        <p:nvSpPr>
          <p:cNvPr id="11" name="テキスト ボックス 10"/>
          <p:cNvSpPr txBox="1"/>
          <p:nvPr/>
        </p:nvSpPr>
        <p:spPr>
          <a:xfrm>
            <a:off x="569328" y="6459836"/>
            <a:ext cx="13289460" cy="406714"/>
          </a:xfrm>
          <a:prstGeom prst="rect">
            <a:avLst/>
          </a:prstGeom>
          <a:noFill/>
          <a:ln w="19050">
            <a:noFill/>
          </a:ln>
        </p:spPr>
        <p:txBody>
          <a:bodyPr wrap="square" rtlCol="0">
            <a:spAutoFit/>
          </a:bodyPr>
          <a:lstStyle/>
          <a:p>
            <a:pPr marL="342900" indent="-342900">
              <a:lnSpc>
                <a:spcPts val="2600"/>
              </a:lnSpc>
              <a:buFont typeface="Wingdings" panose="05000000000000000000" pitchFamily="2" charset="2"/>
              <a:buChar char="Ø"/>
            </a:pPr>
            <a:r>
              <a:rPr lang="ja-JP" altLang="en-US" b="1" dirty="0"/>
              <a:t>催物の開催制限に係る施設は、イベントの開催要件を守ること。（協力</a:t>
            </a:r>
            <a:r>
              <a:rPr lang="ja-JP" altLang="en-US" b="1" dirty="0" smtClean="0"/>
              <a:t>依頼）</a:t>
            </a:r>
            <a:endParaRPr lang="ja-JP" altLang="en-US" b="1" dirty="0"/>
          </a:p>
        </p:txBody>
      </p:sp>
    </p:spTree>
    <p:extLst>
      <p:ext uri="{BB962C8B-B14F-4D97-AF65-F5344CB8AC3E}">
        <p14:creationId xmlns:p14="http://schemas.microsoft.com/office/powerpoint/2010/main" val="3652961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20" name="表 19"/>
          <p:cNvGraphicFramePr>
            <a:graphicFrameLocks noGrp="1"/>
          </p:cNvGraphicFramePr>
          <p:nvPr>
            <p:extLst>
              <p:ext uri="{D42A27DB-BD31-4B8C-83A1-F6EECF244321}">
                <p14:modId xmlns:p14="http://schemas.microsoft.com/office/powerpoint/2010/main" val="3712490379"/>
              </p:ext>
            </p:extLst>
          </p:nvPr>
        </p:nvGraphicFramePr>
        <p:xfrm>
          <a:off x="780708" y="1264390"/>
          <a:ext cx="10918210" cy="4090537"/>
        </p:xfrm>
        <a:graphic>
          <a:graphicData uri="http://schemas.openxmlformats.org/drawingml/2006/table">
            <a:tbl>
              <a:tblPr firstRow="1" bandRow="1">
                <a:tableStyleId>{5940675A-B579-460E-94D1-54222C63F5DA}</a:tableStyleId>
              </a:tblPr>
              <a:tblGrid>
                <a:gridCol w="5233726">
                  <a:extLst>
                    <a:ext uri="{9D8B030D-6E8A-4147-A177-3AD203B41FA5}">
                      <a16:colId xmlns:a16="http://schemas.microsoft.com/office/drawing/2014/main" val="281278"/>
                    </a:ext>
                  </a:extLst>
                </a:gridCol>
                <a:gridCol w="5684484">
                  <a:extLst>
                    <a:ext uri="{9D8B030D-6E8A-4147-A177-3AD203B41FA5}">
                      <a16:colId xmlns:a16="http://schemas.microsoft.com/office/drawing/2014/main" val="2806394976"/>
                    </a:ext>
                  </a:extLst>
                </a:gridCol>
              </a:tblGrid>
              <a:tr h="442380">
                <a:tc>
                  <a:txBody>
                    <a:bodyPr/>
                    <a:lstStyle/>
                    <a:p>
                      <a:pPr algn="ctr"/>
                      <a:r>
                        <a:rPr kumimoji="1" lang="ja-JP" altLang="en-US" b="1" dirty="0" smtClean="0">
                          <a:solidFill>
                            <a:schemeClr val="tx1"/>
                          </a:solidFill>
                        </a:rPr>
                        <a:t>対象施設</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b="1" dirty="0" smtClean="0">
                          <a:solidFill>
                            <a:schemeClr val="tx1"/>
                          </a:solidFill>
                        </a:rPr>
                        <a:t>協力依頼内容</a:t>
                      </a:r>
                      <a:endParaRPr kumimoji="1" lang="ja-JP" altLang="en-US" b="1" dirty="0">
                        <a:solidFill>
                          <a:schemeClr val="tx1"/>
                        </a:solidFill>
                      </a:endParaRPr>
                    </a:p>
                  </a:txBody>
                  <a:tcPr anchor="ctr">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101828618"/>
                  </a:ext>
                </a:extLst>
              </a:tr>
              <a:tr h="401952">
                <a:tc>
                  <a:txBody>
                    <a:bodyPr/>
                    <a:lstStyle/>
                    <a:p>
                      <a:pPr algn="l"/>
                      <a:r>
                        <a:rPr kumimoji="1" lang="ja-JP" altLang="en-US" b="1" dirty="0" smtClean="0">
                          <a:solidFill>
                            <a:schemeClr val="tx1"/>
                          </a:solidFill>
                        </a:rPr>
                        <a:t>運動施設、遊技場</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l"/>
                      <a:r>
                        <a:rPr kumimoji="1" lang="ja-JP" altLang="en-US" b="1" dirty="0" smtClean="0">
                          <a:solidFill>
                            <a:schemeClr val="tx1"/>
                          </a:solidFill>
                        </a:rPr>
                        <a:t>以下の内容について、協力を依頼</a:t>
                      </a:r>
                      <a:endParaRPr kumimoji="1" lang="en-US" altLang="ja-JP" b="1" dirty="0" smtClean="0">
                        <a:solidFill>
                          <a:schemeClr val="tx1"/>
                        </a:solidFill>
                      </a:endParaRPr>
                    </a:p>
                    <a:p>
                      <a:pPr algn="l"/>
                      <a:r>
                        <a:rPr kumimoji="1" lang="ja-JP" altLang="en-US" b="1" dirty="0" smtClean="0">
                          <a:solidFill>
                            <a:schemeClr val="tx1"/>
                          </a:solidFill>
                        </a:rPr>
                        <a:t>　・営業時間短縮（５時～</a:t>
                      </a:r>
                      <a:r>
                        <a:rPr kumimoji="1" lang="en-US" altLang="ja-JP" b="1" dirty="0" smtClean="0">
                          <a:solidFill>
                            <a:schemeClr val="tx1"/>
                          </a:solidFill>
                        </a:rPr>
                        <a:t>20</a:t>
                      </a:r>
                      <a:r>
                        <a:rPr kumimoji="1" lang="ja-JP" altLang="en-US" b="1" dirty="0" smtClean="0">
                          <a:solidFill>
                            <a:schemeClr val="tx1"/>
                          </a:solidFill>
                        </a:rPr>
                        <a:t>時）</a:t>
                      </a:r>
                      <a:endParaRPr kumimoji="1" lang="en-US" altLang="ja-JP" b="1" dirty="0" smtClean="0">
                        <a:solidFill>
                          <a:schemeClr val="tx1"/>
                        </a:solidFill>
                      </a:endParaRPr>
                    </a:p>
                    <a:p>
                      <a:pPr algn="l"/>
                      <a:r>
                        <a:rPr kumimoji="1" lang="ja-JP" altLang="en-US" b="1" dirty="0" smtClean="0">
                          <a:solidFill>
                            <a:schemeClr val="tx1"/>
                          </a:solidFill>
                        </a:rPr>
                        <a:t>　　ただし、酒類の提供は</a:t>
                      </a:r>
                      <a:r>
                        <a:rPr kumimoji="1" lang="en-US" altLang="ja-JP" b="1" dirty="0" smtClean="0">
                          <a:solidFill>
                            <a:schemeClr val="tx1"/>
                          </a:solidFill>
                        </a:rPr>
                        <a:t>11</a:t>
                      </a:r>
                      <a:r>
                        <a:rPr kumimoji="1" lang="ja-JP" altLang="en-US" b="1" dirty="0" smtClean="0">
                          <a:solidFill>
                            <a:schemeClr val="tx1"/>
                          </a:solidFill>
                        </a:rPr>
                        <a:t>時～</a:t>
                      </a:r>
                      <a:r>
                        <a:rPr kumimoji="1" lang="en-US" altLang="ja-JP" b="1" dirty="0" smtClean="0">
                          <a:solidFill>
                            <a:schemeClr val="tx1"/>
                          </a:solidFill>
                        </a:rPr>
                        <a:t>19</a:t>
                      </a:r>
                      <a:r>
                        <a:rPr kumimoji="1" lang="ja-JP" altLang="en-US" b="1" dirty="0" smtClean="0">
                          <a:solidFill>
                            <a:schemeClr val="tx1"/>
                          </a:solidFill>
                        </a:rPr>
                        <a:t>時</a:t>
                      </a:r>
                      <a:endParaRPr kumimoji="1" lang="en-US" altLang="ja-JP" b="1" dirty="0" smtClean="0">
                        <a:solidFill>
                          <a:schemeClr val="tx1"/>
                        </a:solidFill>
                      </a:endParaRPr>
                    </a:p>
                    <a:p>
                      <a:pPr algn="l"/>
                      <a:r>
                        <a:rPr kumimoji="1" lang="ja-JP" altLang="en-US" b="1" dirty="0" smtClean="0">
                          <a:solidFill>
                            <a:schemeClr val="tx1"/>
                          </a:solidFill>
                        </a:rPr>
                        <a:t>　・催物の開催制限に係る施設は、</a:t>
                      </a:r>
                      <a:endParaRPr kumimoji="1" lang="en-US" altLang="ja-JP" b="1" dirty="0" smtClean="0">
                        <a:solidFill>
                          <a:schemeClr val="tx1"/>
                        </a:solidFill>
                      </a:endParaRPr>
                    </a:p>
                    <a:p>
                      <a:pPr algn="l"/>
                      <a:r>
                        <a:rPr kumimoji="1" lang="ja-JP" altLang="en-US" b="1" dirty="0" smtClean="0">
                          <a:solidFill>
                            <a:schemeClr val="tx1"/>
                          </a:solidFill>
                        </a:rPr>
                        <a:t>　　イベントの開催要件を守ること。</a:t>
                      </a:r>
                      <a:endParaRPr kumimoji="1" lang="en-US" altLang="ja-JP" b="1" dirty="0" smtClean="0">
                        <a:solidFill>
                          <a:schemeClr val="tx1"/>
                        </a:solidFill>
                      </a:endParaRPr>
                    </a:p>
                    <a:p>
                      <a:pPr algn="l"/>
                      <a:r>
                        <a:rPr kumimoji="1" lang="ja-JP" altLang="en-US" b="1" dirty="0" smtClean="0">
                          <a:solidFill>
                            <a:schemeClr val="tx1"/>
                          </a:solidFill>
                        </a:rPr>
                        <a:t>　・入場者の整理誘導等を行うこと。</a:t>
                      </a:r>
                    </a:p>
                  </a:txBody>
                  <a:tcPr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5795442"/>
                  </a:ext>
                </a:extLst>
              </a:tr>
              <a:tr h="393209">
                <a:tc>
                  <a:txBody>
                    <a:bodyPr/>
                    <a:lstStyle/>
                    <a:p>
                      <a:pPr algn="l"/>
                      <a:r>
                        <a:rPr kumimoji="1" lang="ja-JP" altLang="en-US" b="1" dirty="0" smtClean="0">
                          <a:solidFill>
                            <a:schemeClr val="tx1"/>
                          </a:solidFill>
                        </a:rPr>
                        <a:t>劇場、観覧場、映画館又は演芸場</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8683565"/>
                  </a:ext>
                </a:extLst>
              </a:tr>
              <a:tr h="393209">
                <a:tc>
                  <a:txBody>
                    <a:bodyPr/>
                    <a:lstStyle/>
                    <a:p>
                      <a:pPr algn="l"/>
                      <a:r>
                        <a:rPr kumimoji="1" lang="ja-JP" altLang="en-US" b="1" dirty="0" smtClean="0">
                          <a:solidFill>
                            <a:schemeClr val="tx1"/>
                          </a:solidFill>
                        </a:rPr>
                        <a:t>集会場又は公会堂、展示場</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3341082"/>
                  </a:ext>
                </a:extLst>
              </a:tr>
              <a:tr h="393209">
                <a:tc>
                  <a:txBody>
                    <a:bodyPr/>
                    <a:lstStyle/>
                    <a:p>
                      <a:pPr algn="l"/>
                      <a:r>
                        <a:rPr kumimoji="1" lang="ja-JP" altLang="en-US" b="1" dirty="0" smtClean="0">
                          <a:solidFill>
                            <a:schemeClr val="tx1"/>
                          </a:solidFill>
                        </a:rPr>
                        <a:t>博物館、美術館又は図書館</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0859393"/>
                  </a:ext>
                </a:extLst>
              </a:tr>
              <a:tr h="393209">
                <a:tc>
                  <a:txBody>
                    <a:bodyPr/>
                    <a:lstStyle/>
                    <a:p>
                      <a:pPr algn="l"/>
                      <a:r>
                        <a:rPr kumimoji="1" lang="ja-JP" altLang="en-US" b="1" dirty="0" smtClean="0">
                          <a:solidFill>
                            <a:schemeClr val="tx1"/>
                          </a:solidFill>
                        </a:rPr>
                        <a:t>ホテル又は旅館（集会の用に供する部分に限る）</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6415104"/>
                  </a:ext>
                </a:extLst>
              </a:tr>
              <a:tr h="393209">
                <a:tc>
                  <a:txBody>
                    <a:bodyPr/>
                    <a:lstStyle/>
                    <a:p>
                      <a:pPr algn="l"/>
                      <a:r>
                        <a:rPr kumimoji="1" lang="ja-JP" altLang="en-US" b="1" dirty="0" smtClean="0">
                          <a:solidFill>
                            <a:schemeClr val="tx1"/>
                          </a:solidFill>
                        </a:rPr>
                        <a:t>遊興施設</a:t>
                      </a:r>
                      <a:r>
                        <a:rPr kumimoji="1" lang="en-US" altLang="ja-JP" b="1" dirty="0" smtClean="0">
                          <a:solidFill>
                            <a:schemeClr val="tx1"/>
                          </a:solidFill>
                        </a:rPr>
                        <a:t>※</a:t>
                      </a:r>
                    </a:p>
                  </a:txBody>
                  <a:tcPr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r>
                        <a:rPr kumimoji="1" lang="ja-JP" altLang="en-US" b="1" dirty="0" smtClean="0">
                          <a:solidFill>
                            <a:schemeClr val="tx1"/>
                          </a:solidFill>
                        </a:rPr>
                        <a:t>以下の内容について、協力を依頼</a:t>
                      </a:r>
                      <a:endParaRPr kumimoji="1" lang="en-US" altLang="ja-JP" b="1" dirty="0" smtClean="0">
                        <a:solidFill>
                          <a:schemeClr val="tx1"/>
                        </a:solidFill>
                      </a:endParaRPr>
                    </a:p>
                    <a:p>
                      <a:pPr algn="l"/>
                      <a:r>
                        <a:rPr kumimoji="1" lang="ja-JP" altLang="en-US" b="1" dirty="0" smtClean="0">
                          <a:solidFill>
                            <a:schemeClr val="tx1"/>
                          </a:solidFill>
                        </a:rPr>
                        <a:t>　・営業時間短縮（５時～</a:t>
                      </a:r>
                      <a:r>
                        <a:rPr kumimoji="1" lang="en-US" altLang="ja-JP" b="1" dirty="0" smtClean="0">
                          <a:solidFill>
                            <a:schemeClr val="tx1"/>
                          </a:solidFill>
                        </a:rPr>
                        <a:t>20</a:t>
                      </a:r>
                      <a:r>
                        <a:rPr kumimoji="1" lang="ja-JP" altLang="en-US" b="1" dirty="0" smtClean="0">
                          <a:solidFill>
                            <a:schemeClr val="tx1"/>
                          </a:solidFill>
                        </a:rPr>
                        <a:t>時）</a:t>
                      </a:r>
                      <a:endParaRPr kumimoji="1" lang="en-US" altLang="ja-JP" b="1" dirty="0" smtClean="0">
                        <a:solidFill>
                          <a:schemeClr val="tx1"/>
                        </a:solidFill>
                      </a:endParaRPr>
                    </a:p>
                    <a:p>
                      <a:pPr algn="l"/>
                      <a:r>
                        <a:rPr kumimoji="1" lang="ja-JP" altLang="en-US" b="1" dirty="0" smtClean="0">
                          <a:solidFill>
                            <a:schemeClr val="tx1"/>
                          </a:solidFill>
                        </a:rPr>
                        <a:t>　　ただし、酒類の提供は</a:t>
                      </a:r>
                      <a:r>
                        <a:rPr kumimoji="1" lang="en-US" altLang="ja-JP" b="1" dirty="0" smtClean="0">
                          <a:solidFill>
                            <a:schemeClr val="tx1"/>
                          </a:solidFill>
                        </a:rPr>
                        <a:t>11</a:t>
                      </a:r>
                      <a:r>
                        <a:rPr kumimoji="1" lang="ja-JP" altLang="en-US" b="1" dirty="0" smtClean="0">
                          <a:solidFill>
                            <a:schemeClr val="tx1"/>
                          </a:solidFill>
                        </a:rPr>
                        <a:t>時～</a:t>
                      </a:r>
                      <a:r>
                        <a:rPr kumimoji="1" lang="en-US" altLang="ja-JP" b="1" dirty="0" smtClean="0">
                          <a:solidFill>
                            <a:schemeClr val="tx1"/>
                          </a:solidFill>
                        </a:rPr>
                        <a:t>19</a:t>
                      </a:r>
                      <a:r>
                        <a:rPr kumimoji="1" lang="ja-JP" altLang="en-US" b="1" dirty="0" smtClean="0">
                          <a:solidFill>
                            <a:schemeClr val="tx1"/>
                          </a:solidFill>
                        </a:rPr>
                        <a:t>時</a:t>
                      </a:r>
                      <a:endParaRPr kumimoji="1" lang="en-US" altLang="ja-JP" b="1" dirty="0" smtClean="0">
                        <a:solidFill>
                          <a:schemeClr val="tx1"/>
                        </a:solidFill>
                      </a:endParaRPr>
                    </a:p>
                    <a:p>
                      <a:pPr algn="l"/>
                      <a:r>
                        <a:rPr kumimoji="1" lang="ja-JP" altLang="en-US" b="1" dirty="0" smtClean="0">
                          <a:solidFill>
                            <a:schemeClr val="tx1"/>
                          </a:solidFill>
                        </a:rPr>
                        <a:t>　・入場者の整理誘導等を行うこと。</a:t>
                      </a:r>
                    </a:p>
                  </a:txBody>
                  <a:tcPr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037456"/>
                  </a:ext>
                </a:extLst>
              </a:tr>
              <a:tr h="393209">
                <a:tc>
                  <a:txBody>
                    <a:bodyPr/>
                    <a:lstStyle/>
                    <a:p>
                      <a:pPr algn="l"/>
                      <a:r>
                        <a:rPr kumimoji="1" lang="ja-JP" altLang="en-US" b="1" dirty="0" smtClean="0">
                          <a:solidFill>
                            <a:schemeClr val="tx1"/>
                          </a:solidFill>
                        </a:rPr>
                        <a:t>物品販売業を営む店舗（</a:t>
                      </a:r>
                      <a:r>
                        <a:rPr kumimoji="1" lang="en-US" altLang="ja-JP" b="1" dirty="0" smtClean="0">
                          <a:solidFill>
                            <a:schemeClr val="tx1"/>
                          </a:solidFill>
                        </a:rPr>
                        <a:t>1,000</a:t>
                      </a:r>
                      <a:r>
                        <a:rPr kumimoji="1" lang="ja-JP" altLang="en-US" b="1" dirty="0" smtClean="0">
                          <a:solidFill>
                            <a:schemeClr val="tx1"/>
                          </a:solidFill>
                        </a:rPr>
                        <a:t>㎡超</a:t>
                      </a:r>
                      <a:r>
                        <a:rPr kumimoji="1" lang="ja-JP" altLang="en-US" b="1" dirty="0" smtClean="0">
                          <a:solidFill>
                            <a:schemeClr val="tx1"/>
                          </a:solidFill>
                        </a:rPr>
                        <a:t>）（</a:t>
                      </a:r>
                      <a:r>
                        <a:rPr kumimoji="1" lang="ja-JP" altLang="en-US" b="1" dirty="0" smtClean="0">
                          <a:solidFill>
                            <a:schemeClr val="tx1"/>
                          </a:solidFill>
                        </a:rPr>
                        <a:t>生活必需物資を除く）</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8875258"/>
                  </a:ext>
                </a:extLst>
              </a:tr>
              <a:tr h="393209">
                <a:tc>
                  <a:txBody>
                    <a:bodyPr/>
                    <a:lstStyle/>
                    <a:p>
                      <a:pPr algn="l"/>
                      <a:r>
                        <a:rPr kumimoji="1" lang="ja-JP" altLang="en-US" b="1" dirty="0" smtClean="0">
                          <a:solidFill>
                            <a:schemeClr val="tx1"/>
                          </a:solidFill>
                        </a:rPr>
                        <a:t>サービス業を営む店舗（</a:t>
                      </a:r>
                      <a:r>
                        <a:rPr kumimoji="1" lang="en-US" altLang="ja-JP" b="1" dirty="0" smtClean="0">
                          <a:solidFill>
                            <a:schemeClr val="tx1"/>
                          </a:solidFill>
                        </a:rPr>
                        <a:t>1,000</a:t>
                      </a:r>
                      <a:r>
                        <a:rPr kumimoji="1" lang="ja-JP" altLang="en-US" b="1" dirty="0" smtClean="0">
                          <a:solidFill>
                            <a:schemeClr val="tx1"/>
                          </a:solidFill>
                        </a:rPr>
                        <a:t>㎡超）（生活必需サービスを除く）</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993373"/>
                  </a:ext>
                </a:extLst>
              </a:tr>
            </a:tbl>
          </a:graphicData>
        </a:graphic>
      </p:graphicFrame>
      <p:sp>
        <p:nvSpPr>
          <p:cNvPr id="10" name="テキスト ボックス 9"/>
          <p:cNvSpPr txBox="1"/>
          <p:nvPr/>
        </p:nvSpPr>
        <p:spPr>
          <a:xfrm>
            <a:off x="484494" y="658883"/>
            <a:ext cx="12541718" cy="452303"/>
          </a:xfrm>
          <a:prstGeom prst="rect">
            <a:avLst/>
          </a:prstGeom>
          <a:noFill/>
          <a:ln w="28575">
            <a:noFill/>
          </a:ln>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lang="en-US" altLang="ja-JP" sz="2000" b="1" dirty="0" smtClean="0">
                <a:latin typeface="游ゴシック" panose="020F0502020204030204"/>
                <a:ea typeface="游ゴシック" panose="020B0400000000000000" pitchFamily="50" charset="-128"/>
              </a:rPr>
              <a:t>【</a:t>
            </a:r>
            <a:r>
              <a:rPr lang="ja-JP" altLang="en-US" sz="2000" b="1" dirty="0" smtClean="0">
                <a:latin typeface="游ゴシック" panose="020F0502020204030204"/>
                <a:ea typeface="游ゴシック" panose="020B0400000000000000" pitchFamily="50" charset="-128"/>
              </a:rPr>
              <a:t>協力依頼（大阪市内）</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p:txBody>
      </p:sp>
      <p:sp>
        <p:nvSpPr>
          <p:cNvPr id="11" name="正方形/長方形 10"/>
          <p:cNvSpPr/>
          <p:nvPr/>
        </p:nvSpPr>
        <p:spPr>
          <a:xfrm>
            <a:off x="780708" y="5436230"/>
            <a:ext cx="11698919" cy="461665"/>
          </a:xfrm>
          <a:prstGeom prst="rect">
            <a:avLst/>
          </a:prstGeom>
        </p:spPr>
        <p:txBody>
          <a:bodyPr wrap="square">
            <a:spAutoFit/>
          </a:bodyPr>
          <a:lstStyle/>
          <a:p>
            <a:pPr>
              <a:defRPr/>
            </a:pPr>
            <a:r>
              <a:rPr lang="en-US" altLang="ja-JP" sz="1200" dirty="0" smtClean="0"/>
              <a:t>※</a:t>
            </a:r>
            <a:r>
              <a:rPr lang="ja-JP" altLang="en-US" sz="1200" dirty="0" smtClean="0"/>
              <a:t>　遊興施設のうち、食品衛生法の飲食店営業許可を受けている店舗は、特措法に基づく要請の対象。</a:t>
            </a:r>
            <a:endParaRPr lang="en-US" altLang="ja-JP" sz="1200" dirty="0" smtClean="0"/>
          </a:p>
          <a:p>
            <a:pPr>
              <a:defRPr/>
            </a:pPr>
            <a:r>
              <a:rPr lang="ja-JP" altLang="en-US" sz="1200" dirty="0"/>
              <a:t>　</a:t>
            </a:r>
            <a:r>
              <a:rPr lang="ja-JP" altLang="en-US" sz="1200" dirty="0" smtClean="0"/>
              <a:t>　ネットカフェ・マンガ喫茶等、宿泊を目的とした利用が相当程度見込まれる施設は要請・協力依頼の対象外。</a:t>
            </a:r>
            <a:endParaRPr lang="en-US" altLang="ja-JP" sz="1200" dirty="0" smtClean="0"/>
          </a:p>
        </p:txBody>
      </p:sp>
    </p:spTree>
    <p:extLst>
      <p:ext uri="{BB962C8B-B14F-4D97-AF65-F5344CB8AC3E}">
        <p14:creationId xmlns:p14="http://schemas.microsoft.com/office/powerpoint/2010/main" val="23701735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296212" y="189162"/>
            <a:ext cx="780459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について（大阪市外）</a:t>
            </a:r>
            <a:r>
              <a:rPr lang="en-US" altLang="ja-JP" sz="2400" dirty="0"/>
              <a:t> </a:t>
            </a:r>
            <a:r>
              <a:rPr lang="en-US" altLang="ja-JP" sz="2000" dirty="0"/>
              <a:t>※</a:t>
            </a:r>
            <a:r>
              <a:rPr lang="ja-JP" altLang="en-US" sz="2000" dirty="0"/>
              <a:t>府有施設を含む</a:t>
            </a:r>
            <a:r>
              <a:rPr lang="ja-JP" altLang="en-US" sz="2400" b="1" dirty="0" smtClean="0"/>
              <a:t>　　　　</a:t>
            </a:r>
            <a:endParaRPr kumimoji="1" lang="ja-JP" altLang="en-US" sz="2400" b="1" dirty="0"/>
          </a:p>
        </p:txBody>
      </p:sp>
      <p:graphicFrame>
        <p:nvGraphicFramePr>
          <p:cNvPr id="16" name="表 15"/>
          <p:cNvGraphicFramePr>
            <a:graphicFrameLocks noGrp="1"/>
          </p:cNvGraphicFramePr>
          <p:nvPr>
            <p:extLst>
              <p:ext uri="{D42A27DB-BD31-4B8C-83A1-F6EECF244321}">
                <p14:modId xmlns:p14="http://schemas.microsoft.com/office/powerpoint/2010/main" val="381681177"/>
              </p:ext>
            </p:extLst>
          </p:nvPr>
        </p:nvGraphicFramePr>
        <p:xfrm>
          <a:off x="469413" y="637948"/>
          <a:ext cx="11030400" cy="4937760"/>
        </p:xfrm>
        <a:graphic>
          <a:graphicData uri="http://schemas.openxmlformats.org/drawingml/2006/table">
            <a:tbl>
              <a:tblPr firstRow="1" bandRow="1">
                <a:tableStyleId>{5940675A-B579-460E-94D1-54222C63F5DA}</a:tableStyleId>
              </a:tblPr>
              <a:tblGrid>
                <a:gridCol w="452171">
                  <a:extLst>
                    <a:ext uri="{9D8B030D-6E8A-4147-A177-3AD203B41FA5}">
                      <a16:colId xmlns:a16="http://schemas.microsoft.com/office/drawing/2014/main" val="3530193740"/>
                    </a:ext>
                  </a:extLst>
                </a:gridCol>
                <a:gridCol w="1226530">
                  <a:extLst>
                    <a:ext uri="{9D8B030D-6E8A-4147-A177-3AD203B41FA5}">
                      <a16:colId xmlns:a16="http://schemas.microsoft.com/office/drawing/2014/main" val="3006936778"/>
                    </a:ext>
                  </a:extLst>
                </a:gridCol>
                <a:gridCol w="9351699">
                  <a:extLst>
                    <a:ext uri="{9D8B030D-6E8A-4147-A177-3AD203B41FA5}">
                      <a16:colId xmlns:a16="http://schemas.microsoft.com/office/drawing/2014/main" val="1771816938"/>
                    </a:ext>
                  </a:extLst>
                </a:gridCol>
              </a:tblGrid>
              <a:tr h="358228">
                <a:tc gridSpan="2">
                  <a:txBody>
                    <a:bodyPr/>
                    <a:lstStyle/>
                    <a:p>
                      <a:pPr algn="ctr"/>
                      <a:r>
                        <a:rPr kumimoji="1" lang="ja-JP" altLang="en-US" b="1" dirty="0" smtClean="0">
                          <a:solidFill>
                            <a:schemeClr val="tx1"/>
                          </a:solidFill>
                        </a:rPr>
                        <a:t>期間</a:t>
                      </a:r>
                      <a:endParaRPr kumimoji="1" lang="ja-JP" altLang="en-US" b="1" dirty="0">
                        <a:solidFill>
                          <a:schemeClr val="tx1"/>
                        </a:solidFill>
                      </a:endParaRPr>
                    </a:p>
                  </a:txBody>
                  <a:tcPr anchor="ctr">
                    <a:solidFill>
                      <a:schemeClr val="accent1">
                        <a:lumMod val="60000"/>
                        <a:lumOff val="40000"/>
                      </a:schemeClr>
                    </a:solidFill>
                  </a:tcPr>
                </a:tc>
                <a:tc hMerge="1">
                  <a:txBody>
                    <a:bodyPr/>
                    <a:lstStyle/>
                    <a:p>
                      <a:endParaRPr kumimoji="1" lang="ja-JP" altLang="en-US"/>
                    </a:p>
                  </a:txBody>
                  <a:tcPr/>
                </a:tc>
                <a:tc>
                  <a:txBody>
                    <a:bodyPr/>
                    <a:lstStyle/>
                    <a:p>
                      <a:pPr lvl="0" algn="ctr">
                        <a:defRPr/>
                      </a:pPr>
                      <a:r>
                        <a:rPr lang="ja-JP" altLang="en-US" sz="1800" b="1" u="none" noProof="0" dirty="0" smtClean="0">
                          <a:solidFill>
                            <a:schemeClr val="tx1"/>
                          </a:solidFill>
                        </a:rPr>
                        <a:t>４月５日～５月５日</a:t>
                      </a:r>
                      <a:endParaRPr kumimoji="1" lang="en-US" altLang="ja-JP" sz="1800" b="1" i="0" u="none" strike="noStrike" kern="1200" cap="none" spc="0" normalizeH="0" baseline="0" noProof="0" dirty="0" smtClean="0">
                        <a:ln>
                          <a:noFill/>
                        </a:ln>
                        <a:solidFill>
                          <a:schemeClr val="tx1"/>
                        </a:solidFill>
                        <a:effectLst/>
                        <a:uLnTx/>
                        <a:uFillTx/>
                        <a:latin typeface="+mn-lt"/>
                        <a:ea typeface="+mn-ea"/>
                      </a:endParaRPr>
                    </a:p>
                  </a:txBody>
                  <a:tcPr anchor="ctr"/>
                </a:tc>
                <a:extLst>
                  <a:ext uri="{0D108BD9-81ED-4DB2-BD59-A6C34878D82A}">
                    <a16:rowId xmlns:a16="http://schemas.microsoft.com/office/drawing/2014/main" val="2755446059"/>
                  </a:ext>
                </a:extLst>
              </a:tr>
              <a:tr h="1164240">
                <a:tc rowSpan="2">
                  <a:txBody>
                    <a:bodyPr/>
                    <a:lstStyle/>
                    <a:p>
                      <a:pPr algn="ctr"/>
                      <a:r>
                        <a:rPr kumimoji="1" lang="ja-JP" altLang="en-US" b="1" dirty="0" smtClean="0">
                          <a:solidFill>
                            <a:schemeClr val="tx1"/>
                          </a:solidFill>
                        </a:rPr>
                        <a:t>実施内容</a:t>
                      </a:r>
                      <a:endParaRPr kumimoji="1" lang="ja-JP" altLang="en-US" b="1" dirty="0">
                        <a:solidFill>
                          <a:schemeClr val="tx1"/>
                        </a:solidFill>
                      </a:endParaRPr>
                    </a:p>
                  </a:txBody>
                  <a:tcPr anchor="ctr">
                    <a:solidFill>
                      <a:schemeClr val="accent1">
                        <a:lumMod val="60000"/>
                        <a:lumOff val="40000"/>
                      </a:schemeClr>
                    </a:solidFill>
                  </a:tcPr>
                </a:tc>
                <a:tc>
                  <a:txBody>
                    <a:bodyPr/>
                    <a:lstStyle/>
                    <a:p>
                      <a:pPr algn="ctr"/>
                      <a:r>
                        <a:rPr kumimoji="1" lang="ja-JP" altLang="en-US" b="1" dirty="0" smtClean="0">
                          <a:solidFill>
                            <a:schemeClr val="tx1"/>
                          </a:solidFill>
                        </a:rPr>
                        <a:t>対象施設</a:t>
                      </a:r>
                      <a:endParaRPr kumimoji="1" lang="ja-JP" altLang="en-US" b="1" dirty="0">
                        <a:solidFill>
                          <a:schemeClr val="tx1"/>
                        </a:solidFill>
                      </a:endParaRPr>
                    </a:p>
                  </a:txBody>
                  <a:tcPr anchor="ctr">
                    <a:solidFill>
                      <a:schemeClr val="accent1">
                        <a:lumMod val="60000"/>
                        <a:lumOff val="40000"/>
                      </a:schemeClr>
                    </a:solidFill>
                  </a:tcPr>
                </a:tc>
                <a:tc>
                  <a:txBody>
                    <a:bodyPr/>
                    <a:lstStyle/>
                    <a:p>
                      <a:r>
                        <a:rPr kumimoji="1" lang="en-US" altLang="ja-JP" b="1" dirty="0" smtClean="0">
                          <a:solidFill>
                            <a:schemeClr val="tx1"/>
                          </a:solidFill>
                        </a:rPr>
                        <a:t>【</a:t>
                      </a:r>
                      <a:r>
                        <a:rPr kumimoji="1" lang="ja-JP" altLang="en-US" b="1" dirty="0" smtClean="0">
                          <a:solidFill>
                            <a:schemeClr val="tx1"/>
                          </a:solidFill>
                        </a:rPr>
                        <a:t>飲食店</a:t>
                      </a:r>
                      <a:r>
                        <a:rPr kumimoji="1" lang="en-US" altLang="ja-JP" b="1" dirty="0" smtClean="0">
                          <a:solidFill>
                            <a:schemeClr val="tx1"/>
                          </a:solidFill>
                        </a:rPr>
                        <a:t>】</a:t>
                      </a:r>
                    </a:p>
                    <a:p>
                      <a:r>
                        <a:rPr kumimoji="1" lang="ja-JP" altLang="en-US" b="1" dirty="0" smtClean="0">
                          <a:solidFill>
                            <a:schemeClr val="tx1"/>
                          </a:solidFill>
                        </a:rPr>
                        <a:t>飲食店（居酒屋を含む）、喫茶店等（宅配・テークアウトサービスを除く）</a:t>
                      </a:r>
                      <a:endParaRPr kumimoji="1" lang="en-US" altLang="ja-JP" b="1" dirty="0" smtClean="0">
                        <a:solidFill>
                          <a:schemeClr val="tx1"/>
                        </a:solidFill>
                      </a:endParaRPr>
                    </a:p>
                    <a:p>
                      <a:r>
                        <a:rPr kumimoji="1" lang="en-US" altLang="ja-JP" b="1" dirty="0" smtClean="0">
                          <a:solidFill>
                            <a:schemeClr val="tx1"/>
                          </a:solidFill>
                        </a:rPr>
                        <a:t>【</a:t>
                      </a:r>
                      <a:r>
                        <a:rPr kumimoji="1" lang="ja-JP" altLang="en-US" b="1" dirty="0" smtClean="0">
                          <a:solidFill>
                            <a:schemeClr val="tx1"/>
                          </a:solidFill>
                        </a:rPr>
                        <a:t>遊興施設</a:t>
                      </a:r>
                      <a:r>
                        <a:rPr kumimoji="1" lang="en-US" altLang="ja-JP" sz="1200" b="0" dirty="0" smtClean="0">
                          <a:solidFill>
                            <a:schemeClr val="tx1"/>
                          </a:solidFill>
                        </a:rPr>
                        <a:t>※</a:t>
                      </a:r>
                      <a:r>
                        <a:rPr kumimoji="1" lang="en-US" altLang="ja-JP" b="1" dirty="0" smtClean="0">
                          <a:solidFill>
                            <a:schemeClr val="tx1"/>
                          </a:solidFill>
                        </a:rPr>
                        <a:t>】</a:t>
                      </a:r>
                    </a:p>
                    <a:p>
                      <a:r>
                        <a:rPr kumimoji="1" lang="ja-JP" altLang="en-US" b="1" dirty="0" smtClean="0">
                          <a:solidFill>
                            <a:schemeClr val="tx1"/>
                          </a:solidFill>
                        </a:rPr>
                        <a:t>バー、カラオケボックス等で、食品衛生法の飲食店営業許可を受けている店舗</a:t>
                      </a:r>
                    </a:p>
                  </a:txBody>
                  <a:tcPr anchor="ctr"/>
                </a:tc>
                <a:extLst>
                  <a:ext uri="{0D108BD9-81ED-4DB2-BD59-A6C34878D82A}">
                    <a16:rowId xmlns:a16="http://schemas.microsoft.com/office/drawing/2014/main" val="3701706027"/>
                  </a:ext>
                </a:extLst>
              </a:tr>
              <a:tr h="3015083">
                <a:tc vMerge="1">
                  <a:txBody>
                    <a:bodyPr/>
                    <a:lstStyle/>
                    <a:p>
                      <a:endParaRPr kumimoji="1" lang="ja-JP" altLang="en-US"/>
                    </a:p>
                  </a:txBody>
                  <a:tcPr/>
                </a:tc>
                <a:tc>
                  <a:txBody>
                    <a:bodyPr/>
                    <a:lstStyle/>
                    <a:p>
                      <a:pPr algn="ctr"/>
                      <a:r>
                        <a:rPr kumimoji="1" lang="ja-JP" altLang="en-US" b="1" dirty="0" smtClean="0">
                          <a:solidFill>
                            <a:schemeClr val="tx1"/>
                          </a:solidFill>
                        </a:rPr>
                        <a:t>要請内容</a:t>
                      </a:r>
                      <a:endParaRPr kumimoji="1" lang="ja-JP" altLang="en-US" b="1" dirty="0">
                        <a:solidFill>
                          <a:schemeClr val="tx1"/>
                        </a:solidFill>
                      </a:endParaRPr>
                    </a:p>
                  </a:txBody>
                  <a:tcPr anchor="ctr">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1" u="sng" dirty="0" smtClean="0">
                          <a:solidFill>
                            <a:schemeClr val="tx1"/>
                          </a:solidFill>
                        </a:rPr>
                        <a:t>（特措法第</a:t>
                      </a:r>
                      <a:r>
                        <a:rPr lang="en-US" altLang="ja-JP" sz="1800" b="1" u="sng" dirty="0" smtClean="0">
                          <a:solidFill>
                            <a:schemeClr val="tx1"/>
                          </a:solidFill>
                        </a:rPr>
                        <a:t>24</a:t>
                      </a:r>
                      <a:r>
                        <a:rPr lang="ja-JP" altLang="en-US" sz="1800" b="1" u="sng" dirty="0" smtClean="0">
                          <a:solidFill>
                            <a:schemeClr val="tx1"/>
                          </a:solidFill>
                        </a:rPr>
                        <a:t>条第９項に基づく）</a:t>
                      </a:r>
                      <a:endParaRPr kumimoji="1" lang="en-US" altLang="ja-JP" b="1" u="sng" dirty="0" smtClean="0">
                        <a:solidFill>
                          <a:schemeClr val="tx1"/>
                        </a:solidFill>
                      </a:endParaRPr>
                    </a:p>
                    <a:p>
                      <a:r>
                        <a:rPr kumimoji="1" lang="ja-JP" altLang="en-US" b="1" dirty="0" smtClean="0">
                          <a:solidFill>
                            <a:schemeClr val="tx1"/>
                          </a:solidFill>
                        </a:rPr>
                        <a:t>○営業時間短縮（５時～</a:t>
                      </a:r>
                      <a:r>
                        <a:rPr kumimoji="1" lang="en-US" altLang="ja-JP" b="1" dirty="0" smtClean="0">
                          <a:solidFill>
                            <a:schemeClr val="tx1"/>
                          </a:solidFill>
                        </a:rPr>
                        <a:t>21</a:t>
                      </a:r>
                      <a:r>
                        <a:rPr kumimoji="1" lang="ja-JP" altLang="en-US" b="1" dirty="0" smtClean="0">
                          <a:solidFill>
                            <a:schemeClr val="tx1"/>
                          </a:solidFill>
                        </a:rPr>
                        <a:t>時）を要請。ただし、酒類の提供は</a:t>
                      </a:r>
                      <a:r>
                        <a:rPr kumimoji="1" lang="en-US" altLang="ja-JP" b="1" dirty="0" smtClean="0">
                          <a:solidFill>
                            <a:schemeClr val="tx1"/>
                          </a:solidFill>
                        </a:rPr>
                        <a:t>11</a:t>
                      </a:r>
                      <a:r>
                        <a:rPr kumimoji="1" lang="ja-JP" altLang="en-US" b="1" dirty="0" smtClean="0">
                          <a:solidFill>
                            <a:schemeClr val="tx1"/>
                          </a:solidFill>
                        </a:rPr>
                        <a:t>時～</a:t>
                      </a:r>
                      <a:r>
                        <a:rPr kumimoji="1" lang="en-US" altLang="ja-JP" b="1" dirty="0" smtClean="0">
                          <a:solidFill>
                            <a:schemeClr val="tx1"/>
                          </a:solidFill>
                        </a:rPr>
                        <a:t>20</a:t>
                      </a:r>
                      <a:r>
                        <a:rPr kumimoji="1" lang="ja-JP" altLang="en-US" b="1" dirty="0" smtClean="0">
                          <a:solidFill>
                            <a:schemeClr val="tx1"/>
                          </a:solidFill>
                        </a:rPr>
                        <a:t>時</a:t>
                      </a:r>
                      <a:r>
                        <a:rPr kumimoji="1" lang="en-US" altLang="ja-JP" b="1" dirty="0" smtClean="0">
                          <a:solidFill>
                            <a:schemeClr val="tx1"/>
                          </a:solidFill>
                        </a:rPr>
                        <a:t>30</a:t>
                      </a:r>
                      <a:r>
                        <a:rPr kumimoji="1" lang="ja-JP" altLang="en-US" b="1" dirty="0" smtClean="0">
                          <a:solidFill>
                            <a:schemeClr val="tx1"/>
                          </a:solidFill>
                        </a:rPr>
                        <a:t>分まで</a:t>
                      </a:r>
                    </a:p>
                    <a:p>
                      <a:pPr>
                        <a:lnSpc>
                          <a:spcPts val="2400"/>
                        </a:lnSpc>
                      </a:pPr>
                      <a:r>
                        <a:rPr kumimoji="1" lang="ja-JP" altLang="en-US" b="1" dirty="0" smtClean="0">
                          <a:solidFill>
                            <a:schemeClr val="tx1"/>
                          </a:solidFill>
                        </a:rPr>
                        <a:t>○利用者へのマスク会食実施の周知及び正当な理由なく応じない利用者の入場禁止　</a:t>
                      </a:r>
                      <a:endParaRPr kumimoji="1" lang="en-US" altLang="ja-JP" b="1" dirty="0" smtClean="0">
                        <a:solidFill>
                          <a:schemeClr val="tx1"/>
                        </a:solidFill>
                      </a:endParaRPr>
                    </a:p>
                    <a:p>
                      <a:pPr>
                        <a:lnSpc>
                          <a:spcPts val="2400"/>
                        </a:lnSpc>
                      </a:pPr>
                      <a:r>
                        <a:rPr kumimoji="1" lang="ja-JP" altLang="en-US" b="1" dirty="0" smtClean="0">
                          <a:solidFill>
                            <a:schemeClr val="tx1"/>
                          </a:solidFill>
                        </a:rPr>
                        <a:t>　（退場を含む）</a:t>
                      </a:r>
                      <a:endParaRPr kumimoji="1" lang="en-US" altLang="ja-JP" b="1" dirty="0" smtClean="0">
                        <a:solidFill>
                          <a:schemeClr val="tx1"/>
                        </a:solidFill>
                      </a:endParaRPr>
                    </a:p>
                    <a:p>
                      <a:pPr marL="0" marR="0" lvl="0" indent="0" algn="l" defTabSz="914400" rtl="0" eaLnBrk="1" fontAlgn="auto" latinLnBrk="0" hangingPunct="1">
                        <a:lnSpc>
                          <a:spcPts val="2400"/>
                        </a:lnSpc>
                        <a:spcBef>
                          <a:spcPts val="0"/>
                        </a:spcBef>
                        <a:spcAft>
                          <a:spcPts val="0"/>
                        </a:spcAft>
                        <a:buClrTx/>
                        <a:buSzTx/>
                        <a:buFontTx/>
                        <a:buNone/>
                        <a:tabLst/>
                        <a:defRPr/>
                      </a:pPr>
                      <a:r>
                        <a:rPr kumimoji="1" lang="ja-JP" altLang="en-US" b="1" u="none" dirty="0" smtClean="0">
                          <a:solidFill>
                            <a:schemeClr val="tx1"/>
                          </a:solidFill>
                        </a:rPr>
                        <a:t>○アクリル板の設置</a:t>
                      </a:r>
                      <a:r>
                        <a:rPr kumimoji="1" lang="ja-JP" altLang="en-US" sz="1800" b="1" u="none" dirty="0" smtClean="0">
                          <a:solidFill>
                            <a:schemeClr val="tx1"/>
                          </a:solidFill>
                        </a:rPr>
                        <a:t>等</a:t>
                      </a:r>
                      <a:endParaRPr kumimoji="1" lang="en-US" altLang="ja-JP" sz="1800" b="1" u="none" dirty="0" smtClean="0">
                        <a:solidFill>
                          <a:schemeClr val="tx1"/>
                        </a:solidFill>
                      </a:endParaRPr>
                    </a:p>
                    <a:p>
                      <a:pPr marL="0" marR="0" lvl="0" indent="0" algn="l" defTabSz="914400" rtl="0" eaLnBrk="1" fontAlgn="auto" latinLnBrk="0" hangingPunct="1">
                        <a:lnSpc>
                          <a:spcPts val="2400"/>
                        </a:lnSpc>
                        <a:spcBef>
                          <a:spcPts val="0"/>
                        </a:spcBef>
                        <a:spcAft>
                          <a:spcPts val="0"/>
                        </a:spcAft>
                        <a:buClrTx/>
                        <a:buSzTx/>
                        <a:buFontTx/>
                        <a:buNone/>
                        <a:tabLst/>
                        <a:defRPr/>
                      </a:pPr>
                      <a:r>
                        <a:rPr kumimoji="1" lang="ja-JP" altLang="en-US" b="1" dirty="0" smtClean="0">
                          <a:solidFill>
                            <a:schemeClr val="tx1"/>
                          </a:solidFill>
                        </a:rPr>
                        <a:t>○上記のほか、特措法施行令第５条の５第１項各号に規定される措置</a:t>
                      </a:r>
                      <a:endParaRPr kumimoji="1" lang="en-US" altLang="ja-JP" b="1" dirty="0" smtClean="0">
                        <a:solidFill>
                          <a:schemeClr val="tx1"/>
                        </a:solidFill>
                      </a:endParaRPr>
                    </a:p>
                    <a:p>
                      <a:pPr>
                        <a:lnSpc>
                          <a:spcPts val="2400"/>
                        </a:lnSpc>
                      </a:pPr>
                      <a:r>
                        <a:rPr kumimoji="1" lang="ja-JP" altLang="en-US" b="1" dirty="0" smtClean="0">
                          <a:solidFill>
                            <a:schemeClr val="tx1"/>
                          </a:solidFill>
                        </a:rPr>
                        <a:t>　（従業員への検査勧奨、入場者の整理誘導、発熱等有症状者の入場禁止、</a:t>
                      </a:r>
                      <a:endParaRPr kumimoji="1" lang="en-US" altLang="ja-JP" b="1" dirty="0" smtClean="0">
                        <a:solidFill>
                          <a:schemeClr val="tx1"/>
                        </a:solidFill>
                      </a:endParaRPr>
                    </a:p>
                    <a:p>
                      <a:pPr>
                        <a:lnSpc>
                          <a:spcPts val="2400"/>
                        </a:lnSpc>
                      </a:pPr>
                      <a:r>
                        <a:rPr kumimoji="1" lang="ja-JP" altLang="en-US" b="1" dirty="0" smtClean="0">
                          <a:solidFill>
                            <a:schemeClr val="tx1"/>
                          </a:solidFill>
                        </a:rPr>
                        <a:t>　手指の消毒設備の設置、事業所の消毒、施設の換気）</a:t>
                      </a:r>
                    </a:p>
                    <a:p>
                      <a:pPr>
                        <a:lnSpc>
                          <a:spcPts val="2400"/>
                        </a:lnSpc>
                      </a:pPr>
                      <a:r>
                        <a:rPr kumimoji="1" lang="ja-JP" altLang="en-US" b="1" dirty="0" smtClean="0">
                          <a:solidFill>
                            <a:schemeClr val="tx1"/>
                          </a:solidFill>
                        </a:rPr>
                        <a:t>○ＣＯ２センサーの設置</a:t>
                      </a:r>
                    </a:p>
                    <a:p>
                      <a:pPr>
                        <a:lnSpc>
                          <a:spcPts val="2400"/>
                        </a:lnSpc>
                      </a:pPr>
                      <a:r>
                        <a:rPr kumimoji="1" lang="ja-JP" altLang="en-US" b="1" dirty="0" smtClean="0">
                          <a:solidFill>
                            <a:schemeClr val="tx1"/>
                          </a:solidFill>
                        </a:rPr>
                        <a:t>○業種別ガイドラインの遵守を徹底</a:t>
                      </a:r>
                      <a:endParaRPr kumimoji="1" lang="en-US" altLang="ja-JP" b="1" dirty="0" smtClean="0">
                        <a:solidFill>
                          <a:schemeClr val="tx1"/>
                        </a:solidFill>
                      </a:endParaRPr>
                    </a:p>
                    <a:p>
                      <a:pPr>
                        <a:lnSpc>
                          <a:spcPts val="2400"/>
                        </a:lnSpc>
                      </a:pPr>
                      <a:r>
                        <a:rPr kumimoji="1" lang="ja-JP" altLang="en-US" b="1" dirty="0" smtClean="0">
                          <a:solidFill>
                            <a:schemeClr val="tx1"/>
                          </a:solidFill>
                        </a:rPr>
                        <a:t>○カラオケ設備の利用自粛（飲食を主とする店舗で、カラオケ設備がある店）</a:t>
                      </a:r>
                    </a:p>
                  </a:txBody>
                  <a:tcPr/>
                </a:tc>
                <a:extLst>
                  <a:ext uri="{0D108BD9-81ED-4DB2-BD59-A6C34878D82A}">
                    <a16:rowId xmlns:a16="http://schemas.microsoft.com/office/drawing/2014/main" val="1115059720"/>
                  </a:ext>
                </a:extLst>
              </a:tr>
            </a:tbl>
          </a:graphicData>
        </a:graphic>
      </p:graphicFrame>
      <p:sp>
        <p:nvSpPr>
          <p:cNvPr id="11" name="テキスト ボックス 10"/>
          <p:cNvSpPr txBox="1"/>
          <p:nvPr/>
        </p:nvSpPr>
        <p:spPr>
          <a:xfrm>
            <a:off x="296212" y="6216713"/>
            <a:ext cx="13289460" cy="406714"/>
          </a:xfrm>
          <a:prstGeom prst="rect">
            <a:avLst/>
          </a:prstGeom>
          <a:noFill/>
          <a:ln w="19050">
            <a:noFill/>
          </a:ln>
        </p:spPr>
        <p:txBody>
          <a:bodyPr wrap="square" rtlCol="0">
            <a:spAutoFit/>
          </a:bodyPr>
          <a:lstStyle/>
          <a:p>
            <a:pPr marL="342900" indent="-342900">
              <a:lnSpc>
                <a:spcPts val="2600"/>
              </a:lnSpc>
              <a:buFont typeface="Wingdings" panose="05000000000000000000" pitchFamily="2" charset="2"/>
              <a:buChar char="Ø"/>
            </a:pPr>
            <a:r>
              <a:rPr lang="ja-JP" altLang="en-US" b="1" dirty="0"/>
              <a:t>催物の開催制限に係る施設は、イベントの開催要件を守ること。（協力</a:t>
            </a:r>
            <a:r>
              <a:rPr lang="ja-JP" altLang="en-US" b="1" dirty="0" smtClean="0"/>
              <a:t>依頼）</a:t>
            </a:r>
            <a:endParaRPr lang="ja-JP" altLang="en-US" b="1" dirty="0"/>
          </a:p>
        </p:txBody>
      </p:sp>
      <p:sp>
        <p:nvSpPr>
          <p:cNvPr id="7" name="正方形/長方形 6"/>
          <p:cNvSpPr/>
          <p:nvPr/>
        </p:nvSpPr>
        <p:spPr>
          <a:xfrm>
            <a:off x="988450" y="5683211"/>
            <a:ext cx="11698919" cy="461665"/>
          </a:xfrm>
          <a:prstGeom prst="rect">
            <a:avLst/>
          </a:prstGeom>
        </p:spPr>
        <p:txBody>
          <a:bodyPr wrap="square">
            <a:spAutoFit/>
          </a:bodyPr>
          <a:lstStyle/>
          <a:p>
            <a:pPr>
              <a:defRPr/>
            </a:pPr>
            <a:r>
              <a:rPr lang="en-US" altLang="ja-JP" sz="1200" dirty="0" smtClean="0"/>
              <a:t>※</a:t>
            </a:r>
            <a:r>
              <a:rPr lang="ja-JP" altLang="en-US" sz="1200" dirty="0" smtClean="0"/>
              <a:t>　遊興施設のうち、食品衛生法の飲食店営業許可を受けている店舗は、特措法に基づく要請の対象。</a:t>
            </a:r>
            <a:endParaRPr lang="en-US" altLang="ja-JP" sz="1200" dirty="0" smtClean="0"/>
          </a:p>
          <a:p>
            <a:pPr>
              <a:defRPr/>
            </a:pPr>
            <a:r>
              <a:rPr lang="ja-JP" altLang="en-US" sz="1200" dirty="0" smtClean="0"/>
              <a:t>　　  ネットカフェ・マンガ喫茶等、宿泊を目的とした利用が相当程度見込まれる施設は要請の対象外。</a:t>
            </a:r>
            <a:endParaRPr lang="en-US" altLang="ja-JP" sz="1200" dirty="0" smtClean="0"/>
          </a:p>
        </p:txBody>
      </p:sp>
    </p:spTree>
    <p:extLst>
      <p:ext uri="{BB962C8B-B14F-4D97-AF65-F5344CB8AC3E}">
        <p14:creationId xmlns:p14="http://schemas.microsoft.com/office/powerpoint/2010/main" val="36163448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412122" y="743215"/>
            <a:ext cx="10689466" cy="461665"/>
          </a:xfrm>
          <a:prstGeom prst="rect">
            <a:avLst/>
          </a:prstGeom>
          <a:noFill/>
          <a:ln w="19050">
            <a:noFill/>
          </a:ln>
        </p:spPr>
        <p:txBody>
          <a:bodyPr wrap="square" rtlCol="0">
            <a:spAutoFit/>
          </a:bodyPr>
          <a:lstStyle/>
          <a:p>
            <a:r>
              <a:rPr lang="ja-JP" altLang="en-US" sz="2400" b="1" dirty="0" smtClean="0"/>
              <a:t>＜経済界＞へのお願い　　　　</a:t>
            </a:r>
            <a:endParaRPr kumimoji="1" lang="ja-JP" altLang="en-US" sz="2400" b="1" dirty="0"/>
          </a:p>
        </p:txBody>
      </p:sp>
      <p:sp>
        <p:nvSpPr>
          <p:cNvPr id="11" name="正方形/長方形 10"/>
          <p:cNvSpPr/>
          <p:nvPr/>
        </p:nvSpPr>
        <p:spPr>
          <a:xfrm>
            <a:off x="415534" y="1219559"/>
            <a:ext cx="12165612" cy="2080057"/>
          </a:xfrm>
          <a:prstGeom prst="rect">
            <a:avLst/>
          </a:prstGeom>
        </p:spPr>
        <p:txBody>
          <a:bodyPr wrap="square">
            <a:spAutoFit/>
          </a:bodyPr>
          <a:lstStyle/>
          <a:p>
            <a:pPr>
              <a:lnSpc>
                <a:spcPts val="3100"/>
              </a:lnSpc>
              <a:defRPr/>
            </a:pPr>
            <a:r>
              <a:rPr lang="ja-JP" altLang="en-US" b="1" dirty="0"/>
              <a:t>○　従業員等に対し、４人以下でのマスク会食の徹底を求めること</a:t>
            </a:r>
            <a:endParaRPr lang="en-US" altLang="ja-JP" b="1" spc="-100" dirty="0"/>
          </a:p>
          <a:p>
            <a:pPr>
              <a:lnSpc>
                <a:spcPts val="3100"/>
              </a:lnSpc>
              <a:defRPr/>
            </a:pPr>
            <a:r>
              <a:rPr lang="ja-JP" altLang="en-US" b="1" dirty="0" smtClean="0"/>
              <a:t>○</a:t>
            </a:r>
            <a:r>
              <a:rPr lang="ja-JP" altLang="en-US" b="1" dirty="0"/>
              <a:t>　</a:t>
            </a:r>
            <a:r>
              <a:rPr lang="ja-JP" altLang="en-US" b="1" dirty="0" smtClean="0"/>
              <a:t>従業員等に対し、営業</a:t>
            </a:r>
            <a:r>
              <a:rPr lang="ja-JP" altLang="en-US" b="1" dirty="0"/>
              <a:t>時間短縮を要請した時間以降、飲食店等</a:t>
            </a:r>
            <a:r>
              <a:rPr lang="ja-JP" altLang="en-US" b="1" dirty="0" smtClean="0"/>
              <a:t>にみだり</a:t>
            </a:r>
            <a:r>
              <a:rPr lang="ja-JP" altLang="en-US" b="1" dirty="0"/>
              <a:t>に出入りを</a:t>
            </a:r>
            <a:r>
              <a:rPr lang="ja-JP" altLang="en-US" b="1" dirty="0" smtClean="0"/>
              <a:t>しないよう求めること</a:t>
            </a:r>
            <a:endParaRPr lang="en-US" altLang="ja-JP" b="1" dirty="0" smtClean="0"/>
          </a:p>
          <a:p>
            <a:pPr>
              <a:lnSpc>
                <a:spcPts val="3100"/>
              </a:lnSpc>
              <a:defRPr/>
            </a:pPr>
            <a:r>
              <a:rPr lang="ja-JP" altLang="en-US" b="1" spc="-100" dirty="0" smtClean="0"/>
              <a:t>○</a:t>
            </a:r>
            <a:r>
              <a:rPr lang="ja-JP" altLang="en-US" b="1" spc="-100" dirty="0"/>
              <a:t>　</a:t>
            </a:r>
            <a:r>
              <a:rPr lang="ja-JP" altLang="en-US" b="1" spc="-100" dirty="0" smtClean="0"/>
              <a:t>従業員</a:t>
            </a:r>
            <a:r>
              <a:rPr lang="ja-JP" altLang="en-US" b="1" spc="-100" dirty="0"/>
              <a:t>等に対し</a:t>
            </a:r>
            <a:r>
              <a:rPr lang="ja-JP" altLang="en-US" b="1" spc="-100" dirty="0" smtClean="0"/>
              <a:t>、</a:t>
            </a:r>
            <a:r>
              <a:rPr lang="ja-JP" altLang="en-US" b="1" spc="-100" dirty="0"/>
              <a:t>歓送迎</a:t>
            </a:r>
            <a:r>
              <a:rPr lang="ja-JP" altLang="en-US" b="1" spc="-100" dirty="0" smtClean="0"/>
              <a:t>会、宴会を伴う花見、研修時の懇親会を控えるよう求めること</a:t>
            </a:r>
            <a:endParaRPr lang="en-US" altLang="ja-JP" b="1" spc="-100" dirty="0" smtClean="0"/>
          </a:p>
          <a:p>
            <a:pPr>
              <a:lnSpc>
                <a:spcPts val="3100"/>
              </a:lnSpc>
              <a:defRPr/>
            </a:pPr>
            <a:r>
              <a:rPr lang="ja-JP" altLang="en-US" b="1" spc="-100" dirty="0" smtClean="0"/>
              <a:t>○　「出勤者数の７割削減」をめざすことも含め、テレワークをより推進すること</a:t>
            </a:r>
            <a:endParaRPr lang="en-US" altLang="ja-JP" b="1" spc="-100" dirty="0" smtClean="0"/>
          </a:p>
          <a:p>
            <a:pPr>
              <a:lnSpc>
                <a:spcPts val="3100"/>
              </a:lnSpc>
              <a:defRPr/>
            </a:pPr>
            <a:r>
              <a:rPr lang="ja-JP" altLang="en-US" b="1" spc="-100" dirty="0"/>
              <a:t>　</a:t>
            </a:r>
            <a:r>
              <a:rPr lang="ja-JP" altLang="en-US" b="1" spc="-100" dirty="0" smtClean="0"/>
              <a:t>　出勤が必要となる職場でも、ローテーション勤務、時差出勤、自転車通勤などの取り組みを推進すること</a:t>
            </a:r>
            <a:endParaRPr lang="en-US" altLang="ja-JP" b="1" spc="-100" dirty="0" smtClean="0"/>
          </a:p>
        </p:txBody>
      </p:sp>
      <p:sp>
        <p:nvSpPr>
          <p:cNvPr id="12" name="テキスト ボックス 11"/>
          <p:cNvSpPr txBox="1"/>
          <p:nvPr/>
        </p:nvSpPr>
        <p:spPr>
          <a:xfrm>
            <a:off x="281627" y="3721209"/>
            <a:ext cx="10689466" cy="461665"/>
          </a:xfrm>
          <a:prstGeom prst="rect">
            <a:avLst/>
          </a:prstGeom>
          <a:noFill/>
          <a:ln w="19050">
            <a:noFill/>
          </a:ln>
        </p:spPr>
        <p:txBody>
          <a:bodyPr wrap="square" rtlCol="0">
            <a:spAutoFit/>
          </a:bodyPr>
          <a:lstStyle/>
          <a:p>
            <a:r>
              <a:rPr lang="ja-JP" altLang="en-US" sz="2400" b="1" dirty="0" smtClean="0"/>
              <a:t>＜大学等＞へのお願い　　　　</a:t>
            </a:r>
            <a:endParaRPr kumimoji="1" lang="ja-JP" altLang="en-US" sz="2400" b="1" dirty="0"/>
          </a:p>
        </p:txBody>
      </p:sp>
      <p:sp>
        <p:nvSpPr>
          <p:cNvPr id="13" name="正方形/長方形 12"/>
          <p:cNvSpPr/>
          <p:nvPr/>
        </p:nvSpPr>
        <p:spPr>
          <a:xfrm>
            <a:off x="415534" y="4210661"/>
            <a:ext cx="12165612" cy="2554545"/>
          </a:xfrm>
          <a:prstGeom prst="rect">
            <a:avLst/>
          </a:prstGeom>
        </p:spPr>
        <p:txBody>
          <a:bodyPr wrap="square">
            <a:spAutoFit/>
          </a:bodyPr>
          <a:lstStyle/>
          <a:p>
            <a:pPr>
              <a:lnSpc>
                <a:spcPts val="3200"/>
              </a:lnSpc>
              <a:defRPr/>
            </a:pPr>
            <a:r>
              <a:rPr lang="ja-JP" altLang="en-US" b="1" dirty="0"/>
              <a:t>○　学生に対し、４人以下でのマスク会食の徹底を求めること</a:t>
            </a:r>
            <a:endParaRPr lang="en-US" altLang="ja-JP" b="1" spc="-100" dirty="0"/>
          </a:p>
          <a:p>
            <a:pPr>
              <a:lnSpc>
                <a:spcPts val="3200"/>
              </a:lnSpc>
              <a:defRPr/>
            </a:pPr>
            <a:r>
              <a:rPr lang="ja-JP" altLang="en-US" b="1" dirty="0" smtClean="0"/>
              <a:t>○</a:t>
            </a:r>
            <a:r>
              <a:rPr lang="ja-JP" altLang="en-US" b="1" dirty="0"/>
              <a:t>　</a:t>
            </a:r>
            <a:r>
              <a:rPr lang="ja-JP" altLang="en-US" b="1" dirty="0" smtClean="0"/>
              <a:t>学生に対し、営業</a:t>
            </a:r>
            <a:r>
              <a:rPr lang="ja-JP" altLang="en-US" b="1" dirty="0"/>
              <a:t>時間短縮を要請した時間以降、飲食店等</a:t>
            </a:r>
            <a:r>
              <a:rPr lang="ja-JP" altLang="en-US" b="1" dirty="0" smtClean="0"/>
              <a:t>にみだり</a:t>
            </a:r>
            <a:r>
              <a:rPr lang="ja-JP" altLang="en-US" b="1" dirty="0"/>
              <a:t>に出入りを</a:t>
            </a:r>
            <a:r>
              <a:rPr lang="ja-JP" altLang="en-US" b="1" dirty="0" smtClean="0"/>
              <a:t>しないよう求めること</a:t>
            </a:r>
            <a:endParaRPr lang="en-US" altLang="ja-JP" b="1" dirty="0"/>
          </a:p>
          <a:p>
            <a:pPr>
              <a:lnSpc>
                <a:spcPts val="3200"/>
              </a:lnSpc>
              <a:defRPr/>
            </a:pPr>
            <a:r>
              <a:rPr lang="ja-JP" altLang="en-US" b="1" spc="-100" dirty="0" smtClean="0"/>
              <a:t>○</a:t>
            </a:r>
            <a:r>
              <a:rPr lang="ja-JP" altLang="en-US" b="1" spc="-100" dirty="0"/>
              <a:t>　学生</a:t>
            </a:r>
            <a:r>
              <a:rPr lang="ja-JP" altLang="en-US" b="1" spc="-100" dirty="0" smtClean="0"/>
              <a:t>に</a:t>
            </a:r>
            <a:r>
              <a:rPr lang="ja-JP" altLang="en-US" b="1" spc="-100" dirty="0"/>
              <a:t>対し</a:t>
            </a:r>
            <a:r>
              <a:rPr lang="ja-JP" altLang="en-US" b="1" spc="-100" dirty="0" smtClean="0"/>
              <a:t>、</a:t>
            </a:r>
            <a:r>
              <a:rPr lang="ja-JP" altLang="en-US" b="1" spc="-100" dirty="0"/>
              <a:t>歓送迎</a:t>
            </a:r>
            <a:r>
              <a:rPr lang="ja-JP" altLang="en-US" b="1" spc="-100" dirty="0" smtClean="0"/>
              <a:t>会、宴会を</a:t>
            </a:r>
            <a:r>
              <a:rPr lang="ja-JP" altLang="en-US" b="1" spc="-100" dirty="0"/>
              <a:t>伴う花見を控えるよう求めること</a:t>
            </a:r>
            <a:endParaRPr lang="en-US" altLang="ja-JP" b="1" spc="-100" dirty="0"/>
          </a:p>
          <a:p>
            <a:pPr>
              <a:lnSpc>
                <a:spcPts val="3200"/>
              </a:lnSpc>
              <a:defRPr/>
            </a:pPr>
            <a:r>
              <a:rPr lang="ja-JP" altLang="en-US" b="1" dirty="0" smtClean="0"/>
              <a:t>○　</a:t>
            </a:r>
            <a:r>
              <a:rPr lang="ja-JP" altLang="en-US" b="1" spc="-80" dirty="0" smtClean="0"/>
              <a:t>感染防止と面接授業・遠隔授業の効果的実施等により学修機会を確保すること</a:t>
            </a:r>
            <a:endParaRPr lang="en-US" altLang="ja-JP" b="1" spc="-80" dirty="0" smtClean="0"/>
          </a:p>
          <a:p>
            <a:pPr>
              <a:lnSpc>
                <a:spcPts val="3200"/>
              </a:lnSpc>
              <a:defRPr/>
            </a:pPr>
            <a:r>
              <a:rPr lang="ja-JP" altLang="en-US" b="1" spc="-100" dirty="0" smtClean="0"/>
              <a:t>○　</a:t>
            </a:r>
            <a:r>
              <a:rPr lang="ja-JP" altLang="en-US" b="1" spc="-130" dirty="0" smtClean="0"/>
              <a:t>部活動、課外活動、学生寮における感染防止策などについて、学生等に注意喚起を徹底すること</a:t>
            </a:r>
            <a:endParaRPr lang="en-US" altLang="ja-JP" b="1" spc="-100" dirty="0"/>
          </a:p>
          <a:p>
            <a:pPr>
              <a:lnSpc>
                <a:spcPts val="3200"/>
              </a:lnSpc>
              <a:defRPr/>
            </a:pPr>
            <a:r>
              <a:rPr lang="ja-JP" altLang="en-US" b="1" spc="-100" dirty="0" smtClean="0"/>
              <a:t>○　年度当初に</a:t>
            </a:r>
            <a:r>
              <a:rPr lang="ja-JP" altLang="en-US" b="1" spc="-200" dirty="0" smtClean="0"/>
              <a:t>行われる行事（入学式等）は、人と人との間隔を十分に確保する等、適切な開催方法を検討すること</a:t>
            </a:r>
            <a:endParaRPr lang="en-US" altLang="ja-JP" b="1" spc="-200" dirty="0" smtClean="0"/>
          </a:p>
        </p:txBody>
      </p:sp>
      <p:sp>
        <p:nvSpPr>
          <p:cNvPr id="14" name="正方形/長方形 13"/>
          <p:cNvSpPr/>
          <p:nvPr/>
        </p:nvSpPr>
        <p:spPr>
          <a:xfrm>
            <a:off x="415534" y="4210659"/>
            <a:ext cx="11369750" cy="247102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スライド番号プレースホルダー 1"/>
          <p:cNvSpPr>
            <a:spLocks noGrp="1"/>
          </p:cNvSpPr>
          <p:nvPr>
            <p:ph type="sldNum" sz="quarter" idx="12"/>
          </p:nvPr>
        </p:nvSpPr>
        <p:spPr>
          <a:xfrm>
            <a:off x="9440015" y="6358319"/>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412121" y="1220849"/>
            <a:ext cx="11555727" cy="21316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281627" y="143050"/>
            <a:ext cx="12273567" cy="830997"/>
          </a:xfrm>
          <a:prstGeom prst="rect">
            <a:avLst/>
          </a:prstGeom>
          <a:noFill/>
          <a:ln w="19050">
            <a:noFill/>
          </a:ln>
        </p:spPr>
        <p:txBody>
          <a:bodyPr wrap="square" rtlCol="0">
            <a:spAutoFit/>
          </a:bodyPr>
          <a:lstStyle/>
          <a:p>
            <a:r>
              <a:rPr kumimoji="1" lang="ja-JP" altLang="en-US" sz="2400" b="1" dirty="0" smtClean="0"/>
              <a:t>●</a:t>
            </a:r>
            <a:r>
              <a:rPr lang="ja-JP" altLang="en-US" sz="2400" b="1" u="sng" dirty="0" smtClean="0"/>
              <a:t>上記要請を踏まえ、各団体等に特にお願いしたい</a:t>
            </a:r>
            <a:r>
              <a:rPr lang="ja-JP" altLang="en-US" sz="2400" b="1" u="sng" dirty="0"/>
              <a:t>こと</a:t>
            </a:r>
            <a:r>
              <a:rPr lang="ja-JP" altLang="en-US" sz="2000" b="1" dirty="0"/>
              <a:t>（特措法第</a:t>
            </a:r>
            <a:r>
              <a:rPr lang="en-US" altLang="ja-JP" sz="2000" b="1" dirty="0"/>
              <a:t>24</a:t>
            </a:r>
            <a:r>
              <a:rPr lang="ja-JP" altLang="en-US" sz="2000" b="1" dirty="0"/>
              <a:t>条第９項に基づく）</a:t>
            </a:r>
          </a:p>
          <a:p>
            <a:r>
              <a:rPr lang="ja-JP" altLang="en-US" sz="2400" b="1" dirty="0" smtClean="0"/>
              <a:t>　　　　</a:t>
            </a:r>
            <a:endParaRPr kumimoji="1" lang="ja-JP" altLang="en-US" sz="2400" b="1" dirty="0"/>
          </a:p>
        </p:txBody>
      </p:sp>
    </p:spTree>
    <p:extLst>
      <p:ext uri="{BB962C8B-B14F-4D97-AF65-F5344CB8AC3E}">
        <p14:creationId xmlns:p14="http://schemas.microsoft.com/office/powerpoint/2010/main" val="37706579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794134" y="382039"/>
            <a:ext cx="6495308" cy="461665"/>
          </a:xfrm>
          <a:prstGeom prst="rect">
            <a:avLst/>
          </a:prstGeom>
          <a:noFill/>
          <a:ln w="19050">
            <a:solidFill>
              <a:schemeClr val="tx1"/>
            </a:solidFill>
          </a:ln>
        </p:spPr>
        <p:txBody>
          <a:bodyPr wrap="square" rtlCol="0">
            <a:spAutoFit/>
          </a:bodyPr>
          <a:lstStyle/>
          <a:p>
            <a:pPr algn="ctr"/>
            <a:r>
              <a:rPr lang="ja-JP" altLang="en-US" sz="2400" b="1" dirty="0" smtClean="0"/>
              <a:t>まん延防止等重点措置コールセンターの設置</a:t>
            </a:r>
            <a:endParaRPr kumimoji="1" lang="ja-JP" altLang="en-US" sz="2400" b="1" dirty="0"/>
          </a:p>
        </p:txBody>
      </p:sp>
      <p:sp>
        <p:nvSpPr>
          <p:cNvPr id="2" name="テキスト ボックス 1"/>
          <p:cNvSpPr txBox="1"/>
          <p:nvPr/>
        </p:nvSpPr>
        <p:spPr>
          <a:xfrm>
            <a:off x="849621" y="983047"/>
            <a:ext cx="10655441" cy="646331"/>
          </a:xfrm>
          <a:prstGeom prst="rect">
            <a:avLst/>
          </a:prstGeom>
          <a:noFill/>
        </p:spPr>
        <p:txBody>
          <a:bodyPr wrap="square" rtlCol="0">
            <a:spAutoFit/>
          </a:bodyPr>
          <a:lstStyle/>
          <a:p>
            <a:r>
              <a:rPr kumimoji="1" lang="ja-JP" altLang="en-US" dirty="0" smtClean="0"/>
              <a:t>特措法に基づく営業時間短縮</a:t>
            </a:r>
            <a:r>
              <a:rPr lang="ja-JP" altLang="en-US" dirty="0" smtClean="0"/>
              <a:t>要請や「</a:t>
            </a:r>
            <a:r>
              <a:rPr lang="ja-JP" altLang="en-US" dirty="0"/>
              <a:t>感染防止宣言ステッカー</a:t>
            </a:r>
            <a:r>
              <a:rPr lang="ja-JP" altLang="en-US" dirty="0" smtClean="0"/>
              <a:t>」にかかる府民</a:t>
            </a:r>
            <a:r>
              <a:rPr kumimoji="1" lang="ja-JP" altLang="en-US" dirty="0" smtClean="0"/>
              <a:t>や事業者からの問い合わせに対応するため、</a:t>
            </a:r>
            <a:r>
              <a:rPr lang="ja-JP" altLang="en-US" dirty="0" smtClean="0"/>
              <a:t>コールセンターを設置</a:t>
            </a:r>
            <a:endParaRPr kumimoji="1" lang="ja-JP" altLang="en-US" dirty="0"/>
          </a:p>
        </p:txBody>
      </p:sp>
      <p:sp>
        <p:nvSpPr>
          <p:cNvPr id="3" name="テキスト ボックス 2"/>
          <p:cNvSpPr txBox="1"/>
          <p:nvPr/>
        </p:nvSpPr>
        <p:spPr>
          <a:xfrm>
            <a:off x="794134" y="1722595"/>
            <a:ext cx="10406129" cy="4339650"/>
          </a:xfrm>
          <a:prstGeom prst="rect">
            <a:avLst/>
          </a:prstGeom>
          <a:noFill/>
          <a:ln w="28575">
            <a:solidFill>
              <a:schemeClr val="tx1"/>
            </a:solidFill>
          </a:ln>
        </p:spPr>
        <p:txBody>
          <a:bodyPr wrap="square" rtlCol="0">
            <a:spAutoFit/>
          </a:bodyPr>
          <a:lstStyle/>
          <a:p>
            <a:r>
              <a:rPr kumimoji="1" lang="en-US" altLang="ja-JP" dirty="0" smtClean="0"/>
              <a:t>【</a:t>
            </a:r>
            <a:r>
              <a:rPr kumimoji="1" lang="ja-JP" altLang="en-US" dirty="0" smtClean="0"/>
              <a:t>コールセンターの概要</a:t>
            </a:r>
            <a:r>
              <a:rPr kumimoji="1" lang="en-US" altLang="ja-JP" dirty="0" smtClean="0"/>
              <a:t>】</a:t>
            </a:r>
          </a:p>
          <a:p>
            <a:endParaRPr lang="en-US" altLang="ja-JP" dirty="0"/>
          </a:p>
          <a:p>
            <a:r>
              <a:rPr kumimoji="1" lang="ja-JP" altLang="en-US" dirty="0" smtClean="0"/>
              <a:t>　名　　称：</a:t>
            </a:r>
            <a:r>
              <a:rPr kumimoji="1" lang="ja-JP" altLang="en-US" b="1" dirty="0" smtClean="0"/>
              <a:t>まん延防止等重点措置コールセンター</a:t>
            </a:r>
            <a:endParaRPr kumimoji="1" lang="en-US" altLang="ja-JP" b="1" dirty="0" smtClean="0"/>
          </a:p>
          <a:p>
            <a:endParaRPr lang="en-US" altLang="ja-JP" dirty="0"/>
          </a:p>
          <a:p>
            <a:r>
              <a:rPr kumimoji="1" lang="ja-JP" altLang="en-US" dirty="0" smtClean="0"/>
              <a:t>　設置時期：</a:t>
            </a:r>
            <a:r>
              <a:rPr kumimoji="1" lang="ja-JP" altLang="en-US" b="1" dirty="0" smtClean="0"/>
              <a:t>令和３年４月</a:t>
            </a:r>
            <a:r>
              <a:rPr lang="ja-JP" altLang="en-US" b="1" dirty="0"/>
              <a:t>５</a:t>
            </a:r>
            <a:r>
              <a:rPr kumimoji="1" lang="ja-JP" altLang="en-US" b="1" dirty="0" smtClean="0"/>
              <a:t>日</a:t>
            </a:r>
            <a:endParaRPr kumimoji="1" lang="en-US" altLang="ja-JP" b="1" dirty="0" smtClean="0"/>
          </a:p>
          <a:p>
            <a:endParaRPr lang="en-US" altLang="ja-JP" dirty="0"/>
          </a:p>
          <a:p>
            <a:r>
              <a:rPr kumimoji="1" lang="ja-JP" altLang="en-US" dirty="0" smtClean="0"/>
              <a:t>　開設時間：</a:t>
            </a:r>
            <a:r>
              <a:rPr kumimoji="1" lang="ja-JP" altLang="en-US" b="1" dirty="0" smtClean="0"/>
              <a:t>平日９時３０分～１７時３０分</a:t>
            </a:r>
            <a:endParaRPr kumimoji="1" lang="en-US" altLang="ja-JP" b="1" dirty="0" smtClean="0"/>
          </a:p>
          <a:p>
            <a:r>
              <a:rPr kumimoji="1" lang="ja-JP" altLang="en-US" dirty="0" smtClean="0"/>
              <a:t>　　　　　　</a:t>
            </a:r>
            <a:r>
              <a:rPr kumimoji="1" lang="en-US" altLang="ja-JP" sz="1600" b="1" dirty="0" smtClean="0"/>
              <a:t>※</a:t>
            </a:r>
            <a:r>
              <a:rPr kumimoji="1" lang="ja-JP" altLang="en-US" sz="1600" b="1" dirty="0" smtClean="0"/>
              <a:t>ただし、</a:t>
            </a:r>
            <a:r>
              <a:rPr lang="ja-JP" altLang="en-US" sz="1600" b="1" dirty="0"/>
              <a:t>４</a:t>
            </a:r>
            <a:r>
              <a:rPr kumimoji="1" lang="ja-JP" altLang="en-US" sz="1600" b="1" dirty="0" smtClean="0"/>
              <a:t>／２（</a:t>
            </a:r>
            <a:r>
              <a:rPr lang="ja-JP" altLang="en-US" sz="1600" b="1" dirty="0"/>
              <a:t>金</a:t>
            </a:r>
            <a:r>
              <a:rPr kumimoji="1" lang="ja-JP" altLang="en-US" sz="1600" b="1" dirty="0" smtClean="0"/>
              <a:t>）は開設（９時３０分～１７時３０分）</a:t>
            </a:r>
            <a:endParaRPr kumimoji="1" lang="en-US" altLang="ja-JP" sz="1600" b="1" dirty="0" smtClean="0"/>
          </a:p>
          <a:p>
            <a:r>
              <a:rPr lang="ja-JP" altLang="en-US" b="1" dirty="0" smtClean="0"/>
              <a:t>　　　　</a:t>
            </a:r>
            <a:r>
              <a:rPr lang="ja-JP" altLang="en-US" dirty="0"/>
              <a:t>　</a:t>
            </a:r>
            <a:r>
              <a:rPr lang="ja-JP" altLang="en-US" dirty="0" smtClean="0"/>
              <a:t>　　　　　</a:t>
            </a:r>
            <a:endParaRPr kumimoji="1" lang="en-US" altLang="ja-JP" dirty="0" smtClean="0"/>
          </a:p>
          <a:p>
            <a:r>
              <a:rPr lang="ja-JP" altLang="en-US" dirty="0" smtClean="0"/>
              <a:t>　</a:t>
            </a:r>
            <a:endParaRPr lang="en-US" altLang="ja-JP" dirty="0" smtClean="0"/>
          </a:p>
          <a:p>
            <a:r>
              <a:rPr lang="ja-JP" altLang="en-US" sz="2400" b="1" dirty="0" smtClean="0"/>
              <a:t>　</a:t>
            </a:r>
            <a:r>
              <a:rPr lang="ja-JP" altLang="en-US" sz="2400" b="1" u="sng" dirty="0" smtClean="0"/>
              <a:t>受付電話番号：０６ー４３９７－３２６８　</a:t>
            </a:r>
            <a:endParaRPr lang="en-US" altLang="ja-JP" sz="2400" b="1" u="sng" dirty="0" smtClean="0"/>
          </a:p>
          <a:p>
            <a:endParaRPr kumimoji="1" lang="en-US" altLang="ja-JP" dirty="0" smtClean="0"/>
          </a:p>
          <a:p>
            <a:endParaRPr kumimoji="1" lang="en-US" altLang="ja-JP" dirty="0" smtClean="0"/>
          </a:p>
          <a:p>
            <a:r>
              <a:rPr lang="ja-JP" altLang="en-US" dirty="0" smtClean="0"/>
              <a:t>　</a:t>
            </a:r>
            <a:r>
              <a:rPr lang="en-US" altLang="ja-JP" dirty="0" smtClean="0"/>
              <a:t>※</a:t>
            </a:r>
            <a:r>
              <a:rPr lang="ja-JP" altLang="en-US" dirty="0" smtClean="0"/>
              <a:t>府ホームページ上にも</a:t>
            </a:r>
            <a:r>
              <a:rPr lang="en-US" altLang="ja-JP" dirty="0" smtClean="0"/>
              <a:t>FAQ</a:t>
            </a:r>
            <a:r>
              <a:rPr lang="ja-JP" altLang="en-US" dirty="0" smtClean="0"/>
              <a:t>を掲載予定</a:t>
            </a:r>
            <a:endParaRPr lang="en-US" altLang="ja-JP" dirty="0"/>
          </a:p>
          <a:p>
            <a:endParaRPr kumimoji="1" lang="en-US" altLang="ja-JP" dirty="0" smtClean="0"/>
          </a:p>
        </p:txBody>
      </p:sp>
      <p:sp>
        <p:nvSpPr>
          <p:cNvPr id="7" name="スライド番号プレースホルダー 1"/>
          <p:cNvSpPr>
            <a:spLocks noGrp="1"/>
          </p:cNvSpPr>
          <p:nvPr>
            <p:ph type="sldNum" sz="quarter" idx="12"/>
          </p:nvPr>
        </p:nvSpPr>
        <p:spPr>
          <a:xfrm>
            <a:off x="10645254" y="6331564"/>
            <a:ext cx="1082722" cy="365125"/>
          </a:xfrm>
        </p:spPr>
        <p:txBody>
          <a:bodyPr/>
          <a:lstStyle/>
          <a:p>
            <a:fld id="{38329C25-BD09-4AEE-90D6-E5269A43C3B5}" type="slidenum">
              <a:rPr kumimoji="1" lang="ja-JP" altLang="en-US" sz="2000" smtClean="0"/>
              <a:t>7</a:t>
            </a:fld>
            <a:endParaRPr kumimoji="1" lang="ja-JP" altLang="en-US" sz="2000" dirty="0"/>
          </a:p>
        </p:txBody>
      </p:sp>
    </p:spTree>
    <p:extLst>
      <p:ext uri="{BB962C8B-B14F-4D97-AF65-F5344CB8AC3E}">
        <p14:creationId xmlns:p14="http://schemas.microsoft.com/office/powerpoint/2010/main" val="299000388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11273</TotalTime>
  <Words>1935</Words>
  <Application>Microsoft Office PowerPoint</Application>
  <PresentationFormat>ワイド画面</PresentationFormat>
  <Paragraphs>168</Paragraphs>
  <Slides>7</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上野　和樹</dc:creator>
  <cp:lastModifiedBy>大阪府</cp:lastModifiedBy>
  <cp:revision>546</cp:revision>
  <cp:lastPrinted>2021-04-01T08:44:02Z</cp:lastPrinted>
  <dcterms:created xsi:type="dcterms:W3CDTF">2020-05-20T11:17:35Z</dcterms:created>
  <dcterms:modified xsi:type="dcterms:W3CDTF">2021-04-01T09:15:09Z</dcterms:modified>
</cp:coreProperties>
</file>