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70" autoAdjust="0"/>
    <p:restoredTop sz="94660"/>
  </p:normalViewPr>
  <p:slideViewPr>
    <p:cSldViewPr snapToGrid="0">
      <p:cViewPr varScale="1">
        <p:scale>
          <a:sx n="74" d="100"/>
          <a:sy n="74" d="100"/>
        </p:scale>
        <p:origin x="56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FFD57EDC-E86C-4552-A8C5-E6C534F33433}" type="datetimeFigureOut">
              <a:rPr kumimoji="1" lang="ja-JP" altLang="en-US" smtClean="0"/>
              <a:t>2021/4/1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D3A8BF6-0995-4A8C-9C18-8C345634C65C}" type="slidenum">
              <a:rPr kumimoji="1" lang="ja-JP" altLang="en-US" smtClean="0"/>
              <a:t>‹#›</a:t>
            </a:fld>
            <a:endParaRPr kumimoji="1" lang="ja-JP" altLang="en-US"/>
          </a:p>
        </p:txBody>
      </p:sp>
    </p:spTree>
    <p:extLst>
      <p:ext uri="{BB962C8B-B14F-4D97-AF65-F5344CB8AC3E}">
        <p14:creationId xmlns:p14="http://schemas.microsoft.com/office/powerpoint/2010/main" val="9127150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2021/4/1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87664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2021/4/1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034799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2021/4/1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2924073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2021/4/1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726417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2021/4/1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475974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E6EEB16-25A6-460D-84C9-03CF74374F30}" type="datetimeFigureOut">
              <a:rPr kumimoji="1" lang="ja-JP" altLang="en-US" smtClean="0"/>
              <a:t>2021/4/1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556089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E6EEB16-25A6-460D-84C9-03CF74374F30}" type="datetimeFigureOut">
              <a:rPr kumimoji="1" lang="ja-JP" altLang="en-US" smtClean="0"/>
              <a:t>2021/4/1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717502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E6EEB16-25A6-460D-84C9-03CF74374F30}" type="datetimeFigureOut">
              <a:rPr kumimoji="1" lang="ja-JP" altLang="en-US" smtClean="0"/>
              <a:t>2021/4/1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695516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6EEB16-25A6-460D-84C9-03CF74374F30}" type="datetimeFigureOut">
              <a:rPr kumimoji="1" lang="ja-JP" altLang="en-US" smtClean="0"/>
              <a:t>2021/4/1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260919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E6EEB16-25A6-460D-84C9-03CF74374F30}" type="datetimeFigureOut">
              <a:rPr kumimoji="1" lang="ja-JP" altLang="en-US" smtClean="0"/>
              <a:t>2021/4/1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50346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E6EEB16-25A6-460D-84C9-03CF74374F30}" type="datetimeFigureOut">
              <a:rPr kumimoji="1" lang="ja-JP" altLang="en-US" smtClean="0"/>
              <a:t>2021/4/1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2412309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6EEB16-25A6-460D-84C9-03CF74374F30}" type="datetimeFigureOut">
              <a:rPr kumimoji="1" lang="ja-JP" altLang="en-US" smtClean="0"/>
              <a:t>2021/4/1</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21608459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2"/>
          <p:cNvSpPr txBox="1">
            <a:spLocks/>
          </p:cNvSpPr>
          <p:nvPr/>
        </p:nvSpPr>
        <p:spPr>
          <a:xfrm>
            <a:off x="-21652" y="26291"/>
            <a:ext cx="12213652" cy="534226"/>
          </a:xfrm>
          <a:prstGeom prst="rect">
            <a:avLst/>
          </a:prstGeom>
          <a:solidFill>
            <a:srgbClr val="0070C0"/>
          </a:solidFill>
        </p:spPr>
        <p:txBody>
          <a:bodyPr vert="horz" lIns="91440" tIns="45721" rIns="91440" bIns="45721"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b="1" dirty="0">
                <a:solidFill>
                  <a:schemeClr val="bg1"/>
                </a:solidFill>
                <a:latin typeface="UD デジタル 教科書体 NK-B" panose="02020700000000000000" pitchFamily="18" charset="-128"/>
                <a:ea typeface="UD デジタル 教科書体 NK-B" panose="02020700000000000000" pitchFamily="18" charset="-128"/>
              </a:rPr>
              <a:t>ガイドライン遵守徹底のための見回り調査</a:t>
            </a:r>
            <a:r>
              <a:rPr lang="en-US" altLang="ja-JP" b="1" dirty="0">
                <a:solidFill>
                  <a:schemeClr val="bg1"/>
                </a:solidFill>
                <a:latin typeface="UD デジタル 教科書体 NK-B" panose="02020700000000000000" pitchFamily="18" charset="-128"/>
                <a:ea typeface="UD デジタル 教科書体 NK-B" panose="02020700000000000000" pitchFamily="18" charset="-128"/>
              </a:rPr>
              <a:t>(</a:t>
            </a:r>
            <a:r>
              <a:rPr lang="ja-JP" altLang="en-US" b="1" dirty="0">
                <a:solidFill>
                  <a:schemeClr val="bg1"/>
                </a:solidFill>
                <a:latin typeface="UD デジタル 教科書体 NK-B" panose="02020700000000000000" pitchFamily="18" charset="-128"/>
                <a:ea typeface="UD デジタル 教科書体 NK-B" panose="02020700000000000000" pitchFamily="18" charset="-128"/>
              </a:rPr>
              <a:t>案</a:t>
            </a:r>
            <a:r>
              <a:rPr lang="en-US" altLang="ja-JP" b="1" dirty="0">
                <a:solidFill>
                  <a:schemeClr val="bg1"/>
                </a:solidFill>
                <a:latin typeface="UD デジタル 教科書体 NK-B" panose="02020700000000000000" pitchFamily="18" charset="-128"/>
                <a:ea typeface="UD デジタル 教科書体 NK-B" panose="02020700000000000000" pitchFamily="18" charset="-128"/>
              </a:rPr>
              <a:t>)</a:t>
            </a:r>
            <a:r>
              <a:rPr lang="ja-JP" altLang="en-US" b="1" dirty="0">
                <a:solidFill>
                  <a:schemeClr val="bg1"/>
                </a:solidFill>
                <a:latin typeface="UD デジタル 教科書体 NK-B" panose="02020700000000000000" pitchFamily="18" charset="-128"/>
                <a:ea typeface="UD デジタル 教科書体 NK-B" panose="02020700000000000000" pitchFamily="18" charset="-128"/>
              </a:rPr>
              <a:t>について</a:t>
            </a:r>
          </a:p>
        </p:txBody>
      </p:sp>
      <p:sp>
        <p:nvSpPr>
          <p:cNvPr id="12" name="サブタイトル 2"/>
          <p:cNvSpPr txBox="1">
            <a:spLocks/>
          </p:cNvSpPr>
          <p:nvPr/>
        </p:nvSpPr>
        <p:spPr>
          <a:xfrm>
            <a:off x="127034" y="684944"/>
            <a:ext cx="11953742" cy="1914321"/>
          </a:xfrm>
          <a:prstGeom prst="rect">
            <a:avLst/>
          </a:prstGeom>
          <a:ln w="25400">
            <a:solidFill>
              <a:schemeClr val="tx1"/>
            </a:solidFill>
            <a:prstDash val="solid"/>
          </a:ln>
        </p:spPr>
        <p:txBody>
          <a:bodyPr vert="horz" lIns="91440" tIns="45721" rIns="91440" bIns="45721"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969" b="1" dirty="0"/>
              <a:t> </a:t>
            </a:r>
            <a:r>
              <a:rPr lang="en-US" altLang="ja-JP" sz="1969" b="1" dirty="0">
                <a:latin typeface="UD デジタル 教科書体 NK-B" panose="02020700000000000000" pitchFamily="18" charset="-128"/>
                <a:ea typeface="UD デジタル 教科書体 NK-B" panose="02020700000000000000" pitchFamily="18" charset="-128"/>
              </a:rPr>
              <a:t>【</a:t>
            </a:r>
            <a:r>
              <a:rPr lang="ja-JP" altLang="en-US" sz="1969" b="1" dirty="0">
                <a:latin typeface="UD デジタル 教科書体 NK-B" panose="02020700000000000000" pitchFamily="18" charset="-128"/>
                <a:ea typeface="UD デジタル 教科書体 NK-B" panose="02020700000000000000" pitchFamily="18" charset="-128"/>
              </a:rPr>
              <a:t>新型コロナウイルス感染症対策の基本的対処方針 </a:t>
            </a:r>
            <a:r>
              <a:rPr lang="en-US" altLang="ja-JP" sz="1969" b="1" dirty="0">
                <a:latin typeface="UD デジタル 教科書体 NK-B" panose="02020700000000000000" pitchFamily="18" charset="-128"/>
                <a:ea typeface="UD デジタル 教科書体 NK-B" panose="02020700000000000000" pitchFamily="18" charset="-128"/>
              </a:rPr>
              <a:t>】</a:t>
            </a:r>
          </a:p>
          <a:p>
            <a:pPr algn="r"/>
            <a:r>
              <a:rPr lang="ja-JP" altLang="en-US" sz="1477" b="1" dirty="0">
                <a:latin typeface="UD デジタル 教科書体 NK-R" panose="02020400000000000000" pitchFamily="18" charset="-128"/>
                <a:ea typeface="UD デジタル 教科書体 NK-R" panose="02020400000000000000" pitchFamily="18" charset="-128"/>
              </a:rPr>
              <a:t>（</a:t>
            </a:r>
            <a:r>
              <a:rPr lang="ja-JP" altLang="en-US" sz="1477" dirty="0">
                <a:latin typeface="UD デジタル 教科書体 NK-R" panose="02020400000000000000" pitchFamily="18" charset="-128"/>
                <a:ea typeface="UD デジタル 教科書体 NK-R" panose="02020400000000000000" pitchFamily="18" charset="-128"/>
              </a:rPr>
              <a:t> </a:t>
            </a:r>
            <a:r>
              <a:rPr lang="ja-JP" altLang="en-US" sz="1354" dirty="0" smtClean="0">
                <a:latin typeface="UD デジタル 教科書体 NK-R" panose="02020400000000000000" pitchFamily="18" charset="-128"/>
                <a:ea typeface="UD デジタル 教科書体 NK-R" panose="02020400000000000000" pitchFamily="18" charset="-128"/>
              </a:rPr>
              <a:t>令和</a:t>
            </a:r>
            <a:r>
              <a:rPr lang="en-US" altLang="ja-JP" sz="1354" dirty="0" smtClean="0">
                <a:latin typeface="UD デジタル 教科書体 NK-R" panose="02020400000000000000" pitchFamily="18" charset="-128"/>
                <a:ea typeface="UD デジタル 教科書体 NK-R" panose="02020400000000000000" pitchFamily="18" charset="-128"/>
              </a:rPr>
              <a:t>2</a:t>
            </a:r>
            <a:r>
              <a:rPr lang="ja-JP" altLang="en-US" sz="1354" dirty="0" smtClean="0">
                <a:latin typeface="UD デジタル 教科書体 NK-R" panose="02020400000000000000" pitchFamily="18" charset="-128"/>
                <a:ea typeface="UD デジタル 教科書体 NK-R" panose="02020400000000000000" pitchFamily="18" charset="-128"/>
              </a:rPr>
              <a:t>年</a:t>
            </a:r>
            <a:r>
              <a:rPr lang="en-US" altLang="ja-JP" sz="1354" dirty="0">
                <a:latin typeface="UD デジタル 教科書体 NK-R" panose="02020400000000000000" pitchFamily="18" charset="-128"/>
                <a:ea typeface="UD デジタル 教科書体 NK-R" panose="02020400000000000000" pitchFamily="18" charset="-128"/>
              </a:rPr>
              <a:t>3</a:t>
            </a:r>
            <a:r>
              <a:rPr lang="ja-JP" altLang="en-US" sz="1354" dirty="0" smtClean="0">
                <a:latin typeface="UD デジタル 教科書体 NK-R" panose="02020400000000000000" pitchFamily="18" charset="-128"/>
                <a:ea typeface="UD デジタル 教科書体 NK-R" panose="02020400000000000000" pitchFamily="18" charset="-128"/>
              </a:rPr>
              <a:t>月</a:t>
            </a:r>
            <a:r>
              <a:rPr lang="en-US" altLang="ja-JP" sz="1354" dirty="0">
                <a:latin typeface="UD デジタル 教科書体 NK-R" panose="02020400000000000000" pitchFamily="18" charset="-128"/>
                <a:ea typeface="UD デジタル 教科書体 NK-R" panose="02020400000000000000" pitchFamily="18" charset="-128"/>
              </a:rPr>
              <a:t>28</a:t>
            </a:r>
            <a:r>
              <a:rPr lang="ja-JP" altLang="en-US" sz="1354" dirty="0">
                <a:latin typeface="UD デジタル 教科書体 NK-R" panose="02020400000000000000" pitchFamily="18" charset="-128"/>
                <a:ea typeface="UD デジタル 教科書体 NK-R" panose="02020400000000000000" pitchFamily="18" charset="-128"/>
              </a:rPr>
              <a:t>日（</a:t>
            </a:r>
            <a:r>
              <a:rPr lang="ja-JP" altLang="en-US" sz="1354" dirty="0" smtClean="0">
                <a:latin typeface="UD デジタル 教科書体 NK-R" panose="02020400000000000000" pitchFamily="18" charset="-128"/>
                <a:ea typeface="UD デジタル 教科書体 NK-R" panose="02020400000000000000" pitchFamily="18" charset="-128"/>
              </a:rPr>
              <a:t>令和</a:t>
            </a:r>
            <a:r>
              <a:rPr lang="en-US" altLang="ja-JP" sz="1354" dirty="0" smtClean="0">
                <a:latin typeface="UD デジタル 教科書体 NK-R" panose="02020400000000000000" pitchFamily="18" charset="-128"/>
                <a:ea typeface="UD デジタル 教科書体 NK-R" panose="02020400000000000000" pitchFamily="18" charset="-128"/>
              </a:rPr>
              <a:t>3</a:t>
            </a:r>
            <a:r>
              <a:rPr lang="ja-JP" altLang="en-US" sz="1354" dirty="0" smtClean="0">
                <a:latin typeface="UD デジタル 教科書体 NK-R" panose="02020400000000000000" pitchFamily="18" charset="-128"/>
                <a:ea typeface="UD デジタル 教科書体 NK-R" panose="02020400000000000000" pitchFamily="18" charset="-128"/>
              </a:rPr>
              <a:t>年</a:t>
            </a:r>
            <a:r>
              <a:rPr lang="en-US" altLang="ja-JP" sz="1354" dirty="0" smtClean="0">
                <a:latin typeface="UD デジタル 教科書体 NK-R" panose="02020400000000000000" pitchFamily="18" charset="-128"/>
                <a:ea typeface="UD デジタル 教科書体 NK-R" panose="02020400000000000000" pitchFamily="18" charset="-128"/>
              </a:rPr>
              <a:t>4</a:t>
            </a:r>
            <a:r>
              <a:rPr lang="ja-JP" altLang="en-US" sz="1354" dirty="0">
                <a:latin typeface="UD デジタル 教科書体 NK-R" panose="02020400000000000000" pitchFamily="18" charset="-128"/>
                <a:ea typeface="UD デジタル 教科書体 NK-R" panose="02020400000000000000" pitchFamily="18" charset="-128"/>
              </a:rPr>
              <a:t>月</a:t>
            </a:r>
            <a:r>
              <a:rPr lang="en-US" altLang="ja-JP" sz="1354" dirty="0">
                <a:latin typeface="UD デジタル 教科書体 NK-R" panose="02020400000000000000" pitchFamily="18" charset="-128"/>
                <a:ea typeface="UD デジタル 教科書体 NK-R" panose="02020400000000000000" pitchFamily="18" charset="-128"/>
              </a:rPr>
              <a:t>1</a:t>
            </a:r>
            <a:r>
              <a:rPr lang="ja-JP" altLang="en-US" sz="1354" dirty="0">
                <a:latin typeface="UD デジタル 教科書体 NK-R" panose="02020400000000000000" pitchFamily="18" charset="-128"/>
                <a:ea typeface="UD デジタル 教科書体 NK-R" panose="02020400000000000000" pitchFamily="18" charset="-128"/>
              </a:rPr>
              <a:t>日変更） 新型コロナウイルス感染症対策本部決定  </a:t>
            </a:r>
            <a:r>
              <a:rPr lang="ja-JP" altLang="en-US" sz="1354" b="1" dirty="0">
                <a:latin typeface="UD デジタル 教科書体 NK-R" panose="02020400000000000000" pitchFamily="18" charset="-128"/>
                <a:ea typeface="UD デジタル 教科書体 NK-R" panose="02020400000000000000" pitchFamily="18" charset="-128"/>
              </a:rPr>
              <a:t>）</a:t>
            </a:r>
            <a:endParaRPr lang="en-US" altLang="ja-JP" sz="1354" b="1" dirty="0">
              <a:latin typeface="UD デジタル 教科書体 NK-R" panose="02020400000000000000" pitchFamily="18" charset="-128"/>
              <a:ea typeface="UD デジタル 教科書体 NK-R" panose="02020400000000000000" pitchFamily="18" charset="-128"/>
            </a:endParaRPr>
          </a:p>
          <a:p>
            <a:pPr algn="l">
              <a:lnSpc>
                <a:spcPct val="100000"/>
              </a:lnSpc>
            </a:pPr>
            <a:r>
              <a:rPr lang="ja-JP" altLang="en-US" sz="1231" dirty="0">
                <a:latin typeface="UD デジタル 教科書体 NP-B" panose="02020700000000000000" pitchFamily="18" charset="-128"/>
                <a:ea typeface="UD デジタル 教科書体 NP-B" panose="02020700000000000000" pitchFamily="18" charset="-128"/>
              </a:rPr>
              <a:t>　</a:t>
            </a:r>
            <a:r>
              <a:rPr lang="ja-JP" altLang="en-US" sz="1969" dirty="0">
                <a:latin typeface="UD デジタル 教科書体 NP-B" panose="02020700000000000000" pitchFamily="18" charset="-128"/>
                <a:ea typeface="UD デジタル 教科書体 NP-B" panose="02020700000000000000" pitchFamily="18" charset="-128"/>
              </a:rPr>
              <a:t>各要請に当たっては、関係機関とも連携し、営業時間の短縮等や業種別ガイドラインの遵守を徹底するための対策・体制の強化を行い、</a:t>
            </a:r>
            <a:r>
              <a:rPr lang="ja-JP" altLang="en-US" sz="1969" dirty="0">
                <a:solidFill>
                  <a:srgbClr val="FF0000"/>
                </a:solidFill>
                <a:latin typeface="UD デジタル 教科書体 NP-B" panose="02020700000000000000" pitchFamily="18" charset="-128"/>
                <a:ea typeface="UD デジタル 教科書体 NP-B" panose="02020700000000000000" pitchFamily="18" charset="-128"/>
              </a:rPr>
              <a:t>原則として措置区域内の全ての飲食店等に対して実地に働きかけを行うこと。</a:t>
            </a:r>
            <a:r>
              <a:rPr lang="ja-JP" altLang="en-US" sz="1969" u="sng" dirty="0">
                <a:solidFill>
                  <a:srgbClr val="FF0000"/>
                </a:solidFill>
                <a:latin typeface="UD デジタル 教科書体 NP-B" panose="02020700000000000000" pitchFamily="18" charset="-128"/>
                <a:ea typeface="UD デジタル 教科書体 NP-B" panose="02020700000000000000" pitchFamily="18" charset="-128"/>
              </a:rPr>
              <a:t> </a:t>
            </a:r>
            <a:endParaRPr lang="en-US" altLang="ja-JP" sz="1969" u="sng" dirty="0">
              <a:solidFill>
                <a:srgbClr val="FF0000"/>
              </a:solidFill>
              <a:latin typeface="UD デジタル 教科書体 NP-B" panose="02020700000000000000" pitchFamily="18" charset="-128"/>
              <a:ea typeface="UD デジタル 教科書体 NP-B" panose="02020700000000000000" pitchFamily="18" charset="-128"/>
            </a:endParaRPr>
          </a:p>
        </p:txBody>
      </p:sp>
      <p:sp>
        <p:nvSpPr>
          <p:cNvPr id="17" name="サブタイトル 2"/>
          <p:cNvSpPr txBox="1">
            <a:spLocks/>
          </p:cNvSpPr>
          <p:nvPr/>
        </p:nvSpPr>
        <p:spPr>
          <a:xfrm>
            <a:off x="10610210" y="83593"/>
            <a:ext cx="1501957" cy="437881"/>
          </a:xfrm>
          <a:prstGeom prst="rect">
            <a:avLst/>
          </a:prstGeom>
          <a:solidFill>
            <a:schemeClr val="bg1"/>
          </a:solidFill>
          <a:ln>
            <a:solidFill>
              <a:schemeClr val="tx1"/>
            </a:solidFill>
          </a:ln>
        </p:spPr>
        <p:txBody>
          <a:bodyPr vert="horz" lIns="112542" tIns="56271" rIns="112542" bIns="56271"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800" b="1" dirty="0" smtClean="0">
                <a:latin typeface="UD デジタル 教科書体 NK-R" panose="02020400000000000000" pitchFamily="18" charset="-128"/>
                <a:ea typeface="UD デジタル 教科書体 NK-R" panose="02020400000000000000" pitchFamily="18" charset="-128"/>
              </a:rPr>
              <a:t>資料１－４</a:t>
            </a:r>
            <a:r>
              <a:rPr lang="ja-JP" altLang="en-US" sz="1800" b="1" dirty="0">
                <a:latin typeface="UD デジタル 教科書体 NK-R" panose="02020400000000000000" pitchFamily="18" charset="-128"/>
                <a:ea typeface="UD デジタル 教科書体 NK-R" panose="02020400000000000000" pitchFamily="18" charset="-128"/>
              </a:rPr>
              <a:t>　</a:t>
            </a:r>
            <a:endParaRPr lang="en-US" altLang="ja-JP" sz="1800" b="1" dirty="0">
              <a:latin typeface="UD デジタル 教科書体 NK-R" panose="02020400000000000000" pitchFamily="18" charset="-128"/>
              <a:ea typeface="UD デジタル 教科書体 NK-R" panose="02020400000000000000" pitchFamily="18" charset="-128"/>
            </a:endParaRPr>
          </a:p>
        </p:txBody>
      </p:sp>
      <p:sp>
        <p:nvSpPr>
          <p:cNvPr id="15" name="二等辺三角形 14"/>
          <p:cNvSpPr/>
          <p:nvPr/>
        </p:nvSpPr>
        <p:spPr>
          <a:xfrm rot="10800000">
            <a:off x="1483262" y="2741793"/>
            <a:ext cx="9241286" cy="301945"/>
          </a:xfrm>
          <a:prstGeom prs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a:endParaRPr lang="ja-JP" altLang="en-US" sz="1801">
              <a:solidFill>
                <a:schemeClr val="tx1"/>
              </a:solidFill>
            </a:endParaRPr>
          </a:p>
        </p:txBody>
      </p:sp>
      <p:sp>
        <p:nvSpPr>
          <p:cNvPr id="19" name="正方形/長方形 18"/>
          <p:cNvSpPr/>
          <p:nvPr/>
        </p:nvSpPr>
        <p:spPr>
          <a:xfrm>
            <a:off x="146083" y="3175128"/>
            <a:ext cx="11906750" cy="3456295"/>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1" rIns="91440" bIns="45721" numCol="1" spcCol="0" rtlCol="0" fromWordArt="0" anchor="t" anchorCtr="0" forceAA="0" compatLnSpc="1">
            <a:prstTxWarp prst="textNoShape">
              <a:avLst/>
            </a:prstTxWarp>
            <a:noAutofit/>
          </a:bodyPr>
          <a:lstStyle/>
          <a:p>
            <a:r>
              <a:rPr lang="en-US" altLang="ja-JP" sz="1969" b="1" dirty="0">
                <a:solidFill>
                  <a:schemeClr val="tx1"/>
                </a:solidFill>
                <a:latin typeface="UD デジタル 教科書体 NK-B" panose="02020700000000000000" pitchFamily="18" charset="-128"/>
                <a:ea typeface="UD デジタル 教科書体 NK-B" panose="02020700000000000000" pitchFamily="18" charset="-128"/>
              </a:rPr>
              <a:t>【</a:t>
            </a:r>
            <a:r>
              <a:rPr lang="ja-JP" altLang="en-US" sz="1969" b="1" dirty="0">
                <a:solidFill>
                  <a:schemeClr val="tx1"/>
                </a:solidFill>
                <a:latin typeface="UD デジタル 教科書体 NK-B" panose="02020700000000000000" pitchFamily="18" charset="-128"/>
                <a:ea typeface="UD デジタル 教科書体 NK-B" panose="02020700000000000000" pitchFamily="18" charset="-128"/>
              </a:rPr>
              <a:t>見回り調査（案）</a:t>
            </a:r>
            <a:r>
              <a:rPr lang="en-US" altLang="ja-JP" sz="1969" b="1" dirty="0">
                <a:solidFill>
                  <a:schemeClr val="tx1"/>
                </a:solidFill>
                <a:latin typeface="UD デジタル 教科書体 NK-B" panose="02020700000000000000" pitchFamily="18" charset="-128"/>
                <a:ea typeface="UD デジタル 教科書体 NK-B" panose="02020700000000000000" pitchFamily="18" charset="-128"/>
              </a:rPr>
              <a:t>】</a:t>
            </a:r>
          </a:p>
          <a:p>
            <a:endParaRPr lang="en-US" altLang="ja-JP" sz="1801" dirty="0">
              <a:solidFill>
                <a:schemeClr val="tx1"/>
              </a:solidFill>
            </a:endParaRPr>
          </a:p>
          <a:p>
            <a:r>
              <a:rPr lang="en-US" altLang="ja-JP" sz="1969" dirty="0">
                <a:solidFill>
                  <a:schemeClr val="tx1"/>
                </a:solidFill>
                <a:latin typeface="UD デジタル 教科書体 NP-B" panose="02020700000000000000" pitchFamily="18" charset="-128"/>
                <a:ea typeface="UD デジタル 教科書体 NP-B" panose="02020700000000000000" pitchFamily="18" charset="-128"/>
              </a:rPr>
              <a:t>4/5</a:t>
            </a:r>
            <a:r>
              <a:rPr lang="ja-JP" altLang="en-US" sz="1969" dirty="0">
                <a:solidFill>
                  <a:schemeClr val="tx1"/>
                </a:solidFill>
                <a:latin typeface="UD デジタル 教科書体 NP-B" panose="02020700000000000000" pitchFamily="18" charset="-128"/>
                <a:ea typeface="UD デジタル 教科書体 NP-B" panose="02020700000000000000" pitchFamily="18" charset="-128"/>
              </a:rPr>
              <a:t>～５</a:t>
            </a:r>
            <a:r>
              <a:rPr lang="en-US" altLang="ja-JP" sz="1969" dirty="0">
                <a:solidFill>
                  <a:schemeClr val="tx1"/>
                </a:solidFill>
                <a:latin typeface="UD デジタル 教科書体 NP-B" panose="02020700000000000000" pitchFamily="18" charset="-128"/>
                <a:ea typeface="UD デジタル 教科書体 NP-B" panose="02020700000000000000" pitchFamily="18" charset="-128"/>
              </a:rPr>
              <a:t>/5</a:t>
            </a:r>
            <a:r>
              <a:rPr lang="ja-JP" altLang="en-US" sz="1969" dirty="0">
                <a:solidFill>
                  <a:schemeClr val="tx1"/>
                </a:solidFill>
                <a:latin typeface="UD デジタル 教科書体 NP-B" panose="02020700000000000000" pitchFamily="18" charset="-128"/>
                <a:ea typeface="UD デジタル 教科書体 NP-B" panose="02020700000000000000" pitchFamily="18" charset="-128"/>
              </a:rPr>
              <a:t>　「見回り隊」により、飲食店ごとに見回り調査を実施し、次</a:t>
            </a:r>
            <a:r>
              <a:rPr lang="ja-JP" altLang="en-US" sz="1969" dirty="0" smtClean="0">
                <a:solidFill>
                  <a:schemeClr val="tx1"/>
                </a:solidFill>
                <a:latin typeface="UD デジタル 教科書体 NP-B" panose="02020700000000000000" pitchFamily="18" charset="-128"/>
                <a:ea typeface="UD デジタル 教科書体 NP-B" panose="02020700000000000000" pitchFamily="18" charset="-128"/>
              </a:rPr>
              <a:t>の項目を</a:t>
            </a:r>
            <a:r>
              <a:rPr lang="ja-JP" altLang="en-US" sz="1969" dirty="0">
                <a:solidFill>
                  <a:schemeClr val="tx1"/>
                </a:solidFill>
                <a:latin typeface="UD デジタル 教科書体 NP-B" panose="02020700000000000000" pitchFamily="18" charset="-128"/>
                <a:ea typeface="UD デジタル 教科書体 NP-B" panose="02020700000000000000" pitchFamily="18" charset="-128"/>
              </a:rPr>
              <a:t>確認。</a:t>
            </a:r>
            <a:endParaRPr lang="en-US" altLang="ja-JP" sz="1969" dirty="0">
              <a:solidFill>
                <a:schemeClr val="tx1"/>
              </a:solidFill>
              <a:latin typeface="UD デジタル 教科書体 NP-B" panose="02020700000000000000" pitchFamily="18" charset="-128"/>
              <a:ea typeface="UD デジタル 教科書体 NP-B" panose="02020700000000000000" pitchFamily="18" charset="-128"/>
            </a:endParaRPr>
          </a:p>
          <a:p>
            <a:r>
              <a:rPr lang="ja-JP" altLang="en-US" sz="1969" dirty="0">
                <a:solidFill>
                  <a:schemeClr val="tx1"/>
                </a:solidFill>
                <a:latin typeface="UD デジタル 教科書体 NP-B" panose="02020700000000000000" pitchFamily="18" charset="-128"/>
                <a:ea typeface="UD デジタル 教科書体 NP-B" panose="02020700000000000000" pitchFamily="18" charset="-128"/>
              </a:rPr>
              <a:t>　　　　　 確認の結果、遵守できていない場合は、是正を依頼。</a:t>
            </a:r>
          </a:p>
          <a:p>
            <a:r>
              <a:rPr lang="ja-JP" altLang="en-US" sz="1969" dirty="0">
                <a:solidFill>
                  <a:schemeClr val="tx1"/>
                </a:solidFill>
                <a:latin typeface="UD デジタル 教科書体 NP-B" panose="02020700000000000000" pitchFamily="18" charset="-128"/>
                <a:ea typeface="UD デジタル 教科書体 NP-B" panose="02020700000000000000" pitchFamily="18" charset="-128"/>
              </a:rPr>
              <a:t>　　　　　　・「アクリル板等の設置」</a:t>
            </a:r>
            <a:endParaRPr lang="en-US" altLang="ja-JP" sz="1969" dirty="0">
              <a:solidFill>
                <a:schemeClr val="tx1"/>
              </a:solidFill>
              <a:latin typeface="UD デジタル 教科書体 NP-B" panose="02020700000000000000" pitchFamily="18" charset="-128"/>
              <a:ea typeface="UD デジタル 教科書体 NP-B" panose="02020700000000000000" pitchFamily="18" charset="-128"/>
            </a:endParaRPr>
          </a:p>
          <a:p>
            <a:r>
              <a:rPr lang="ja-JP" altLang="en-US" sz="1969" dirty="0">
                <a:solidFill>
                  <a:schemeClr val="tx1"/>
                </a:solidFill>
                <a:latin typeface="UD デジタル 教科書体 NP-B" panose="02020700000000000000" pitchFamily="18" charset="-128"/>
                <a:ea typeface="UD デジタル 教科書体 NP-B" panose="02020700000000000000" pitchFamily="18" charset="-128"/>
              </a:rPr>
              <a:t>　　　　　　・「</a:t>
            </a:r>
            <a:r>
              <a:rPr lang="en-US" altLang="ja-JP" sz="1969" dirty="0">
                <a:solidFill>
                  <a:schemeClr val="tx1"/>
                </a:solidFill>
                <a:latin typeface="UD デジタル 教科書体 NP-B" panose="02020700000000000000" pitchFamily="18" charset="-128"/>
                <a:ea typeface="UD デジタル 教科書体 NP-B" panose="02020700000000000000" pitchFamily="18" charset="-128"/>
              </a:rPr>
              <a:t>CO2</a:t>
            </a:r>
            <a:r>
              <a:rPr lang="ja-JP" altLang="en-US" sz="1969" dirty="0">
                <a:solidFill>
                  <a:schemeClr val="tx1"/>
                </a:solidFill>
                <a:latin typeface="UD デジタル 教科書体 NP-B" panose="02020700000000000000" pitchFamily="18" charset="-128"/>
                <a:ea typeface="UD デジタル 教科書体 NP-B" panose="02020700000000000000" pitchFamily="18" charset="-128"/>
              </a:rPr>
              <a:t>センサーの設置（換気の徹底）」</a:t>
            </a:r>
            <a:endParaRPr lang="en-US" altLang="ja-JP" sz="1969" dirty="0">
              <a:solidFill>
                <a:schemeClr val="tx1"/>
              </a:solidFill>
              <a:latin typeface="UD デジタル 教科書体 NP-B" panose="02020700000000000000" pitchFamily="18" charset="-128"/>
              <a:ea typeface="UD デジタル 教科書体 NP-B" panose="02020700000000000000" pitchFamily="18" charset="-128"/>
            </a:endParaRPr>
          </a:p>
          <a:p>
            <a:r>
              <a:rPr lang="ja-JP" altLang="en-US" sz="1969" dirty="0">
                <a:solidFill>
                  <a:schemeClr val="tx1"/>
                </a:solidFill>
                <a:latin typeface="UD デジタル 教科書体 NP-B" panose="02020700000000000000" pitchFamily="18" charset="-128"/>
                <a:ea typeface="UD デジタル 教科書体 NP-B" panose="02020700000000000000" pitchFamily="18" charset="-128"/>
              </a:rPr>
              <a:t>　　　　　　</a:t>
            </a:r>
            <a:r>
              <a:rPr lang="ja-JP" altLang="en-US" sz="1969">
                <a:solidFill>
                  <a:schemeClr val="tx1"/>
                </a:solidFill>
                <a:latin typeface="UD デジタル 教科書体 NP-B" panose="02020700000000000000" pitchFamily="18" charset="-128"/>
                <a:ea typeface="UD デジタル 教科書体 NP-B" panose="02020700000000000000" pitchFamily="18" charset="-128"/>
              </a:rPr>
              <a:t>・</a:t>
            </a:r>
            <a:r>
              <a:rPr lang="ja-JP" altLang="en-US" sz="1969">
                <a:solidFill>
                  <a:schemeClr val="tx1"/>
                </a:solidFill>
                <a:latin typeface="UD デジタル 教科書体 NP-B" panose="02020700000000000000" pitchFamily="18" charset="-128"/>
                <a:ea typeface="UD デジタル 教科書体 NP-B" panose="02020700000000000000" pitchFamily="18" charset="-128"/>
              </a:rPr>
              <a:t>「 </a:t>
            </a:r>
            <a:r>
              <a:rPr lang="ja-JP" altLang="en-US" sz="1969" smtClean="0">
                <a:solidFill>
                  <a:schemeClr val="tx1"/>
                </a:solidFill>
                <a:latin typeface="UD デジタル 教科書体 NP-B" panose="02020700000000000000" pitchFamily="18" charset="-128"/>
                <a:ea typeface="UD デジタル 教科書体 NP-B" panose="02020700000000000000" pitchFamily="18" charset="-128"/>
              </a:rPr>
              <a:t>消毒</a:t>
            </a:r>
            <a:r>
              <a:rPr lang="ja-JP" altLang="en-US" sz="1969">
                <a:solidFill>
                  <a:schemeClr val="tx1"/>
                </a:solidFill>
                <a:latin typeface="UD デジタル 教科書体 NP-B" panose="02020700000000000000" pitchFamily="18" charset="-128"/>
                <a:ea typeface="UD デジタル 教科書体 NP-B" panose="02020700000000000000" pitchFamily="18" charset="-128"/>
              </a:rPr>
              <a:t>液</a:t>
            </a:r>
            <a:r>
              <a:rPr lang="ja-JP" altLang="en-US" sz="1969">
                <a:solidFill>
                  <a:schemeClr val="tx1"/>
                </a:solidFill>
                <a:latin typeface="UD デジタル 教科書体 NP-B" panose="02020700000000000000" pitchFamily="18" charset="-128"/>
                <a:ea typeface="UD デジタル 教科書体 NP-B" panose="02020700000000000000" pitchFamily="18" charset="-128"/>
              </a:rPr>
              <a:t>の</a:t>
            </a:r>
            <a:r>
              <a:rPr lang="ja-JP" altLang="en-US" sz="1969" smtClean="0">
                <a:solidFill>
                  <a:schemeClr val="tx1"/>
                </a:solidFill>
                <a:latin typeface="UD デジタル 教科書体 NP-B" panose="02020700000000000000" pitchFamily="18" charset="-128"/>
                <a:ea typeface="UD デジタル 教科書体 NP-B" panose="02020700000000000000" pitchFamily="18" charset="-128"/>
              </a:rPr>
              <a:t>設置（手指</a:t>
            </a:r>
            <a:r>
              <a:rPr lang="ja-JP" altLang="en-US" sz="1969" dirty="0">
                <a:solidFill>
                  <a:schemeClr val="tx1"/>
                </a:solidFill>
                <a:latin typeface="UD デジタル 教科書体 NP-B" panose="02020700000000000000" pitchFamily="18" charset="-128"/>
                <a:ea typeface="UD デジタル 教科書体 NP-B" panose="02020700000000000000" pitchFamily="18" charset="-128"/>
              </a:rPr>
              <a:t>消毒</a:t>
            </a:r>
            <a:r>
              <a:rPr lang="ja-JP" altLang="en-US" sz="1969">
                <a:solidFill>
                  <a:schemeClr val="tx1"/>
                </a:solidFill>
                <a:latin typeface="UD デジタル 教科書体 NP-B" panose="02020700000000000000" pitchFamily="18" charset="-128"/>
                <a:ea typeface="UD デジタル 教科書体 NP-B" panose="02020700000000000000" pitchFamily="18" charset="-128"/>
              </a:rPr>
              <a:t>の</a:t>
            </a:r>
            <a:r>
              <a:rPr lang="ja-JP" altLang="en-US" sz="1969" smtClean="0">
                <a:solidFill>
                  <a:schemeClr val="tx1"/>
                </a:solidFill>
                <a:latin typeface="UD デジタル 教科書体 NP-B" panose="02020700000000000000" pitchFamily="18" charset="-128"/>
                <a:ea typeface="UD デジタル 教科書体 NP-B" panose="02020700000000000000" pitchFamily="18" charset="-128"/>
              </a:rPr>
              <a:t>徹底）」</a:t>
            </a:r>
            <a:endParaRPr lang="en-US" altLang="ja-JP" sz="1969" dirty="0">
              <a:solidFill>
                <a:schemeClr val="tx1"/>
              </a:solidFill>
              <a:latin typeface="UD デジタル 教科書体 NP-B" panose="02020700000000000000" pitchFamily="18" charset="-128"/>
              <a:ea typeface="UD デジタル 教科書体 NP-B" panose="02020700000000000000" pitchFamily="18" charset="-128"/>
            </a:endParaRPr>
          </a:p>
          <a:p>
            <a:r>
              <a:rPr lang="ja-JP" altLang="en-US" sz="1969" dirty="0">
                <a:solidFill>
                  <a:schemeClr val="tx1"/>
                </a:solidFill>
                <a:latin typeface="UD デジタル 教科書体 NP-B" panose="02020700000000000000" pitchFamily="18" charset="-128"/>
                <a:ea typeface="UD デジタル 教科書体 NP-B" panose="02020700000000000000" pitchFamily="18" charset="-128"/>
              </a:rPr>
              <a:t>　　　　　　・「マスク会食の徹底</a:t>
            </a:r>
            <a:r>
              <a:rPr lang="ja-JP" altLang="en-US" sz="1969" dirty="0" smtClean="0">
                <a:solidFill>
                  <a:schemeClr val="tx1"/>
                </a:solidFill>
                <a:latin typeface="UD デジタル 教科書体 NP-B" panose="02020700000000000000" pitchFamily="18" charset="-128"/>
                <a:ea typeface="UD デジタル 教科書体 NP-B" panose="02020700000000000000" pitchFamily="18" charset="-128"/>
              </a:rPr>
              <a:t>」 等</a:t>
            </a:r>
            <a:endParaRPr lang="en-US" altLang="ja-JP" sz="1969"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 name="テキスト ボックス 1"/>
          <p:cNvSpPr txBox="1"/>
          <p:nvPr/>
        </p:nvSpPr>
        <p:spPr>
          <a:xfrm>
            <a:off x="1483262" y="5928172"/>
            <a:ext cx="8971621" cy="433196"/>
          </a:xfrm>
          <a:prstGeom prst="rect">
            <a:avLst/>
          </a:prstGeom>
          <a:noFill/>
        </p:spPr>
        <p:txBody>
          <a:bodyPr wrap="square" rtlCol="0">
            <a:spAutoFit/>
          </a:bodyPr>
          <a:lstStyle/>
          <a:p>
            <a:r>
              <a:rPr kumimoji="1" lang="ja-JP" altLang="en-US" sz="2215" dirty="0" smtClean="0">
                <a:latin typeface="UD デジタル 教科書体 NP-B" panose="02020700000000000000" pitchFamily="18" charset="-128"/>
                <a:ea typeface="UD デジタル 教科書体 NP-B" panose="02020700000000000000" pitchFamily="18" charset="-128"/>
              </a:rPr>
              <a:t>⇒ 今後</a:t>
            </a:r>
            <a:r>
              <a:rPr kumimoji="1" lang="ja-JP" altLang="en-US" sz="2215" dirty="0">
                <a:latin typeface="UD デジタル 教科書体 NP-B" panose="02020700000000000000" pitchFamily="18" charset="-128"/>
                <a:ea typeface="UD デジタル 教科書体 NP-B" panose="02020700000000000000" pitchFamily="18" charset="-128"/>
              </a:rPr>
              <a:t>、大阪市内の全ての飲食店等に対して実地に働きかけを行う。</a:t>
            </a:r>
          </a:p>
        </p:txBody>
      </p:sp>
    </p:spTree>
    <p:extLst>
      <p:ext uri="{BB962C8B-B14F-4D97-AF65-F5344CB8AC3E}">
        <p14:creationId xmlns:p14="http://schemas.microsoft.com/office/powerpoint/2010/main" val="16660001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979</TotalTime>
  <Words>242</Words>
  <Application>Microsoft Office PowerPoint</Application>
  <PresentationFormat>ワイド画面</PresentationFormat>
  <Paragraphs>14</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UD デジタル 教科書体 NK-B</vt:lpstr>
      <vt:lpstr>UD デジタル 教科書体 NK-R</vt:lpstr>
      <vt:lpstr>UD デジタル 教科書体 NP-B</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馬場　祐二</cp:lastModifiedBy>
  <cp:revision>117</cp:revision>
  <cp:lastPrinted>2021-04-01T08:16:48Z</cp:lastPrinted>
  <dcterms:created xsi:type="dcterms:W3CDTF">2021-02-01T12:24:21Z</dcterms:created>
  <dcterms:modified xsi:type="dcterms:W3CDTF">2021-04-01T09:32:56Z</dcterms:modified>
</cp:coreProperties>
</file>