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768" r:id="rId2"/>
    <p:sldId id="766" r:id="rId3"/>
    <p:sldId id="767" r:id="rId4"/>
    <p:sldId id="772" r:id="rId5"/>
    <p:sldId id="773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B28B"/>
    <a:srgbClr val="FF6699"/>
    <a:srgbClr val="E7EDEF"/>
    <a:srgbClr val="FF6600"/>
    <a:srgbClr val="99FF66"/>
    <a:srgbClr val="33CC33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3537" autoAdjust="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694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993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672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A32F-0E8C-4D91-BAC6-EA2E81F1CF45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F179-10CB-45A6-B13C-93904DC17FE4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42DB-F35F-4377-94B7-B7ED4323D95B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83C5E-CF60-4334-9FD4-141CAC84472E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D1FA-B226-445F-B72F-F5654B8E355B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846-7A07-4EDA-B2BD-6340DA55CC0B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74D-5CAF-477E-894B-F08871D0771C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2300-6663-4891-BD5D-793907E96D35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E0D3-56EB-460F-ABA6-3FE4DA800664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1D72-1EAB-4C54-83FC-667B976995F2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1E87-BAE2-4B8B-8BEA-3C5827EB6F87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00F3-FD50-4284-B304-AA55E7B077B8}" type="datetime1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749" y="609746"/>
            <a:ext cx="11760203" cy="2700762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A4B9F2-9BFE-4A54-BFF8-6DE358A35303}"/>
              </a:ext>
            </a:extLst>
          </p:cNvPr>
          <p:cNvSpPr/>
          <p:nvPr/>
        </p:nvSpPr>
        <p:spPr>
          <a:xfrm>
            <a:off x="-4371" y="-11645"/>
            <a:ext cx="12192000" cy="5672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新規陽性者数と入院・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療養者数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（３月</a:t>
            </a:r>
            <a:r>
              <a:rPr lang="en-US" altLang="ja-JP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１日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時点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563366" y="97105"/>
            <a:ext cx="14397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１－２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512431" y="6573080"/>
            <a:ext cx="2743200" cy="365125"/>
          </a:xfrm>
        </p:spPr>
        <p:txBody>
          <a:bodyPr/>
          <a:lstStyle/>
          <a:p>
            <a:fld id="{0B62D5CB-8769-475A-9BC8-A2F17E2F558B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01" y="3295536"/>
            <a:ext cx="3005588" cy="345673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8234" y="3295536"/>
            <a:ext cx="2993395" cy="345673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55536" y="3185994"/>
            <a:ext cx="2883658" cy="35116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48452" y="3185994"/>
            <a:ext cx="2810500" cy="35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A4B9F2-9BFE-4A54-BFF8-6DE358A35303}"/>
              </a:ext>
            </a:extLst>
          </p:cNvPr>
          <p:cNvSpPr/>
          <p:nvPr/>
        </p:nvSpPr>
        <p:spPr>
          <a:xfrm>
            <a:off x="8508" y="-11645"/>
            <a:ext cx="12192000" cy="5672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入院・療養状況（３月</a:t>
            </a:r>
            <a:r>
              <a:rPr lang="en-US" altLang="ja-JP" sz="2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2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１日時点）</a:t>
            </a:r>
            <a:endParaRPr kumimoji="1" lang="ja-JP" altLang="en-US" sz="2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537950"/>
            <a:ext cx="2743200" cy="365125"/>
          </a:xfrm>
        </p:spPr>
        <p:txBody>
          <a:bodyPr/>
          <a:lstStyle/>
          <a:p>
            <a:fld id="{0B62D5CB-8769-475A-9BC8-A2F17E2F558B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833591"/>
              </p:ext>
            </p:extLst>
          </p:nvPr>
        </p:nvGraphicFramePr>
        <p:xfrm>
          <a:off x="285716" y="643288"/>
          <a:ext cx="11637583" cy="6059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8169">
                  <a:extLst>
                    <a:ext uri="{9D8B030D-6E8A-4147-A177-3AD203B41FA5}">
                      <a16:colId xmlns:a16="http://schemas.microsoft.com/office/drawing/2014/main" val="4214479889"/>
                    </a:ext>
                  </a:extLst>
                </a:gridCol>
                <a:gridCol w="2445390">
                  <a:extLst>
                    <a:ext uri="{9D8B030D-6E8A-4147-A177-3AD203B41FA5}">
                      <a16:colId xmlns:a16="http://schemas.microsoft.com/office/drawing/2014/main" val="2827451945"/>
                    </a:ext>
                  </a:extLst>
                </a:gridCol>
                <a:gridCol w="2591648">
                  <a:extLst>
                    <a:ext uri="{9D8B030D-6E8A-4147-A177-3AD203B41FA5}">
                      <a16:colId xmlns:a16="http://schemas.microsoft.com/office/drawing/2014/main" val="3330282666"/>
                    </a:ext>
                  </a:extLst>
                </a:gridCol>
                <a:gridCol w="2511188">
                  <a:extLst>
                    <a:ext uri="{9D8B030D-6E8A-4147-A177-3AD203B41FA5}">
                      <a16:colId xmlns:a16="http://schemas.microsoft.com/office/drawing/2014/main" val="2446586581"/>
                    </a:ext>
                  </a:extLst>
                </a:gridCol>
                <a:gridCol w="2511188">
                  <a:extLst>
                    <a:ext uri="{9D8B030D-6E8A-4147-A177-3AD203B41FA5}">
                      <a16:colId xmlns:a16="http://schemas.microsoft.com/office/drawing/2014/main" val="2405967172"/>
                    </a:ext>
                  </a:extLst>
                </a:gridCol>
              </a:tblGrid>
              <a:tr h="31845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4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重症病床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軽症中等症病床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宿泊療養施設</a:t>
                      </a:r>
                      <a:endParaRPr lang="ja-JP" sz="14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943038"/>
                  </a:ext>
                </a:extLst>
              </a:tr>
              <a:tr h="368220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確保</a:t>
                      </a:r>
                      <a:r>
                        <a:rPr lang="ja-JP" sz="1400" kern="100" dirty="0" smtClean="0">
                          <a:effectLst/>
                        </a:rPr>
                        <a:t>計画</a:t>
                      </a:r>
                      <a:endParaRPr lang="en-US" altLang="ja-JP" sz="1400" kern="1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フェーズ１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７５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７００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８００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4033225"/>
                  </a:ext>
                </a:extLst>
              </a:tr>
              <a:tr h="318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フェーズ２</a:t>
                      </a:r>
                      <a:endParaRPr lang="ja-JP" sz="14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１１０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０００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６００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1493742"/>
                  </a:ext>
                </a:extLst>
              </a:tr>
              <a:tr h="318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フェーズ３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１５０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２００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r>
                        <a:rPr lang="en-US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４００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0661412"/>
                  </a:ext>
                </a:extLst>
              </a:tr>
              <a:tr h="3398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フェーズ４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１８０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５００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―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3595924"/>
                  </a:ext>
                </a:extLst>
              </a:tr>
              <a:tr h="3164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</a:rPr>
                        <a:t>フェーズ４</a:t>
                      </a:r>
                      <a:r>
                        <a:rPr lang="en-US" altLang="ja-JP" sz="1400" kern="100" dirty="0" smtClean="0">
                          <a:effectLst/>
                        </a:rPr>
                        <a:t>-</a:t>
                      </a: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２２１</a:t>
                      </a:r>
                      <a:r>
                        <a:rPr lang="ja-JP" alt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８００</a:t>
                      </a:r>
                      <a:r>
                        <a:rPr lang="ja-JP" alt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</a:rPr>
                        <a:t>―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4773646"/>
                  </a:ext>
                </a:extLst>
              </a:tr>
              <a:tr h="1203594">
                <a:tc gridSpan="2"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lt"/>
                        </a:rPr>
                        <a:t>確保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数等</a:t>
                      </a:r>
                      <a:endParaRPr lang="ja-JP" sz="1400" kern="1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確保数２２４床</a:t>
                      </a:r>
                      <a:endParaRPr lang="en-US" altLang="ja-JP" sz="1400" kern="100" baseline="30000" dirty="0" smtClean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確保数１</a:t>
                      </a:r>
                      <a:r>
                        <a:rPr lang="en-US" altLang="ja-JP" sz="1400" kern="100" dirty="0" smtClean="0">
                          <a:effectLst/>
                          <a:latin typeface="+mn-lt"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７６６床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r>
                        <a:rPr lang="ja-JP" sz="1400" kern="100" dirty="0" smtClean="0">
                          <a:effectLst/>
                        </a:rPr>
                        <a:t>，</a:t>
                      </a:r>
                      <a:r>
                        <a:rPr lang="ja-JP" altLang="en-US" sz="1400" kern="100" dirty="0" smtClean="0">
                          <a:effectLst/>
                        </a:rPr>
                        <a:t>４１６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6789386"/>
                  </a:ext>
                </a:extLst>
              </a:tr>
              <a:tr h="770693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lt"/>
                        </a:rPr>
                        <a:t>入院・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療養者数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（別途、自宅療養　１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２６７人）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９２</a:t>
                      </a:r>
                      <a:r>
                        <a:rPr lang="ja-JP" sz="1400" kern="100" dirty="0" smtClean="0">
                          <a:effectLst/>
                        </a:rPr>
                        <a:t>人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７４５</a:t>
                      </a:r>
                      <a:r>
                        <a:rPr lang="ja-JP" sz="1400" kern="100" dirty="0" smtClean="0">
                          <a:effectLst/>
                        </a:rPr>
                        <a:t>人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６８３</a:t>
                      </a:r>
                      <a:r>
                        <a:rPr lang="ja-JP" sz="1400" kern="100" dirty="0" smtClean="0">
                          <a:effectLst/>
                        </a:rPr>
                        <a:t>人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0586094"/>
                  </a:ext>
                </a:extLst>
              </a:tr>
              <a:tr h="862468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lt"/>
                        </a:rPr>
                        <a:t>（使用率：入院・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療養者数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　　　　　　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／</a:t>
                      </a:r>
                      <a:r>
                        <a:rPr lang="ja-JP" sz="1400" kern="100" dirty="0">
                          <a:effectLst/>
                          <a:latin typeface="+mn-lt"/>
                        </a:rPr>
                        <a:t>確保病床・室数）</a:t>
                      </a:r>
                      <a:endParaRPr lang="ja-JP" sz="1400" kern="100" dirty="0">
                        <a:effectLst/>
                        <a:latin typeface="+mn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４１．１</a:t>
                      </a:r>
                      <a:r>
                        <a:rPr lang="ja-JP" sz="1400" kern="100" dirty="0" smtClean="0">
                          <a:effectLst/>
                        </a:rPr>
                        <a:t>％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</a:rPr>
                        <a:t>９２</a:t>
                      </a:r>
                      <a:r>
                        <a:rPr lang="ja-JP" sz="1400" kern="100" dirty="0" smtClean="0">
                          <a:effectLst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</a:rPr>
                        <a:t>２２４</a:t>
                      </a:r>
                      <a:r>
                        <a:rPr lang="ja-JP" sz="1400" kern="100" dirty="0" smtClean="0">
                          <a:effectLst/>
                        </a:rPr>
                        <a:t>）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４２．２</a:t>
                      </a:r>
                      <a:r>
                        <a:rPr lang="ja-JP" sz="1400" kern="100" dirty="0" smtClean="0">
                          <a:effectLst/>
                        </a:rPr>
                        <a:t>％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</a:rPr>
                        <a:t>７４５</a:t>
                      </a:r>
                      <a:r>
                        <a:rPr lang="ja-JP" sz="1400" kern="100" dirty="0" smtClean="0">
                          <a:effectLst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７６６）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２８．３</a:t>
                      </a:r>
                      <a:r>
                        <a:rPr lang="ja-JP" sz="1400" kern="100" dirty="0" smtClean="0">
                          <a:effectLst/>
                        </a:rPr>
                        <a:t>％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</a:rPr>
                        <a:t>６８３</a:t>
                      </a:r>
                      <a:r>
                        <a:rPr lang="ja-JP" sz="1400" kern="100" dirty="0" smtClean="0">
                          <a:effectLst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４１６</a:t>
                      </a:r>
                      <a:r>
                        <a:rPr lang="ja-JP" sz="1400" kern="100" dirty="0" smtClean="0">
                          <a:effectLst/>
                        </a:rPr>
                        <a:t>）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8953785"/>
                  </a:ext>
                </a:extLst>
              </a:tr>
              <a:tr h="1243002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運用</a:t>
                      </a: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率：入院・療養者数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　　　　　　</a:t>
                      </a: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実運用</a:t>
                      </a: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病床・室数）</a:t>
                      </a:r>
                      <a:endParaRPr lang="ja-JP" altLang="ja-JP" sz="1400" kern="100" dirty="0" smtClean="0">
                        <a:effectLst/>
                        <a:latin typeface="+mn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16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５５．８％</a:t>
                      </a:r>
                      <a:endParaRPr lang="en-US" altLang="ja-JP" sz="16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（９２／１６５</a:t>
                      </a:r>
                      <a:r>
                        <a:rPr lang="en-US" altLang="ja-JP" sz="16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6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うち、大阪コロナ重症センター</a:t>
                      </a:r>
                      <a:endParaRPr lang="en-US" altLang="ja-JP" sz="12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（１２／２２）</a:t>
                      </a:r>
                      <a:endParaRPr lang="en-US" altLang="ja-JP" sz="12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５２．３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en-US" altLang="ja-JP" sz="16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７４５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／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en-US" altLang="ja-JP" sz="1600" b="1" kern="100" dirty="0" smtClean="0"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４２４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ja-JP" sz="16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５３．０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en-US" altLang="ja-JP" sz="16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６８３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／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１，２８８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ja-JP" sz="16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5573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9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6881204" y="659317"/>
            <a:ext cx="5135191" cy="140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73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73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73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73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73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　</a:t>
            </a:r>
            <a:r>
              <a:rPr lang="ja-JP" altLang="en-US" sz="2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運用率</a:t>
            </a:r>
            <a:r>
              <a:rPr lang="en-US" altLang="ja-JP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52.3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26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運用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病床数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1,424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1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</a:t>
            </a:r>
            <a:r>
              <a:rPr lang="ja-JP" altLang="en-US" sz="1517" b="1" dirty="0">
                <a:latin typeface="Meiryo UI" panose="020B0604030504040204" pitchFamily="50" charset="-128"/>
                <a:ea typeface="Meiryo UI" panose="020B0604030504040204" pitchFamily="50" charset="-128"/>
              </a:rPr>
              <a:t>患者数　</a:t>
            </a:r>
            <a:r>
              <a:rPr lang="en-US" altLang="ja-JP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745</a:t>
            </a:r>
            <a:r>
              <a:rPr lang="ja-JP" altLang="en-US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lang="en-US" altLang="ja-JP" sz="151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　　　</a:t>
            </a:r>
            <a:r>
              <a:rPr lang="en-US" altLang="ja-JP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小児・精神患者用病床等約</a:t>
            </a:r>
            <a:r>
              <a:rPr lang="en-US" altLang="ja-JP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床含んでおり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137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  　　　　一般患者に限ると病床利用率はより高くなっている。</a:t>
            </a:r>
            <a:endParaRPr lang="en-US" altLang="ja-JP" sz="113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E71F5D7-4F36-4261-943F-CEFD73EF1004}"/>
              </a:ext>
            </a:extLst>
          </p:cNvPr>
          <p:cNvSpPr/>
          <p:nvPr/>
        </p:nvSpPr>
        <p:spPr>
          <a:xfrm>
            <a:off x="425578" y="386751"/>
            <a:ext cx="4514975" cy="35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33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　</a:t>
            </a:r>
            <a:r>
              <a:rPr lang="ja-JP" altLang="en-US" sz="1733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重症</a:t>
            </a:r>
            <a:r>
              <a:rPr lang="ja-JP" altLang="en-US" sz="1733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病床運用状況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（令和２年</a:t>
            </a:r>
            <a:r>
              <a:rPr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月４日以降）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E71F5D7-4F36-4261-943F-CEFD73EF1004}"/>
              </a:ext>
            </a:extLst>
          </p:cNvPr>
          <p:cNvSpPr/>
          <p:nvPr/>
        </p:nvSpPr>
        <p:spPr>
          <a:xfrm>
            <a:off x="6611820" y="392397"/>
            <a:ext cx="5017082" cy="35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33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　</a:t>
            </a:r>
            <a:r>
              <a:rPr lang="ja-JP" altLang="en-US" sz="1733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軽症</a:t>
            </a:r>
            <a:r>
              <a:rPr lang="ja-JP" altLang="en-US" sz="1733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中等症病床運用状況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（令和２年</a:t>
            </a:r>
            <a:r>
              <a:rPr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月４日以降）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3071" y="669531"/>
            <a:ext cx="4766176" cy="1033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733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733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7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733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7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　</a:t>
            </a:r>
            <a:r>
              <a:rPr lang="ja-JP" altLang="en-US" sz="2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運用率</a:t>
            </a:r>
            <a:r>
              <a:rPr lang="en-US" altLang="ja-JP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55.8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2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運用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病床数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165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1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</a:t>
            </a:r>
            <a:r>
              <a:rPr lang="ja-JP" altLang="en-US" sz="1517" b="1" dirty="0">
                <a:latin typeface="Meiryo UI" panose="020B0604030504040204" pitchFamily="50" charset="-128"/>
                <a:ea typeface="Meiryo UI" panose="020B0604030504040204" pitchFamily="50" charset="-128"/>
              </a:rPr>
              <a:t>患者数　</a:t>
            </a:r>
            <a:r>
              <a:rPr lang="en-US" altLang="ja-JP" sz="1517" b="1" dirty="0">
                <a:latin typeface="Meiryo UI" panose="020B0604030504040204" pitchFamily="50" charset="-128"/>
                <a:ea typeface="Meiryo UI" panose="020B0604030504040204" pitchFamily="50" charset="-128"/>
              </a:rPr>
              <a:t>92</a:t>
            </a:r>
            <a:r>
              <a:rPr lang="ja-JP" altLang="en-US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lang="en-US" altLang="ja-JP" sz="2167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508088"/>
            <a:ext cx="2743200" cy="365125"/>
          </a:xfrm>
        </p:spPr>
        <p:txBody>
          <a:bodyPr/>
          <a:lstStyle/>
          <a:p>
            <a:fld id="{F451F7C5-434F-488D-9CC2-63C640BFA45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0" y="2603"/>
            <a:ext cx="12192000" cy="43681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新型コロナウイルス感染症患者受入病床の確保・運用状況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47" y="1933326"/>
            <a:ext cx="5931922" cy="475529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703" y="2064785"/>
            <a:ext cx="5767316" cy="475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18" y="492097"/>
            <a:ext cx="11656562" cy="6285521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864023"/>
            <a:ext cx="380104" cy="2750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代以上の新規陽性者数と重症患者数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49562" y="864023"/>
            <a:ext cx="369332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重症化・軽症化・死亡の人数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99785" y="4983162"/>
            <a:ext cx="360637" cy="1611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-1" y="0"/>
            <a:ext cx="12192001" cy="57371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新規陽性者数と重症者数の推移</a:t>
            </a:r>
            <a:endParaRPr kumimoji="1" lang="ja-JP" altLang="en-US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3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95" y="640996"/>
            <a:ext cx="12083319" cy="6230652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876850" y="1105298"/>
            <a:ext cx="673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10/19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3" name="直線コネクタ 42"/>
          <p:cNvCxnSpPr/>
          <p:nvPr/>
        </p:nvCxnSpPr>
        <p:spPr>
          <a:xfrm>
            <a:off x="4010567" y="1994872"/>
            <a:ext cx="5731" cy="699233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3769155" y="1769369"/>
            <a:ext cx="482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角丸四角形吹き出し 46"/>
          <p:cNvSpPr/>
          <p:nvPr/>
        </p:nvSpPr>
        <p:spPr>
          <a:xfrm>
            <a:off x="2521741" y="1960345"/>
            <a:ext cx="1325979" cy="364979"/>
          </a:xfrm>
          <a:prstGeom prst="wedgeRoundRectCallout">
            <a:avLst>
              <a:gd name="adj1" fmla="val 55700"/>
              <a:gd name="adj2" fmla="val -40661"/>
              <a:gd name="adj3" fmla="val 16667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レッドステージ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移行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（赤信号点灯）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9725087" y="968841"/>
            <a:ext cx="1462260" cy="4518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未満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の新規陽性者数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歳以上の新規陽性者数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1938984" y="772709"/>
            <a:ext cx="307777" cy="5010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重症者数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-41014" y="772709"/>
            <a:ext cx="307777" cy="5010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" y="1"/>
            <a:ext cx="12192000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第三波の重症者数と</a:t>
            </a:r>
            <a:r>
              <a:rPr lang="en-US" altLang="ja-JP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60</a:t>
            </a:r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歳以上の陽性者数の推移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5</a:t>
            </a:fld>
            <a:endParaRPr kumimoji="1" lang="ja-JP" altLang="en-US"/>
          </a:p>
        </p:txBody>
      </p:sp>
      <p:cxnSp>
        <p:nvCxnSpPr>
          <p:cNvPr id="3" name="カギ線コネクタ 2"/>
          <p:cNvCxnSpPr/>
          <p:nvPr/>
        </p:nvCxnSpPr>
        <p:spPr>
          <a:xfrm flipV="1">
            <a:off x="1148503" y="1353562"/>
            <a:ext cx="5510719" cy="4415366"/>
          </a:xfrm>
          <a:prstGeom prst="bentConnector3">
            <a:avLst>
              <a:gd name="adj1" fmla="val -35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カギ線コネクタ 8"/>
          <p:cNvCxnSpPr/>
          <p:nvPr/>
        </p:nvCxnSpPr>
        <p:spPr>
          <a:xfrm rot="5400000" flipH="1" flipV="1">
            <a:off x="1132069" y="3017182"/>
            <a:ext cx="2676715" cy="2648889"/>
          </a:xfrm>
          <a:prstGeom prst="bentConnector3">
            <a:avLst>
              <a:gd name="adj1" fmla="val 99928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カギ線コネクタ 11"/>
          <p:cNvCxnSpPr/>
          <p:nvPr/>
        </p:nvCxnSpPr>
        <p:spPr>
          <a:xfrm flipV="1">
            <a:off x="1160049" y="3686913"/>
            <a:ext cx="2143335" cy="2025747"/>
          </a:xfrm>
          <a:prstGeom prst="bentConnector3">
            <a:avLst>
              <a:gd name="adj1" fmla="val -539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カギ線コネクタ 14"/>
          <p:cNvCxnSpPr/>
          <p:nvPr/>
        </p:nvCxnSpPr>
        <p:spPr>
          <a:xfrm flipV="1">
            <a:off x="1147493" y="4256376"/>
            <a:ext cx="1946388" cy="1388022"/>
          </a:xfrm>
          <a:prstGeom prst="bentConnector3">
            <a:avLst>
              <a:gd name="adj1" fmla="val 130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/>
          <p:nvPr/>
        </p:nvCxnSpPr>
        <p:spPr>
          <a:xfrm rot="5400000" flipH="1" flipV="1">
            <a:off x="1038486" y="2754745"/>
            <a:ext cx="3052689" cy="2832653"/>
          </a:xfrm>
          <a:prstGeom prst="bentConnector3">
            <a:avLst>
              <a:gd name="adj1" fmla="val 99770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2262803" y="1188848"/>
            <a:ext cx="2084294" cy="3361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38321" y="1212893"/>
            <a:ext cx="1742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か月間で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171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334871" y="2479647"/>
            <a:ext cx="1608969" cy="31704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82700" y="2504057"/>
            <a:ext cx="156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間で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331138" y="2859092"/>
            <a:ext cx="1610254" cy="3183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85732" y="2871209"/>
            <a:ext cx="1713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間で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368131" y="3534071"/>
            <a:ext cx="1536268" cy="3270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302128" y="3556573"/>
            <a:ext cx="1700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間で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304736" y="4126794"/>
            <a:ext cx="1536268" cy="3270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19643" y="4151802"/>
            <a:ext cx="1483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か月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間で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040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8286</TotalTime>
  <Words>422</Words>
  <Application>Microsoft Office PowerPoint</Application>
  <PresentationFormat>ワイド画面</PresentationFormat>
  <Paragraphs>93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HGPｺﾞｼｯｸE</vt:lpstr>
      <vt:lpstr>Meiryo UI</vt:lpstr>
      <vt:lpstr>UD デジタル 教科書体 NK-B</vt:lpstr>
      <vt:lpstr>UD デジタル 教科書体 NP-B</vt:lpstr>
      <vt:lpstr>游ゴシック</vt:lpstr>
      <vt:lpstr>游ゴシック Light</vt:lpstr>
      <vt:lpstr>游明朝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川幡　尚亮</cp:lastModifiedBy>
  <cp:revision>1140</cp:revision>
  <cp:lastPrinted>2021-03-30T15:33:10Z</cp:lastPrinted>
  <dcterms:created xsi:type="dcterms:W3CDTF">2020-08-11T02:27:27Z</dcterms:created>
  <dcterms:modified xsi:type="dcterms:W3CDTF">2021-04-01T09:28:05Z</dcterms:modified>
</cp:coreProperties>
</file>