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056" r:id="rId2"/>
    <p:sldId id="1057" r:id="rId3"/>
    <p:sldId id="1047" r:id="rId4"/>
    <p:sldId id="1045" r:id="rId5"/>
    <p:sldId id="1032" r:id="rId6"/>
    <p:sldId id="1058" r:id="rId7"/>
    <p:sldId id="1009" r:id="rId8"/>
    <p:sldId id="1059" r:id="rId9"/>
    <p:sldId id="1060" r:id="rId10"/>
    <p:sldId id="1061" r:id="rId11"/>
    <p:sldId id="1062" r:id="rId12"/>
    <p:sldId id="1063" r:id="rId13"/>
    <p:sldId id="1064" r:id="rId14"/>
    <p:sldId id="1065" r:id="rId15"/>
    <p:sldId id="1066" r:id="rId16"/>
    <p:sldId id="1067" r:id="rId17"/>
    <p:sldId id="1068" r:id="rId18"/>
    <p:sldId id="1069" r:id="rId19"/>
    <p:sldId id="1070" r:id="rId20"/>
    <p:sldId id="1071" r:id="rId21"/>
    <p:sldId id="1072" r:id="rId22"/>
    <p:sldId id="1073" r:id="rId23"/>
    <p:sldId id="1074" r:id="rId24"/>
    <p:sldId id="990" r:id="rId25"/>
    <p:sldId id="1048" r:id="rId2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CC"/>
    <a:srgbClr val="33CC33"/>
    <a:srgbClr val="99FF99"/>
    <a:srgbClr val="FF9999"/>
    <a:srgbClr val="FF6699"/>
    <a:srgbClr val="E7EDEF"/>
    <a:srgbClr val="FFB28B"/>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2101" autoAdjust="0"/>
  </p:normalViewPr>
  <p:slideViewPr>
    <p:cSldViewPr snapToGrid="0">
      <p:cViewPr varScale="1">
        <p:scale>
          <a:sx n="68" d="100"/>
          <a:sy n="68" d="100"/>
        </p:scale>
        <p:origin x="702"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D64E24C0-EAE7-42C3-A2C6-11E03F4A7047}" type="datetimeFigureOut">
              <a:rPr kumimoji="1" lang="ja-JP" altLang="en-US" smtClean="0"/>
              <a:t>2021/4/1</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dirty="0"/>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2F0EEB81-DB16-4A68-B055-8A38956DB515}" type="slidenum">
              <a:rPr kumimoji="1" lang="ja-JP" altLang="en-US" smtClean="0"/>
              <a:t>‹#›</a:t>
            </a:fld>
            <a:endParaRPr kumimoji="1" lang="ja-JP" altLang="en-US" dirty="0"/>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30621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20</a:t>
            </a:fld>
            <a:endParaRPr kumimoji="1" lang="ja-JP" altLang="en-US"/>
          </a:p>
        </p:txBody>
      </p:sp>
    </p:spTree>
    <p:extLst>
      <p:ext uri="{BB962C8B-B14F-4D97-AF65-F5344CB8AC3E}">
        <p14:creationId xmlns:p14="http://schemas.microsoft.com/office/powerpoint/2010/main" val="994945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23</a:t>
            </a:fld>
            <a:endParaRPr kumimoji="1" lang="ja-JP" altLang="en-US"/>
          </a:p>
        </p:txBody>
      </p:sp>
    </p:spTree>
    <p:extLst>
      <p:ext uri="{BB962C8B-B14F-4D97-AF65-F5344CB8AC3E}">
        <p14:creationId xmlns:p14="http://schemas.microsoft.com/office/powerpoint/2010/main" val="329775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25</a:t>
            </a:fld>
            <a:endParaRPr kumimoji="1" lang="ja-JP" altLang="en-US" dirty="0"/>
          </a:p>
        </p:txBody>
      </p:sp>
    </p:spTree>
    <p:extLst>
      <p:ext uri="{BB962C8B-B14F-4D97-AF65-F5344CB8AC3E}">
        <p14:creationId xmlns:p14="http://schemas.microsoft.com/office/powerpoint/2010/main" val="398203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171447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a:p>
        </p:txBody>
      </p:sp>
    </p:spTree>
    <p:extLst>
      <p:ext uri="{BB962C8B-B14F-4D97-AF65-F5344CB8AC3E}">
        <p14:creationId xmlns:p14="http://schemas.microsoft.com/office/powerpoint/2010/main" val="134774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4</a:t>
            </a:fld>
            <a:endParaRPr kumimoji="1" lang="ja-JP" altLang="en-US"/>
          </a:p>
        </p:txBody>
      </p:sp>
    </p:spTree>
    <p:extLst>
      <p:ext uri="{BB962C8B-B14F-4D97-AF65-F5344CB8AC3E}">
        <p14:creationId xmlns:p14="http://schemas.microsoft.com/office/powerpoint/2010/main" val="414706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5</a:t>
            </a:fld>
            <a:endParaRPr kumimoji="1" lang="ja-JP" altLang="en-US"/>
          </a:p>
        </p:txBody>
      </p:sp>
    </p:spTree>
    <p:extLst>
      <p:ext uri="{BB962C8B-B14F-4D97-AF65-F5344CB8AC3E}">
        <p14:creationId xmlns:p14="http://schemas.microsoft.com/office/powerpoint/2010/main" val="199824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9</a:t>
            </a:fld>
            <a:endParaRPr kumimoji="1" lang="ja-JP" altLang="en-US"/>
          </a:p>
        </p:txBody>
      </p:sp>
    </p:spTree>
    <p:extLst>
      <p:ext uri="{BB962C8B-B14F-4D97-AF65-F5344CB8AC3E}">
        <p14:creationId xmlns:p14="http://schemas.microsoft.com/office/powerpoint/2010/main" val="391207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11</a:t>
            </a:fld>
            <a:endParaRPr kumimoji="1" lang="ja-JP" altLang="en-US"/>
          </a:p>
        </p:txBody>
      </p:sp>
    </p:spTree>
    <p:extLst>
      <p:ext uri="{BB962C8B-B14F-4D97-AF65-F5344CB8AC3E}">
        <p14:creationId xmlns:p14="http://schemas.microsoft.com/office/powerpoint/2010/main" val="331539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17</a:t>
            </a:fld>
            <a:endParaRPr kumimoji="1" lang="ja-JP" altLang="en-US" dirty="0"/>
          </a:p>
        </p:txBody>
      </p:sp>
    </p:spTree>
    <p:extLst>
      <p:ext uri="{BB962C8B-B14F-4D97-AF65-F5344CB8AC3E}">
        <p14:creationId xmlns:p14="http://schemas.microsoft.com/office/powerpoint/2010/main" val="1940430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18</a:t>
            </a:fld>
            <a:endParaRPr kumimoji="1" lang="ja-JP" altLang="en-US"/>
          </a:p>
        </p:txBody>
      </p:sp>
    </p:spTree>
    <p:extLst>
      <p:ext uri="{BB962C8B-B14F-4D97-AF65-F5344CB8AC3E}">
        <p14:creationId xmlns:p14="http://schemas.microsoft.com/office/powerpoint/2010/main" val="156881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EF6AEA-C57F-4253-AF8A-4C7A4E9E56A6}" type="datetime1">
              <a:rPr kumimoji="1" lang="ja-JP" altLang="en-US" smtClean="0"/>
              <a:t>2021/4/1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2CBD7A-3384-4496-A91D-33ED503807F7}" type="datetime1">
              <a:rPr kumimoji="1" lang="ja-JP" altLang="en-US" smtClean="0"/>
              <a:t>2021/4/1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F48686-5AF0-45B6-9C4A-43713CBA700A}" type="datetime1">
              <a:rPr kumimoji="1" lang="ja-JP" altLang="en-US" smtClean="0"/>
              <a:t>2021/4/1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88021E-7A53-4D9A-982F-E52823197B86}" type="datetime1">
              <a:rPr kumimoji="1" lang="ja-JP" altLang="en-US" smtClean="0"/>
              <a:t>2021/4/1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F3CAEBB-A78B-45A1-AB95-D3CAE05622F7}" type="datetime1">
              <a:rPr kumimoji="1" lang="ja-JP" altLang="en-US" smtClean="0"/>
              <a:t>2021/4/1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0C4CC1-70EB-4748-9A31-AAC811DF1489}" type="datetime1">
              <a:rPr kumimoji="1" lang="ja-JP" altLang="en-US" smtClean="0"/>
              <a:t>2021/4/1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3671B0-D69F-4E34-B645-94728C92FC8F}" type="datetime1">
              <a:rPr kumimoji="1" lang="ja-JP" altLang="en-US" smtClean="0"/>
              <a:t>2021/4/1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11E82D-C5F8-4745-AE8B-C0FE716C2426}" type="datetime1">
              <a:rPr kumimoji="1" lang="ja-JP" altLang="en-US" smtClean="0"/>
              <a:t>2021/4/1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9B415-6CDA-4C7A-8A55-07593CADA509}" type="datetime1">
              <a:rPr kumimoji="1" lang="ja-JP" altLang="en-US" smtClean="0"/>
              <a:t>2021/4/1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99E9F1-2E00-4CE1-B1C7-12D0C1BB434E}" type="datetime1">
              <a:rPr kumimoji="1" lang="ja-JP" altLang="en-US" smtClean="0"/>
              <a:t>2021/4/1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AA1FAB-ADC6-4F5C-89EB-CB8837270A8F}" type="datetime1">
              <a:rPr kumimoji="1" lang="ja-JP" altLang="en-US" smtClean="0"/>
              <a:t>2021/4/1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B126D-AFD1-4CF5-A6DB-E805AE891B25}" type="datetime1">
              <a:rPr kumimoji="1" lang="ja-JP" altLang="en-US" smtClean="0"/>
              <a:t>2021/4/1</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93026" y="707127"/>
            <a:ext cx="12065030" cy="3785944"/>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400" b="1" dirty="0">
                <a:latin typeface="UD デジタル 教科書体 NK-B" panose="02020700000000000000" pitchFamily="18" charset="-128"/>
                <a:ea typeface="UD デジタル 教科書体 NK-B" panose="02020700000000000000" pitchFamily="18" charset="-128"/>
              </a:rPr>
              <a:t>の</a:t>
            </a:r>
            <a:r>
              <a:rPr kumimoji="1" lang="ja-JP" altLang="en-US" sz="24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7" name="テキスト ボックス 1"/>
          <p:cNvSpPr txBox="1"/>
          <p:nvPr/>
        </p:nvSpPr>
        <p:spPr>
          <a:xfrm>
            <a:off x="816005" y="452324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1092596" y="452324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2245187" y="452324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3514072" y="4531568"/>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　</a:t>
            </a:r>
            <a:r>
              <a:rPr lang="ja-JP" altLang="en-US" sz="800" dirty="0" smtClean="0">
                <a:latin typeface="Meiryo UI" panose="020B0604030504040204" pitchFamily="50" charset="-128"/>
                <a:ea typeface="Meiryo UI" panose="020B0604030504040204" pitchFamily="50" charset="-128"/>
              </a:rPr>
              <a:t>イエローステージ２移行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r>
              <a:rPr lang="en-US" altLang="ja-JP" sz="800" dirty="0" smtClean="0">
                <a:latin typeface="Meiryo UI" panose="020B0604030504040204" pitchFamily="50" charset="-128"/>
                <a:ea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rPr>
              <a:t>月５日）</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3790663" y="4523242"/>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2959636" y="4523241"/>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5120486" y="4504018"/>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a:t>
            </a:r>
            <a:r>
              <a:rPr lang="ja-JP" altLang="en-US" sz="800" dirty="0">
                <a:latin typeface="Meiryo UI" panose="020B0604030504040204" pitchFamily="50" charset="-128"/>
                <a:ea typeface="Meiryo UI" panose="020B0604030504040204" pitchFamily="50" charset="-128"/>
              </a:rPr>
              <a:t>点灯</a:t>
            </a:r>
            <a:r>
              <a:rPr lang="ja-JP" altLang="en-US" sz="800" dirty="0" smtClean="0">
                <a:latin typeface="Meiryo UI" panose="020B0604030504040204" pitchFamily="50" charset="-128"/>
                <a:ea typeface="Meiryo UI" panose="020B0604030504040204" pitchFamily="50" charset="-128"/>
              </a:rPr>
              <a:t>（医療非常事態宣言）</a:t>
            </a:r>
          </a:p>
        </p:txBody>
      </p:sp>
      <p:sp>
        <p:nvSpPr>
          <p:cNvPr id="20" name="テキスト ボックス 1"/>
          <p:cNvSpPr txBox="1"/>
          <p:nvPr/>
        </p:nvSpPr>
        <p:spPr>
          <a:xfrm>
            <a:off x="5477174" y="4504018"/>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　レッドステージ１移行</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a:t>
            </a:r>
            <a:r>
              <a:rPr lang="ja-JP" altLang="en-US" sz="800" dirty="0" smtClean="0">
                <a:solidFill>
                  <a:prstClr val="black"/>
                </a:solidFill>
                <a:latin typeface="Meiryo UI" panose="020B0604030504040204" pitchFamily="50" charset="-128"/>
                <a:ea typeface="Meiryo UI" panose="020B0604030504040204" pitchFamily="50" charset="-128"/>
              </a:rPr>
              <a:t>へのできる限り不要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rPr>
              <a:t>12</a:t>
            </a:r>
            <a:r>
              <a:rPr lang="ja-JP" altLang="en-US" sz="800" dirty="0" smtClean="0">
                <a:solidFill>
                  <a:prstClr val="black"/>
                </a:solidFill>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15</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4215159" y="4514513"/>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4636597" y="4514513"/>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5719942" y="4504018"/>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日～１月</a:t>
            </a:r>
            <a:r>
              <a:rPr lang="en-US" altLang="ja-JP" sz="800" dirty="0" smtClean="0">
                <a:latin typeface="Meiryo UI" panose="020B0604030504040204" pitchFamily="50" charset="-128"/>
                <a:ea typeface="Meiryo UI" panose="020B0604030504040204" pitchFamily="50" charset="-128"/>
              </a:rPr>
              <a:t>13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a:t>
            </a:r>
            <a:r>
              <a:rPr lang="ja-JP" altLang="en-US" sz="800" smtClean="0">
                <a:solidFill>
                  <a:prstClr val="black"/>
                </a:solidFill>
                <a:latin typeface="Meiryo UI" panose="020B0604030504040204" pitchFamily="50" charset="-128"/>
                <a:ea typeface="Meiryo UI" panose="020B0604030504040204" pitchFamily="50" charset="-128"/>
              </a:rPr>
              <a:t>の時短要請等</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1"/>
          <p:cNvSpPr txBox="1"/>
          <p:nvPr/>
        </p:nvSpPr>
        <p:spPr>
          <a:xfrm>
            <a:off x="7072905" y="4523241"/>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日～２月</a:t>
            </a:r>
            <a:r>
              <a:rPr kumimoji="1"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6661513" y="4523241"/>
            <a:ext cx="384243"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緊急事態宣言発出要請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6" name="テキスト ボックス 1"/>
          <p:cNvSpPr txBox="1"/>
          <p:nvPr/>
        </p:nvSpPr>
        <p:spPr>
          <a:xfrm>
            <a:off x="6096856" y="4504013"/>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全ての国・地域からの外国人入国拒否</a:t>
            </a:r>
            <a:endParaRPr kumimoji="1" lang="en-US" altLang="ja-JP" sz="8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0563366" y="97105"/>
            <a:ext cx="1439743" cy="369332"/>
          </a:xfrm>
          <a:prstGeom prst="rect">
            <a:avLst/>
          </a:prstGeom>
          <a:solidFill>
            <a:schemeClr val="bg1"/>
          </a:solidFill>
        </p:spPr>
        <p:txBody>
          <a:bodyPr wrap="square" rtlCol="0">
            <a:spAutoFit/>
          </a:bodyPr>
          <a:lstStyle/>
          <a:p>
            <a:pPr algn="ctr"/>
            <a:r>
              <a:rPr kumimoji="1" lang="ja-JP" altLang="en-US" dirty="0" smtClean="0"/>
              <a:t>資料</a:t>
            </a:r>
            <a:r>
              <a:rPr lang="ja-JP" altLang="en-US" dirty="0" smtClean="0"/>
              <a:t>１－１</a:t>
            </a:r>
            <a:endParaRPr kumimoji="1" lang="ja-JP" altLang="en-US" dirty="0"/>
          </a:p>
        </p:txBody>
      </p:sp>
      <p:sp>
        <p:nvSpPr>
          <p:cNvPr id="23" name="テキスト ボックス 1"/>
          <p:cNvSpPr txBox="1"/>
          <p:nvPr/>
        </p:nvSpPr>
        <p:spPr>
          <a:xfrm>
            <a:off x="9756570" y="4504013"/>
            <a:ext cx="11634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緊急事態宣言解除</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黄信号点灯（医療非常事態宣言解除）</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４人以下でのマスク会食の徹底</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歓送迎会・謝恩会・宴会伴う花見の自粛要請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府民へ</a:t>
            </a:r>
            <a:r>
              <a:rPr lang="ja-JP" altLang="en-US" sz="800" dirty="0">
                <a:solidFill>
                  <a:prstClr val="black"/>
                </a:solidFill>
                <a:latin typeface="Meiryo UI" panose="020B0604030504040204" pitchFamily="50" charset="-128"/>
                <a:ea typeface="Meiryo UI" panose="020B0604030504040204" pitchFamily="50" charset="-128"/>
              </a:rPr>
              <a:t>の</a:t>
            </a:r>
            <a:r>
              <a:rPr lang="ja-JP" altLang="en-US" sz="800" dirty="0" smtClean="0">
                <a:solidFill>
                  <a:prstClr val="black"/>
                </a:solidFill>
                <a:latin typeface="Meiryo UI" panose="020B0604030504040204" pitchFamily="50" charset="-128"/>
                <a:ea typeface="Meiryo UI" panose="020B0604030504040204" pitchFamily="50" charset="-128"/>
              </a:rPr>
              <a:t>不要不急の外出自粛要請（～</a:t>
            </a:r>
            <a:r>
              <a:rPr lang="en-US" altLang="ja-JP" sz="800" dirty="0" smtClean="0">
                <a:solidFill>
                  <a:prstClr val="black"/>
                </a:solidFill>
                <a:latin typeface="Meiryo UI" panose="020B0604030504040204" pitchFamily="50" charset="-128"/>
                <a:ea typeface="Meiryo UI" panose="020B0604030504040204" pitchFamily="50" charset="-128"/>
              </a:rPr>
              <a:t>21</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首都圏への往来自粛要請（</a:t>
            </a:r>
            <a:r>
              <a:rPr lang="en-US" altLang="ja-JP" sz="800" dirty="0" smtClean="0">
                <a:solidFill>
                  <a:prstClr val="black"/>
                </a:solidFill>
                <a:latin typeface="Meiryo UI" panose="020B0604030504040204" pitchFamily="50" charset="-128"/>
                <a:ea typeface="Meiryo UI" panose="020B0604030504040204" pitchFamily="50" charset="-128"/>
              </a:rPr>
              <a:t>22</a:t>
            </a:r>
            <a:r>
              <a:rPr lang="ja-JP" altLang="en-US" sz="800" dirty="0" smtClean="0">
                <a:solidFill>
                  <a:prstClr val="black"/>
                </a:solidFill>
                <a:latin typeface="Meiryo UI" panose="020B0604030504040204" pitchFamily="50" charset="-128"/>
                <a:ea typeface="Meiryo UI" panose="020B0604030504040204" pitchFamily="50" charset="-128"/>
              </a:rPr>
              <a:t>日～）等</a:t>
            </a:r>
            <a:endParaRPr lang="en-US" altLang="ja-JP" sz="800" dirty="0" smtClean="0">
              <a:solidFill>
                <a:prstClr val="black"/>
              </a:solidFill>
              <a:latin typeface="Meiryo UI" panose="020B0604030504040204" pitchFamily="50" charset="-128"/>
              <a:ea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9459531" y="4523241"/>
            <a:ext cx="45169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２</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緊急事態宣言解除要請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9" name="下矢印 38"/>
          <p:cNvSpPr/>
          <p:nvPr/>
        </p:nvSpPr>
        <p:spPr>
          <a:xfrm>
            <a:off x="9911026" y="3078581"/>
            <a:ext cx="167934"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9292934" y="2422636"/>
            <a:ext cx="140411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3/1</a:t>
            </a:r>
            <a:r>
              <a:rPr lang="ja-JP" altLang="en-US" sz="1200" dirty="0" smtClean="0">
                <a:solidFill>
                  <a:srgbClr val="FF0000"/>
                </a:solidFill>
                <a:latin typeface="HGPｺﾞｼｯｸE" panose="020B0900000000000000" pitchFamily="50" charset="-128"/>
                <a:ea typeface="HGPｺﾞｼｯｸE" panose="020B0900000000000000" pitchFamily="50" charset="-128"/>
              </a:rPr>
              <a:t>～</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営業時間</a:t>
            </a:r>
            <a:r>
              <a:rPr lang="ja-JP" altLang="en-US" sz="1200" dirty="0">
                <a:solidFill>
                  <a:srgbClr val="FF0000"/>
                </a:solidFill>
                <a:latin typeface="HGPｺﾞｼｯｸE" panose="020B0900000000000000" pitchFamily="50" charset="-128"/>
                <a:ea typeface="HGPｺﾞｼｯｸE" panose="020B0900000000000000" pitchFamily="50" charset="-128"/>
              </a:rPr>
              <a:t>短縮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要請</a:t>
            </a:r>
            <a:r>
              <a:rPr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 name="角丸四角形 2"/>
          <p:cNvSpPr/>
          <p:nvPr/>
        </p:nvSpPr>
        <p:spPr>
          <a:xfrm>
            <a:off x="4144842" y="6314402"/>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28" name="角丸四角形 27"/>
          <p:cNvSpPr/>
          <p:nvPr/>
        </p:nvSpPr>
        <p:spPr>
          <a:xfrm>
            <a:off x="5732027" y="6314401"/>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29" name="角丸四角形 28"/>
          <p:cNvSpPr/>
          <p:nvPr/>
        </p:nvSpPr>
        <p:spPr>
          <a:xfrm>
            <a:off x="10374172" y="6361583"/>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21</a:t>
            </a:r>
            <a:r>
              <a:rPr kumimoji="1" lang="ja-JP" altLang="en-US" sz="900" b="1" dirty="0" smtClean="0"/>
              <a:t>時</a:t>
            </a:r>
            <a:endParaRPr kumimoji="1" lang="ja-JP" altLang="en-US" sz="900" b="1" dirty="0"/>
          </a:p>
        </p:txBody>
      </p:sp>
      <p:sp>
        <p:nvSpPr>
          <p:cNvPr id="30" name="角丸四角形 29"/>
          <p:cNvSpPr/>
          <p:nvPr/>
        </p:nvSpPr>
        <p:spPr>
          <a:xfrm>
            <a:off x="6589170" y="6314400"/>
            <a:ext cx="350128" cy="323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smtClean="0"/>
              <a:t>20</a:t>
            </a:r>
            <a:r>
              <a:rPr kumimoji="1" lang="ja-JP" altLang="en-US" sz="900" b="1" dirty="0" smtClean="0"/>
              <a:t>時</a:t>
            </a:r>
            <a:endParaRPr kumimoji="1" lang="ja-JP" altLang="en-US" sz="900" b="1" dirty="0"/>
          </a:p>
        </p:txBody>
      </p:sp>
      <p:sp>
        <p:nvSpPr>
          <p:cNvPr id="31" name="テキスト ボックス 1"/>
          <p:cNvSpPr txBox="1"/>
          <p:nvPr/>
        </p:nvSpPr>
        <p:spPr>
          <a:xfrm>
            <a:off x="11673107" y="4514513"/>
            <a:ext cx="187972"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31</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まん延防止等重点措置要請</a:t>
            </a:r>
            <a:endParaRPr lang="en-US" altLang="ja-JP" sz="800" dirty="0" smtClean="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11952625" y="4531568"/>
            <a:ext cx="187972"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0432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309501" y="1482650"/>
            <a:ext cx="5724640" cy="5206435"/>
          </a:xfrm>
          <a:prstGeom prst="rect">
            <a:avLst/>
          </a:prstGeom>
        </p:spPr>
      </p:pic>
      <p:pic>
        <p:nvPicPr>
          <p:cNvPr id="3" name="図 2"/>
          <p:cNvPicPr>
            <a:picLocks noChangeAspect="1"/>
          </p:cNvPicPr>
          <p:nvPr/>
        </p:nvPicPr>
        <p:blipFill>
          <a:blip r:embed="rId3"/>
          <a:stretch>
            <a:fillRect/>
          </a:stretch>
        </p:blipFill>
        <p:spPr>
          <a:xfrm>
            <a:off x="236650" y="1452389"/>
            <a:ext cx="5456393" cy="5206435"/>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506523"/>
            <a:ext cx="2743200" cy="365125"/>
          </a:xfrm>
        </p:spPr>
        <p:txBody>
          <a:bodyPr/>
          <a:lstStyle/>
          <a:p>
            <a:fld id="{0B62D5CB-8769-475A-9BC8-A2F17E2F558B}" type="slidenum">
              <a:rPr kumimoji="1" lang="ja-JP" altLang="en-US" smtClean="0"/>
              <a:t>10</a:t>
            </a:fld>
            <a:endParaRPr kumimoji="1" lang="ja-JP" altLang="en-US" dirty="0"/>
          </a:p>
        </p:txBody>
      </p:sp>
      <p:sp>
        <p:nvSpPr>
          <p:cNvPr id="9" name="正方形/長方形 8"/>
          <p:cNvSpPr/>
          <p:nvPr/>
        </p:nvSpPr>
        <p:spPr>
          <a:xfrm>
            <a:off x="6593320" y="1113835"/>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3</a:t>
            </a:r>
            <a:r>
              <a:rPr lang="ja-JP" altLang="en-US" sz="1600" dirty="0" smtClean="0"/>
              <a:t>月</a:t>
            </a:r>
            <a:r>
              <a:rPr lang="en-US" altLang="ja-JP" sz="1600" dirty="0" smtClean="0"/>
              <a:t>31</a:t>
            </a:r>
            <a:r>
              <a:rPr lang="ja-JP" altLang="en-US" sz="1600" dirty="0" smtClean="0"/>
              <a:t>日</a:t>
            </a:r>
            <a:r>
              <a:rPr lang="ja-JP" altLang="en-US" sz="1600" dirty="0"/>
              <a:t>までに判明</a:t>
            </a:r>
            <a:r>
              <a:rPr lang="ja-JP" altLang="en-US" sz="1600" dirty="0" smtClean="0"/>
              <a:t>した</a:t>
            </a:r>
            <a:r>
              <a:rPr lang="en-US" altLang="ja-JP" sz="1600" dirty="0" smtClean="0"/>
              <a:t>50,415</a:t>
            </a:r>
            <a:r>
              <a:rPr lang="ja-JP" altLang="en-US" sz="1600" dirty="0" smtClean="0"/>
              <a:t>事例</a:t>
            </a:r>
            <a:r>
              <a:rPr lang="ja-JP" altLang="en-US" sz="1600" dirty="0"/>
              <a:t>の状況）</a:t>
            </a:r>
          </a:p>
        </p:txBody>
      </p:sp>
      <p:sp>
        <p:nvSpPr>
          <p:cNvPr id="16" name="テキスト ボックス 15"/>
          <p:cNvSpPr txBox="1"/>
          <p:nvPr/>
        </p:nvSpPr>
        <p:spPr>
          <a:xfrm>
            <a:off x="5613387" y="2202100"/>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13387" y="2544494"/>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13387" y="3333563"/>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09576" y="4220900"/>
            <a:ext cx="972848"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0" y="561636"/>
            <a:ext cx="12192000" cy="54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代未満の割合が急増し、６割弱。実数でも急増。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
          <p:cNvSpPr txBox="1"/>
          <p:nvPr/>
        </p:nvSpPr>
        <p:spPr>
          <a:xfrm rot="19029553">
            <a:off x="4862860" y="575606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15" name="テキスト ボックス 1"/>
          <p:cNvSpPr txBox="1"/>
          <p:nvPr/>
        </p:nvSpPr>
        <p:spPr>
          <a:xfrm rot="19029553">
            <a:off x="11148079" y="575605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22" name="テキスト ボックス 21"/>
          <p:cNvSpPr txBox="1"/>
          <p:nvPr/>
        </p:nvSpPr>
        <p:spPr>
          <a:xfrm>
            <a:off x="9950498" y="1871612"/>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Tree>
    <p:extLst>
      <p:ext uri="{BB962C8B-B14F-4D97-AF65-F5344CB8AC3E}">
        <p14:creationId xmlns:p14="http://schemas.microsoft.com/office/powerpoint/2010/main" val="3969478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382714" y="1487656"/>
            <a:ext cx="5535648" cy="5328366"/>
          </a:xfrm>
          <a:prstGeom prst="rect">
            <a:avLst/>
          </a:prstGeom>
        </p:spPr>
      </p:pic>
      <p:pic>
        <p:nvPicPr>
          <p:cNvPr id="2" name="図 1"/>
          <p:cNvPicPr>
            <a:picLocks noChangeAspect="1"/>
          </p:cNvPicPr>
          <p:nvPr/>
        </p:nvPicPr>
        <p:blipFill>
          <a:blip r:embed="rId4"/>
          <a:stretch>
            <a:fillRect/>
          </a:stretch>
        </p:blipFill>
        <p:spPr>
          <a:xfrm>
            <a:off x="212839" y="1414111"/>
            <a:ext cx="5724640" cy="532836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450897"/>
            <a:ext cx="2743200" cy="365125"/>
          </a:xfrm>
        </p:spPr>
        <p:txBody>
          <a:bodyPr/>
          <a:lstStyle/>
          <a:p>
            <a:fld id="{0B62D5CB-8769-475A-9BC8-A2F17E2F558B}" type="slidenum">
              <a:rPr kumimoji="1" lang="ja-JP" altLang="en-US" smtClean="0"/>
              <a:t>11</a:t>
            </a:fld>
            <a:endParaRPr kumimoji="1" lang="ja-JP" altLang="en-US" dirty="0"/>
          </a:p>
        </p:txBody>
      </p:sp>
      <p:sp>
        <p:nvSpPr>
          <p:cNvPr id="16" name="テキスト ボックス 15"/>
          <p:cNvSpPr txBox="1"/>
          <p:nvPr/>
        </p:nvSpPr>
        <p:spPr>
          <a:xfrm>
            <a:off x="5778336" y="4310715"/>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778336" y="3210666"/>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23" name="テキスト ボックス 22"/>
          <p:cNvSpPr txBox="1"/>
          <p:nvPr/>
        </p:nvSpPr>
        <p:spPr>
          <a:xfrm>
            <a:off x="10023967" y="1722471"/>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28" name="テキスト ボックス 1"/>
          <p:cNvSpPr txBox="1"/>
          <p:nvPr/>
        </p:nvSpPr>
        <p:spPr>
          <a:xfrm rot="19029553">
            <a:off x="5209939" y="568491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30" name="テキスト ボックス 1"/>
          <p:cNvSpPr txBox="1"/>
          <p:nvPr/>
        </p:nvSpPr>
        <p:spPr>
          <a:xfrm rot="19029553">
            <a:off x="11032300" y="582781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20" name="正方形/長方形 19"/>
          <p:cNvSpPr/>
          <p:nvPr/>
        </p:nvSpPr>
        <p:spPr>
          <a:xfrm>
            <a:off x="6593320" y="1072967"/>
            <a:ext cx="5598680" cy="338554"/>
          </a:xfrm>
          <a:prstGeom prst="rect">
            <a:avLst/>
          </a:prstGeom>
        </p:spPr>
        <p:txBody>
          <a:bodyPr wrap="square">
            <a:spAutoFit/>
          </a:bodyPr>
          <a:lstStyle/>
          <a:p>
            <a:r>
              <a:rPr lang="ja-JP" altLang="en-US" sz="1600" dirty="0" smtClean="0"/>
              <a:t>（</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3</a:t>
            </a:r>
            <a:r>
              <a:rPr lang="ja-JP" altLang="en-US" sz="1600" dirty="0" smtClean="0"/>
              <a:t>月</a:t>
            </a:r>
            <a:r>
              <a:rPr lang="en-US" altLang="ja-JP" sz="1600" dirty="0" smtClean="0"/>
              <a:t>31</a:t>
            </a:r>
            <a:r>
              <a:rPr lang="ja-JP" altLang="en-US" sz="1600" dirty="0" smtClean="0"/>
              <a:t>日</a:t>
            </a:r>
            <a:r>
              <a:rPr lang="ja-JP" altLang="en-US" sz="1600" dirty="0"/>
              <a:t>までに判明</a:t>
            </a:r>
            <a:r>
              <a:rPr lang="ja-JP" altLang="en-US" sz="1600" dirty="0" smtClean="0"/>
              <a:t>した</a:t>
            </a:r>
            <a:r>
              <a:rPr lang="en-US" altLang="ja-JP" sz="1600" dirty="0" smtClean="0"/>
              <a:t>50,415</a:t>
            </a:r>
            <a:r>
              <a:rPr lang="ja-JP" altLang="en-US" sz="1600" dirty="0" smtClean="0"/>
              <a:t>事例</a:t>
            </a:r>
            <a:r>
              <a:rPr lang="ja-JP" altLang="en-US" sz="1600" dirty="0"/>
              <a:t>の状況）</a:t>
            </a:r>
          </a:p>
        </p:txBody>
      </p:sp>
      <p:sp>
        <p:nvSpPr>
          <p:cNvPr id="15" name="正方形/長方形 14">
            <a:extLst>
              <a:ext uri="{FF2B5EF4-FFF2-40B4-BE49-F238E27FC236}">
                <a16:creationId xmlns:a16="http://schemas.microsoft.com/office/drawing/2014/main" id="{FC024533-669C-48B1-82E7-C27042384F7F}"/>
              </a:ext>
            </a:extLst>
          </p:cNvPr>
          <p:cNvSpPr/>
          <p:nvPr/>
        </p:nvSpPr>
        <p:spPr>
          <a:xfrm>
            <a:off x="0" y="561636"/>
            <a:ext cx="12192000" cy="5113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日間は、大阪市内居住者の割合・実数が再び増加。市外居住者も依然増加。</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144295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92048" y="1209836"/>
            <a:ext cx="11790686" cy="5486876"/>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　</a:t>
            </a:r>
            <a:r>
              <a:rPr lang="en-US" altLang="ja-JP" sz="2000" b="1" dirty="0" smtClean="0">
                <a:latin typeface="UD デジタル 教科書体 NP-B" panose="02020700000000000000" pitchFamily="18" charset="-128"/>
                <a:ea typeface="UD デジタル 教科書体 NP-B" panose="02020700000000000000" pitchFamily="18" charset="-128"/>
              </a:rPr>
              <a:t>1</a:t>
            </a:r>
            <a:r>
              <a:rPr lang="ja-JP" altLang="en-US" sz="2000" b="1" dirty="0" smtClean="0">
                <a:latin typeface="UD デジタル 教科書体 NP-B" panose="02020700000000000000" pitchFamily="18" charset="-128"/>
                <a:ea typeface="UD デジタル 教科書体 NP-B" panose="02020700000000000000" pitchFamily="18" charset="-128"/>
              </a:rPr>
              <a:t>週間単位）</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12</a:t>
            </a:fld>
            <a:endParaRPr kumimoji="1" lang="ja-JP" altLang="en-US" dirty="0"/>
          </a:p>
        </p:txBody>
      </p:sp>
      <p:sp>
        <p:nvSpPr>
          <p:cNvPr id="21" name="正方形/長方形 20">
            <a:extLst>
              <a:ext uri="{FF2B5EF4-FFF2-40B4-BE49-F238E27FC236}">
                <a16:creationId xmlns:a16="http://schemas.microsoft.com/office/drawing/2014/main" id="{FC024533-669C-48B1-82E7-C27042384F7F}"/>
              </a:ext>
            </a:extLst>
          </p:cNvPr>
          <p:cNvSpPr/>
          <p:nvPr/>
        </p:nvSpPr>
        <p:spPr>
          <a:xfrm>
            <a:off x="0" y="579751"/>
            <a:ext cx="12192000" cy="6300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大阪市内居住者は直近１週間で約３倍に、市外居住者は約２倍に急増している。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76149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510181"/>
            <a:ext cx="2743200" cy="365125"/>
          </a:xfrm>
        </p:spPr>
        <p:txBody>
          <a:bodyPr/>
          <a:lstStyle/>
          <a:p>
            <a:fld id="{0B62D5CB-8769-475A-9BC8-A2F17E2F558B}" type="slidenum">
              <a:rPr kumimoji="1" lang="ja-JP" altLang="en-US" smtClean="0"/>
              <a:t>13</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1" y="569593"/>
            <a:ext cx="12192000" cy="5874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は、市内外・各年代で急増。</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29243" y="1152374"/>
            <a:ext cx="5858764" cy="2725148"/>
          </a:xfrm>
          <a:prstGeom prst="rect">
            <a:avLst/>
          </a:prstGeom>
        </p:spPr>
      </p:pic>
      <p:pic>
        <p:nvPicPr>
          <p:cNvPr id="3" name="図 2"/>
          <p:cNvPicPr>
            <a:picLocks noChangeAspect="1"/>
          </p:cNvPicPr>
          <p:nvPr/>
        </p:nvPicPr>
        <p:blipFill>
          <a:blip r:embed="rId3"/>
          <a:stretch>
            <a:fillRect/>
          </a:stretch>
        </p:blipFill>
        <p:spPr>
          <a:xfrm>
            <a:off x="5883332" y="1158751"/>
            <a:ext cx="6218459" cy="2725148"/>
          </a:xfrm>
          <a:prstGeom prst="rect">
            <a:avLst/>
          </a:prstGeom>
        </p:spPr>
      </p:pic>
      <p:pic>
        <p:nvPicPr>
          <p:cNvPr id="4" name="図 3"/>
          <p:cNvPicPr>
            <a:picLocks noChangeAspect="1"/>
          </p:cNvPicPr>
          <p:nvPr/>
        </p:nvPicPr>
        <p:blipFill>
          <a:blip r:embed="rId4"/>
          <a:stretch>
            <a:fillRect/>
          </a:stretch>
        </p:blipFill>
        <p:spPr>
          <a:xfrm>
            <a:off x="-1" y="3876798"/>
            <a:ext cx="5858764" cy="2981202"/>
          </a:xfrm>
          <a:prstGeom prst="rect">
            <a:avLst/>
          </a:prstGeom>
        </p:spPr>
      </p:pic>
      <p:pic>
        <p:nvPicPr>
          <p:cNvPr id="6" name="図 5"/>
          <p:cNvPicPr>
            <a:picLocks noChangeAspect="1"/>
          </p:cNvPicPr>
          <p:nvPr/>
        </p:nvPicPr>
        <p:blipFill>
          <a:blip r:embed="rId5"/>
          <a:stretch>
            <a:fillRect/>
          </a:stretch>
        </p:blipFill>
        <p:spPr>
          <a:xfrm>
            <a:off x="5883332" y="3876798"/>
            <a:ext cx="6218459" cy="2981202"/>
          </a:xfrm>
          <a:prstGeom prst="rect">
            <a:avLst/>
          </a:prstGeom>
        </p:spPr>
      </p:pic>
    </p:spTree>
    <p:extLst>
      <p:ext uri="{BB962C8B-B14F-4D97-AF65-F5344CB8AC3E}">
        <p14:creationId xmlns:p14="http://schemas.microsoft.com/office/powerpoint/2010/main" val="1505394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14</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8423"/>
            <a:ext cx="12192000" cy="532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代以上の人口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、市内外ともに増加</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56272" y="1154423"/>
            <a:ext cx="5870957" cy="2615411"/>
          </a:xfrm>
          <a:prstGeom prst="rect">
            <a:avLst/>
          </a:prstGeom>
        </p:spPr>
      </p:pic>
    </p:spTree>
    <p:extLst>
      <p:ext uri="{BB962C8B-B14F-4D97-AF65-F5344CB8AC3E}">
        <p14:creationId xmlns:p14="http://schemas.microsoft.com/office/powerpoint/2010/main" val="164112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164192" y="1556652"/>
            <a:ext cx="5724640" cy="5194242"/>
          </a:xfrm>
          <a:prstGeom prst="rect">
            <a:avLst/>
          </a:prstGeom>
        </p:spPr>
      </p:pic>
      <p:pic>
        <p:nvPicPr>
          <p:cNvPr id="3" name="図 2"/>
          <p:cNvPicPr>
            <a:picLocks noChangeAspect="1"/>
          </p:cNvPicPr>
          <p:nvPr/>
        </p:nvPicPr>
        <p:blipFill>
          <a:blip r:embed="rId3"/>
          <a:stretch>
            <a:fillRect/>
          </a:stretch>
        </p:blipFill>
        <p:spPr>
          <a:xfrm>
            <a:off x="314028" y="1475098"/>
            <a:ext cx="5401524" cy="5200339"/>
          </a:xfrm>
          <a:prstGeom prst="rect">
            <a:avLst/>
          </a:prstGeom>
        </p:spPr>
      </p:pic>
      <p:sp>
        <p:nvSpPr>
          <p:cNvPr id="24" name="正方形/長方形 23">
            <a:extLst>
              <a:ext uri="{FF2B5EF4-FFF2-40B4-BE49-F238E27FC236}">
                <a16:creationId xmlns:a16="http://schemas.microsoft.com/office/drawing/2014/main" id="{FC024533-669C-48B1-82E7-C27042384F7F}"/>
              </a:ext>
            </a:extLst>
          </p:cNvPr>
          <p:cNvSpPr/>
          <p:nvPr/>
        </p:nvSpPr>
        <p:spPr>
          <a:xfrm>
            <a:off x="0" y="565389"/>
            <a:ext cx="12192000" cy="6527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直近</a:t>
            </a:r>
            <a:r>
              <a:rPr lang="en-US" altLang="ja-JP" sz="2000"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日間で感染経路不明の割合が</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6</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割まで増加し</a:t>
            </a:r>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実数でも感染経路不明者数</a:t>
            </a:r>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が</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急増。</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15</a:t>
            </a:fld>
            <a:endParaRPr kumimoji="1" lang="ja-JP" altLang="en-US" dirty="0"/>
          </a:p>
        </p:txBody>
      </p:sp>
      <p:sp>
        <p:nvSpPr>
          <p:cNvPr id="16" name="テキスト ボックス 15"/>
          <p:cNvSpPr txBox="1"/>
          <p:nvPr/>
        </p:nvSpPr>
        <p:spPr>
          <a:xfrm>
            <a:off x="5564339" y="4277054"/>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64339" y="2749704"/>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2" name="正方形/長方形 11"/>
          <p:cNvSpPr/>
          <p:nvPr/>
        </p:nvSpPr>
        <p:spPr>
          <a:xfrm>
            <a:off x="6443205" y="1218098"/>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31</a:t>
            </a:r>
            <a:r>
              <a:rPr lang="ja-JP" altLang="en-US" sz="1600" dirty="0" smtClean="0"/>
              <a:t>日</a:t>
            </a:r>
            <a:r>
              <a:rPr lang="ja-JP" altLang="en-US" sz="1600" dirty="0"/>
              <a:t>までに判明</a:t>
            </a:r>
            <a:r>
              <a:rPr lang="ja-JP" altLang="en-US" sz="1600" dirty="0" smtClean="0"/>
              <a:t>した</a:t>
            </a:r>
            <a:r>
              <a:rPr lang="en-US" altLang="ja-JP" sz="1600" dirty="0" smtClean="0"/>
              <a:t>50,415</a:t>
            </a:r>
            <a:r>
              <a:rPr lang="ja-JP" altLang="en-US" sz="1600" dirty="0" smtClean="0"/>
              <a:t>事例</a:t>
            </a:r>
            <a:r>
              <a:rPr lang="ja-JP" altLang="en-US" sz="1600" dirty="0"/>
              <a:t>の状況）</a:t>
            </a:r>
          </a:p>
        </p:txBody>
      </p:sp>
      <p:sp>
        <p:nvSpPr>
          <p:cNvPr id="19" name="テキスト ボックス 18"/>
          <p:cNvSpPr txBox="1"/>
          <p:nvPr/>
        </p:nvSpPr>
        <p:spPr>
          <a:xfrm>
            <a:off x="10038258" y="1525644"/>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smtClean="0"/>
              <a:t>※</a:t>
            </a:r>
            <a:r>
              <a:rPr lang="ja-JP" altLang="en-US" sz="975" dirty="0" smtClean="0"/>
              <a:t>グラフは推定値で作成</a:t>
            </a:r>
            <a:endParaRPr lang="en-US" altLang="ja-JP" sz="975" dirty="0" smtClean="0"/>
          </a:p>
        </p:txBody>
      </p:sp>
      <p:sp>
        <p:nvSpPr>
          <p:cNvPr id="20" name="テキスト ボックス 1"/>
          <p:cNvSpPr txBox="1"/>
          <p:nvPr/>
        </p:nvSpPr>
        <p:spPr>
          <a:xfrm rot="18857355">
            <a:off x="11148487" y="5624209"/>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21" name="テキスト ボックス 1"/>
          <p:cNvSpPr txBox="1"/>
          <p:nvPr/>
        </p:nvSpPr>
        <p:spPr>
          <a:xfrm rot="18857355">
            <a:off x="4840538" y="565306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Tree>
    <p:extLst>
      <p:ext uri="{BB962C8B-B14F-4D97-AF65-F5344CB8AC3E}">
        <p14:creationId xmlns:p14="http://schemas.microsoft.com/office/powerpoint/2010/main" val="3215072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3017" y="1191798"/>
            <a:ext cx="5462489" cy="5547841"/>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a:t>
            </a: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16</a:t>
            </a:fld>
            <a:endParaRPr kumimoji="1" lang="ja-JP" altLang="en-US" dirty="0"/>
          </a:p>
        </p:txBody>
      </p:sp>
      <p:sp>
        <p:nvSpPr>
          <p:cNvPr id="16" name="テキスト ボックス 15"/>
          <p:cNvSpPr txBox="1"/>
          <p:nvPr/>
        </p:nvSpPr>
        <p:spPr>
          <a:xfrm>
            <a:off x="5520349"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14875"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12" name="テキスト ボックス 11"/>
          <p:cNvSpPr txBox="1"/>
          <p:nvPr/>
        </p:nvSpPr>
        <p:spPr>
          <a:xfrm>
            <a:off x="11419438"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419438"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0" y="581252"/>
            <a:ext cx="12192000" cy="6235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　直</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近</a:t>
            </a:r>
            <a:r>
              <a:rPr lang="en-US" altLang="ja-JP" sz="2000"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日間における感染経路不明割合は、</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市内居住者が</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６割強</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と依然高く、市外居住者も増加し、</a:t>
            </a:r>
            <a:r>
              <a:rPr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5</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割を超過。</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1"/>
          <p:cNvSpPr txBox="1"/>
          <p:nvPr/>
        </p:nvSpPr>
        <p:spPr>
          <a:xfrm rot="18857355">
            <a:off x="4744744" y="562576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23" name="テキスト ボックス 1"/>
          <p:cNvSpPr txBox="1"/>
          <p:nvPr/>
        </p:nvSpPr>
        <p:spPr>
          <a:xfrm rot="18857355">
            <a:off x="10739739" y="5657165"/>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pic>
        <p:nvPicPr>
          <p:cNvPr id="4" name="図 3"/>
          <p:cNvPicPr>
            <a:picLocks noChangeAspect="1"/>
          </p:cNvPicPr>
          <p:nvPr/>
        </p:nvPicPr>
        <p:blipFill>
          <a:blip r:embed="rId3"/>
          <a:stretch>
            <a:fillRect/>
          </a:stretch>
        </p:blipFill>
        <p:spPr>
          <a:xfrm>
            <a:off x="6170553" y="1220640"/>
            <a:ext cx="5444200" cy="5547841"/>
          </a:xfrm>
          <a:prstGeom prst="rect">
            <a:avLst/>
          </a:prstGeom>
        </p:spPr>
      </p:pic>
    </p:spTree>
    <p:extLst>
      <p:ext uri="{BB962C8B-B14F-4D97-AF65-F5344CB8AC3E}">
        <p14:creationId xmlns:p14="http://schemas.microsoft.com/office/powerpoint/2010/main" val="3760133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6851086" y="866678"/>
            <a:ext cx="4919898" cy="3542083"/>
          </a:xfrm>
          <a:prstGeom prst="rect">
            <a:avLst/>
          </a:prstGeom>
        </p:spPr>
      </p:pic>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感染経路（第四波）</a:t>
            </a:r>
            <a:endParaRPr lang="en-US" altLang="ja-JP" sz="24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17</a:t>
            </a:fld>
            <a:endParaRPr kumimoji="1" lang="ja-JP" altLang="en-US" dirty="0"/>
          </a:p>
        </p:txBody>
      </p:sp>
      <p:sp>
        <p:nvSpPr>
          <p:cNvPr id="6" name="正方形/長方形 5"/>
          <p:cNvSpPr/>
          <p:nvPr/>
        </p:nvSpPr>
        <p:spPr>
          <a:xfrm>
            <a:off x="6709748" y="622681"/>
            <a:ext cx="5424883" cy="338554"/>
          </a:xfrm>
          <a:prstGeom prst="rect">
            <a:avLst/>
          </a:prstGeom>
        </p:spPr>
        <p:txBody>
          <a:bodyPr wrap="none">
            <a:spAutoFit/>
          </a:bodyPr>
          <a:lstStyle/>
          <a:p>
            <a:r>
              <a:rPr lang="ja-JP" altLang="en-US" sz="1600" dirty="0"/>
              <a:t>（ </a:t>
            </a:r>
            <a:r>
              <a:rPr lang="en-US" altLang="ja-JP" sz="1600" dirty="0"/>
              <a:t>3</a:t>
            </a:r>
            <a:r>
              <a:rPr lang="ja-JP" altLang="en-US" sz="1600" dirty="0" smtClean="0"/>
              <a:t>月</a:t>
            </a:r>
            <a:r>
              <a:rPr lang="en-US" altLang="ja-JP" sz="1600" dirty="0"/>
              <a:t>1</a:t>
            </a:r>
            <a:r>
              <a:rPr lang="ja-JP" altLang="en-US" sz="1600" dirty="0" smtClean="0"/>
              <a:t>日以降</a:t>
            </a:r>
            <a:r>
              <a:rPr lang="en-US" altLang="ja-JP" sz="1600" dirty="0"/>
              <a:t>3</a:t>
            </a:r>
            <a:r>
              <a:rPr lang="ja-JP" altLang="en-US" sz="1600" dirty="0" smtClean="0"/>
              <a:t>月</a:t>
            </a:r>
            <a:r>
              <a:rPr lang="en-US" altLang="ja-JP" sz="1600" dirty="0" smtClean="0"/>
              <a:t>31</a:t>
            </a:r>
            <a:r>
              <a:rPr lang="ja-JP" altLang="en-US" sz="1600" dirty="0" smtClean="0"/>
              <a:t>日</a:t>
            </a:r>
            <a:r>
              <a:rPr lang="ja-JP" altLang="en-US" sz="1600" dirty="0"/>
              <a:t>までに判明</a:t>
            </a:r>
            <a:r>
              <a:rPr lang="ja-JP" altLang="en-US" sz="1600" dirty="0" smtClean="0"/>
              <a:t>した</a:t>
            </a:r>
            <a:r>
              <a:rPr lang="en-US" altLang="ja-JP" sz="1600" dirty="0" smtClean="0"/>
              <a:t>5,079</a:t>
            </a:r>
            <a:r>
              <a:rPr lang="ja-JP" altLang="en-US" sz="1600" dirty="0" smtClean="0"/>
              <a:t>事例</a:t>
            </a:r>
            <a:r>
              <a:rPr lang="ja-JP" altLang="en-US" sz="1600" dirty="0"/>
              <a:t>の状況）</a:t>
            </a:r>
          </a:p>
        </p:txBody>
      </p:sp>
      <p:graphicFrame>
        <p:nvGraphicFramePr>
          <p:cNvPr id="9" name="表 8"/>
          <p:cNvGraphicFramePr>
            <a:graphicFrameLocks noGrp="1"/>
          </p:cNvGraphicFramePr>
          <p:nvPr>
            <p:extLst>
              <p:ext uri="{D42A27DB-BD31-4B8C-83A1-F6EECF244321}">
                <p14:modId xmlns:p14="http://schemas.microsoft.com/office/powerpoint/2010/main" val="3063494565"/>
              </p:ext>
            </p:extLst>
          </p:nvPr>
        </p:nvGraphicFramePr>
        <p:xfrm>
          <a:off x="6790149" y="4829204"/>
          <a:ext cx="5264082" cy="1685677"/>
        </p:xfrm>
        <a:graphic>
          <a:graphicData uri="http://schemas.openxmlformats.org/drawingml/2006/table">
            <a:tbl>
              <a:tblPr firstRow="1" bandRow="1">
                <a:tableStyleId>{F5AB1C69-6EDB-4FF4-983F-18BD219EF322}</a:tableStyleId>
              </a:tblPr>
              <a:tblGrid>
                <a:gridCol w="651660">
                  <a:extLst>
                    <a:ext uri="{9D8B030D-6E8A-4147-A177-3AD203B41FA5}">
                      <a16:colId xmlns:a16="http://schemas.microsoft.com/office/drawing/2014/main" val="2210063772"/>
                    </a:ext>
                  </a:extLst>
                </a:gridCol>
                <a:gridCol w="602490">
                  <a:extLst>
                    <a:ext uri="{9D8B030D-6E8A-4147-A177-3AD203B41FA5}">
                      <a16:colId xmlns:a16="http://schemas.microsoft.com/office/drawing/2014/main" val="749325653"/>
                    </a:ext>
                  </a:extLst>
                </a:gridCol>
                <a:gridCol w="668322">
                  <a:extLst>
                    <a:ext uri="{9D8B030D-6E8A-4147-A177-3AD203B41FA5}">
                      <a16:colId xmlns:a16="http://schemas.microsoft.com/office/drawing/2014/main" val="2508332398"/>
                    </a:ext>
                  </a:extLst>
                </a:gridCol>
                <a:gridCol w="668322">
                  <a:extLst>
                    <a:ext uri="{9D8B030D-6E8A-4147-A177-3AD203B41FA5}">
                      <a16:colId xmlns:a16="http://schemas.microsoft.com/office/drawing/2014/main" val="3497716960"/>
                    </a:ext>
                  </a:extLst>
                </a:gridCol>
                <a:gridCol w="668322">
                  <a:extLst>
                    <a:ext uri="{9D8B030D-6E8A-4147-A177-3AD203B41FA5}">
                      <a16:colId xmlns:a16="http://schemas.microsoft.com/office/drawing/2014/main" val="4276844383"/>
                    </a:ext>
                  </a:extLst>
                </a:gridCol>
                <a:gridCol w="668322">
                  <a:extLst>
                    <a:ext uri="{9D8B030D-6E8A-4147-A177-3AD203B41FA5}">
                      <a16:colId xmlns:a16="http://schemas.microsoft.com/office/drawing/2014/main" val="3785991925"/>
                    </a:ext>
                  </a:extLst>
                </a:gridCol>
                <a:gridCol w="668322">
                  <a:extLst>
                    <a:ext uri="{9D8B030D-6E8A-4147-A177-3AD203B41FA5}">
                      <a16:colId xmlns:a16="http://schemas.microsoft.com/office/drawing/2014/main" val="163493318"/>
                    </a:ext>
                  </a:extLst>
                </a:gridCol>
                <a:gridCol w="668322">
                  <a:extLst>
                    <a:ext uri="{9D8B030D-6E8A-4147-A177-3AD203B41FA5}">
                      <a16:colId xmlns:a16="http://schemas.microsoft.com/office/drawing/2014/main" val="765642194"/>
                    </a:ext>
                  </a:extLst>
                </a:gridCol>
              </a:tblGrid>
              <a:tr h="504163">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rPr>
                        <a:t>時点</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施設</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学校</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飲食店</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その他</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濃厚接触者</a:t>
                      </a:r>
                      <a:r>
                        <a:rPr kumimoji="1" lang="en-US" altLang="ja-JP" sz="900" b="0" dirty="0" smtClean="0">
                          <a:solidFill>
                            <a:schemeClr val="tx1"/>
                          </a:solidFill>
                          <a:latin typeface="Meiryo UI" panose="020B0604030504040204" pitchFamily="50" charset="-128"/>
                          <a:ea typeface="Meiryo UI" panose="020B0604030504040204" pitchFamily="50" charset="-128"/>
                        </a:rPr>
                        <a:t>(</a:t>
                      </a:r>
                      <a:r>
                        <a:rPr kumimoji="1" lang="ja-JP" altLang="en-US" sz="900" b="0" dirty="0" smtClean="0">
                          <a:solidFill>
                            <a:schemeClr val="tx1"/>
                          </a:solidFill>
                          <a:latin typeface="Meiryo UI" panose="020B0604030504040204" pitchFamily="50" charset="-128"/>
                          <a:ea typeface="Meiryo UI" panose="020B0604030504040204" pitchFamily="50" charset="-128"/>
                        </a:rPr>
                        <a:t>家庭内感染</a:t>
                      </a:r>
                      <a:r>
                        <a:rPr kumimoji="1" lang="en-US" altLang="ja-JP" sz="900" b="0" dirty="0" smtClean="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接触者</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リンク</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不明</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第二波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7.7%</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60.0%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283302412"/>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第三波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13.0%</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52.7%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3938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第４波</a:t>
                      </a:r>
                      <a:r>
                        <a:rPr kumimoji="1" lang="ja-JP" altLang="en-US" sz="600" dirty="0" smtClean="0">
                          <a:solidFill>
                            <a:schemeClr val="tx1"/>
                          </a:solidFill>
                          <a:latin typeface="Meiryo UI" panose="020B0604030504040204" pitchFamily="50" charset="-128"/>
                          <a:ea typeface="Meiryo UI" panose="020B0604030504040204" pitchFamily="50" charset="-128"/>
                        </a:rPr>
                        <a:t>（</a:t>
                      </a:r>
                      <a:r>
                        <a:rPr kumimoji="1" lang="en-US" altLang="ja-JP" sz="600" dirty="0" smtClean="0">
                          <a:solidFill>
                            <a:schemeClr val="tx1"/>
                          </a:solidFill>
                          <a:latin typeface="Meiryo UI" panose="020B0604030504040204" pitchFamily="50" charset="-128"/>
                          <a:ea typeface="Meiryo UI" panose="020B0604030504040204" pitchFamily="50" charset="-128"/>
                        </a:rPr>
                        <a:t>3/31</a:t>
                      </a:r>
                      <a:r>
                        <a:rPr kumimoji="1" lang="ja-JP" altLang="en-US" sz="600" dirty="0" smtClean="0">
                          <a:solidFill>
                            <a:schemeClr val="tx1"/>
                          </a:solidFill>
                          <a:latin typeface="Meiryo UI" panose="020B0604030504040204" pitchFamily="50" charset="-128"/>
                          <a:ea typeface="Meiryo UI" panose="020B0604030504040204" pitchFamily="50" charset="-128"/>
                        </a:rPr>
                        <a:t>まで）</a:t>
                      </a:r>
                      <a:endParaRPr kumimoji="1" lang="ja-JP" altLang="en-US" sz="6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9.2</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0.8</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18.3</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12.8</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56.5</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 name="テキスト ボックス 2"/>
          <p:cNvSpPr txBox="1"/>
          <p:nvPr/>
        </p:nvSpPr>
        <p:spPr>
          <a:xfrm>
            <a:off x="7061982" y="4540949"/>
            <a:ext cx="2963732" cy="338554"/>
          </a:xfrm>
          <a:prstGeom prst="rect">
            <a:avLst/>
          </a:prstGeom>
          <a:noFill/>
        </p:spPr>
        <p:txBody>
          <a:bodyPr wrap="square" rtlCol="0">
            <a:spAutoFit/>
          </a:bodyPr>
          <a:lstStyle/>
          <a:p>
            <a:r>
              <a:rPr kumimoji="1" lang="ja-JP" altLang="en-US" sz="1600" dirty="0" smtClean="0"/>
              <a:t>＜全年代感染経路＞</a:t>
            </a:r>
            <a:endParaRPr kumimoji="1" lang="ja-JP" altLang="en-US" sz="1600" dirty="0"/>
          </a:p>
        </p:txBody>
      </p:sp>
      <p:pic>
        <p:nvPicPr>
          <p:cNvPr id="4" name="図 3"/>
          <p:cNvPicPr>
            <a:picLocks noChangeAspect="1"/>
          </p:cNvPicPr>
          <p:nvPr/>
        </p:nvPicPr>
        <p:blipFill>
          <a:blip r:embed="rId4"/>
          <a:stretch>
            <a:fillRect/>
          </a:stretch>
        </p:blipFill>
        <p:spPr>
          <a:xfrm>
            <a:off x="223042" y="872435"/>
            <a:ext cx="6486706" cy="5761219"/>
          </a:xfrm>
          <a:prstGeom prst="rect">
            <a:avLst/>
          </a:prstGeom>
        </p:spPr>
      </p:pic>
    </p:spTree>
    <p:extLst>
      <p:ext uri="{BB962C8B-B14F-4D97-AF65-F5344CB8AC3E}">
        <p14:creationId xmlns:p14="http://schemas.microsoft.com/office/powerpoint/2010/main" val="676109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009350" y="1360897"/>
            <a:ext cx="5883150" cy="5401524"/>
          </a:xfrm>
          <a:prstGeom prst="rect">
            <a:avLst/>
          </a:prstGeom>
        </p:spPr>
      </p:pic>
      <p:pic>
        <p:nvPicPr>
          <p:cNvPr id="3" name="図 2"/>
          <p:cNvPicPr>
            <a:picLocks noChangeAspect="1"/>
          </p:cNvPicPr>
          <p:nvPr/>
        </p:nvPicPr>
        <p:blipFill>
          <a:blip r:embed="rId4"/>
          <a:stretch>
            <a:fillRect/>
          </a:stretch>
        </p:blipFill>
        <p:spPr>
          <a:xfrm>
            <a:off x="54640" y="1355796"/>
            <a:ext cx="5877053" cy="5389331"/>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18</a:t>
            </a:fld>
            <a:endParaRPr kumimoji="1" lang="ja-JP" altLang="en-US" dirty="0"/>
          </a:p>
        </p:txBody>
      </p:sp>
      <p:sp>
        <p:nvSpPr>
          <p:cNvPr id="15" name="正方形/長方形 14"/>
          <p:cNvSpPr/>
          <p:nvPr/>
        </p:nvSpPr>
        <p:spPr>
          <a:xfrm>
            <a:off x="6706785" y="1053260"/>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31</a:t>
            </a:r>
            <a:r>
              <a:rPr lang="ja-JP" altLang="en-US" sz="1600" dirty="0" smtClean="0"/>
              <a:t>日までに</a:t>
            </a:r>
            <a:r>
              <a:rPr lang="ja-JP" altLang="en-US" sz="1600" dirty="0"/>
              <a:t>判明</a:t>
            </a:r>
            <a:r>
              <a:rPr lang="ja-JP" altLang="en-US" sz="1600" dirty="0" smtClean="0"/>
              <a:t>した</a:t>
            </a:r>
            <a:r>
              <a:rPr lang="en-US" altLang="ja-JP" sz="1600" dirty="0"/>
              <a:t>50,415</a:t>
            </a:r>
            <a:r>
              <a:rPr lang="ja-JP" altLang="en-US" sz="1600" dirty="0" smtClean="0"/>
              <a:t>事例の</a:t>
            </a:r>
            <a:r>
              <a:rPr lang="ja-JP" altLang="en-US" sz="1600" dirty="0"/>
              <a:t>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1434"/>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夜の街の関係者及び滞在者の割合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・人数は、３月から増加。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9180281" y="6435924"/>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9" name="テキスト ボックス 1"/>
          <p:cNvSpPr txBox="1"/>
          <p:nvPr/>
        </p:nvSpPr>
        <p:spPr>
          <a:xfrm rot="18857355">
            <a:off x="5056679" y="5588238"/>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Tree>
    <p:extLst>
      <p:ext uri="{BB962C8B-B14F-4D97-AF65-F5344CB8AC3E}">
        <p14:creationId xmlns:p14="http://schemas.microsoft.com/office/powerpoint/2010/main" val="3423202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226184" y="1092719"/>
            <a:ext cx="5834378" cy="5486876"/>
          </a:xfrm>
          <a:prstGeom prst="rect">
            <a:avLst/>
          </a:prstGeom>
        </p:spPr>
      </p:pic>
      <p:pic>
        <p:nvPicPr>
          <p:cNvPr id="3" name="図 2"/>
          <p:cNvPicPr>
            <a:picLocks noChangeAspect="1"/>
          </p:cNvPicPr>
          <p:nvPr/>
        </p:nvPicPr>
        <p:blipFill>
          <a:blip r:embed="rId3"/>
          <a:stretch>
            <a:fillRect/>
          </a:stretch>
        </p:blipFill>
        <p:spPr>
          <a:xfrm>
            <a:off x="145635" y="1092719"/>
            <a:ext cx="6047756" cy="5486876"/>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31</a:t>
            </a:r>
            <a:r>
              <a:rPr lang="ja-JP" altLang="en-US" sz="1600" dirty="0" smtClean="0"/>
              <a:t>日</a:t>
            </a:r>
            <a:r>
              <a:rPr lang="ja-JP" altLang="en-US" sz="1600" dirty="0"/>
              <a:t>までに判明</a:t>
            </a:r>
            <a:r>
              <a:rPr lang="ja-JP" altLang="en-US" sz="1600" dirty="0" smtClean="0"/>
              <a:t>した感染経路不明者</a:t>
            </a:r>
            <a:r>
              <a:rPr lang="en-US" altLang="ja-JP" sz="1600" dirty="0" smtClean="0"/>
              <a:t>27,400</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19</a:t>
            </a:fld>
            <a:endParaRPr kumimoji="1" lang="ja-JP" altLang="en-US" dirty="0"/>
          </a:p>
        </p:txBody>
      </p:sp>
      <p:sp>
        <p:nvSpPr>
          <p:cNvPr id="13" name="正方形/長方形 12"/>
          <p:cNvSpPr/>
          <p:nvPr/>
        </p:nvSpPr>
        <p:spPr>
          <a:xfrm>
            <a:off x="9348343" y="6195821"/>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8" name="テキスト ボックス 1"/>
          <p:cNvSpPr txBox="1"/>
          <p:nvPr/>
        </p:nvSpPr>
        <p:spPr>
          <a:xfrm rot="18857355">
            <a:off x="5398814" y="536171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9" name="テキスト ボックス 1"/>
          <p:cNvSpPr txBox="1"/>
          <p:nvPr/>
        </p:nvSpPr>
        <p:spPr>
          <a:xfrm rot="18857355">
            <a:off x="11301663" y="5390103"/>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10" name="正方形/長方形 9"/>
          <p:cNvSpPr/>
          <p:nvPr/>
        </p:nvSpPr>
        <p:spPr>
          <a:xfrm>
            <a:off x="11858624" y="4137624"/>
            <a:ext cx="85725" cy="1908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Tree>
    <p:extLst>
      <p:ext uri="{BB962C8B-B14F-4D97-AF65-F5344CB8AC3E}">
        <p14:creationId xmlns:p14="http://schemas.microsoft.com/office/powerpoint/2010/main" val="1658367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28974" y="1155787"/>
            <a:ext cx="11943099" cy="5602710"/>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latin typeface="UD デジタル 教科書体 NK-B" panose="02020700000000000000" pitchFamily="18" charset="-128"/>
                <a:ea typeface="UD デジタル 教科書体 NK-B" panose="02020700000000000000" pitchFamily="18" charset="-128"/>
              </a:rPr>
              <a:t>7</a:t>
            </a:r>
            <a:r>
              <a:rPr lang="ja-JP" altLang="en-US" sz="24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33" name="右矢印 32"/>
          <p:cNvSpPr/>
          <p:nvPr/>
        </p:nvSpPr>
        <p:spPr>
          <a:xfrm rot="17142735">
            <a:off x="7811995" y="2635826"/>
            <a:ext cx="1204963"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7386272" y="2187111"/>
            <a:ext cx="1028204" cy="461665"/>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２週間で</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2.0</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7" name="正方形/長方形 46">
            <a:extLst>
              <a:ext uri="{FF2B5EF4-FFF2-40B4-BE49-F238E27FC236}">
                <a16:creationId xmlns:a16="http://schemas.microsoft.com/office/drawing/2014/main" id="{FC024533-669C-48B1-82E7-C27042384F7F}"/>
              </a:ext>
            </a:extLst>
          </p:cNvPr>
          <p:cNvSpPr/>
          <p:nvPr/>
        </p:nvSpPr>
        <p:spPr>
          <a:xfrm>
            <a:off x="0" y="552294"/>
            <a:ext cx="12192000" cy="5291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第４波は、直近２週間で約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倍増加し、第三波を大きく上回る速度で感染が急拡大している。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直近１週間</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の新規陽性者数一日平均約</a:t>
            </a:r>
            <a:r>
              <a:rPr lang="en-US" altLang="ja-JP" b="1" smtClean="0">
                <a:solidFill>
                  <a:schemeClr val="tx1"/>
                </a:solidFill>
                <a:latin typeface="UD デジタル 教科書体 NK-B" panose="02020700000000000000" pitchFamily="18" charset="-128"/>
                <a:ea typeface="UD デジタル 教科書体 NK-B" panose="02020700000000000000" pitchFamily="18" charset="-128"/>
              </a:rPr>
              <a:t>360</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名</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10607301" y="4718764"/>
            <a:ext cx="1028204" cy="261610"/>
          </a:xfrm>
          <a:prstGeom prst="rect">
            <a:avLst/>
          </a:prstGeom>
          <a:noFill/>
          <a:ln>
            <a:noFill/>
            <a:prstDash val="sysDot"/>
          </a:ln>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1.5</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1" name="右矢印 60"/>
          <p:cNvSpPr/>
          <p:nvPr/>
        </p:nvSpPr>
        <p:spPr>
          <a:xfrm rot="17886350">
            <a:off x="1147809" y="5042281"/>
            <a:ext cx="527141"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85817" y="4538524"/>
            <a:ext cx="1028204" cy="461665"/>
          </a:xfrm>
          <a:prstGeom prst="rect">
            <a:avLst/>
          </a:prstGeom>
          <a:noFill/>
          <a:ln>
            <a:noFill/>
            <a:prstDash val="sysDot"/>
          </a:ln>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2</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週間で</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7.4</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3" name="右矢印 62"/>
          <p:cNvSpPr/>
          <p:nvPr/>
        </p:nvSpPr>
        <p:spPr>
          <a:xfrm rot="17886350">
            <a:off x="1669746" y="4379629"/>
            <a:ext cx="527141"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1124717" y="4057795"/>
            <a:ext cx="1028204" cy="461665"/>
          </a:xfrm>
          <a:prstGeom prst="rect">
            <a:avLst/>
          </a:prstGeom>
          <a:noFill/>
          <a:ln>
            <a:noFill/>
            <a:prstDash val="sysDot"/>
          </a:ln>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2</a:t>
            </a:r>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週間で</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2.4</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5" name="右矢印 64"/>
          <p:cNvSpPr/>
          <p:nvPr/>
        </p:nvSpPr>
        <p:spPr>
          <a:xfrm rot="17886350">
            <a:off x="5713211" y="3584352"/>
            <a:ext cx="1144292"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右矢印 65"/>
          <p:cNvSpPr/>
          <p:nvPr/>
        </p:nvSpPr>
        <p:spPr>
          <a:xfrm rot="17799281">
            <a:off x="10707251" y="3601519"/>
            <a:ext cx="1204963"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10485795" y="3433559"/>
            <a:ext cx="1028204" cy="461665"/>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２週間で</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3.5</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 name="テキスト ボックス 2"/>
          <p:cNvSpPr txBox="1"/>
          <p:nvPr/>
        </p:nvSpPr>
        <p:spPr>
          <a:xfrm>
            <a:off x="8850808" y="1104104"/>
            <a:ext cx="343451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３月１日以降を「第４波」と総称して分析</a:t>
            </a:r>
            <a:endParaRPr kumimoji="1" lang="en-US" altLang="ja-JP" sz="1400" dirty="0" smtClean="0">
              <a:latin typeface="Meiryo UI" panose="020B0604030504040204" pitchFamily="50" charset="-128"/>
              <a:ea typeface="Meiryo UI" panose="020B0604030504040204" pitchFamily="50" charset="-128"/>
            </a:endParaRPr>
          </a:p>
        </p:txBody>
      </p:sp>
      <p:sp>
        <p:nvSpPr>
          <p:cNvPr id="17" name="テキスト ボックス 28"/>
          <p:cNvSpPr txBox="1"/>
          <p:nvPr/>
        </p:nvSpPr>
        <p:spPr>
          <a:xfrm>
            <a:off x="11175195" y="4238297"/>
            <a:ext cx="86943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2.3</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8" name="右矢印 17"/>
          <p:cNvSpPr/>
          <p:nvPr/>
        </p:nvSpPr>
        <p:spPr>
          <a:xfrm rot="17867637">
            <a:off x="11363383" y="4010133"/>
            <a:ext cx="353242" cy="226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右矢印 18"/>
          <p:cNvSpPr/>
          <p:nvPr/>
        </p:nvSpPr>
        <p:spPr>
          <a:xfrm rot="19034595">
            <a:off x="11156234" y="4578819"/>
            <a:ext cx="268324" cy="2076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テキスト ボックス 24"/>
          <p:cNvSpPr txBox="1"/>
          <p:nvPr/>
        </p:nvSpPr>
        <p:spPr>
          <a:xfrm>
            <a:off x="5430077" y="3410287"/>
            <a:ext cx="869439" cy="276999"/>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2.0</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2280061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45476" y="1490791"/>
            <a:ext cx="12144285" cy="5224725"/>
          </a:xfrm>
          <a:prstGeom prst="rect">
            <a:avLst/>
          </a:prstGeom>
        </p:spPr>
      </p:pic>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20</a:t>
            </a:fld>
            <a:endParaRPr kumimoji="1" lang="ja-JP" altLang="en-US" dirty="0"/>
          </a:p>
        </p:txBody>
      </p:sp>
      <p:sp>
        <p:nvSpPr>
          <p:cNvPr id="19" name="正方形/長方形 18"/>
          <p:cNvSpPr/>
          <p:nvPr/>
        </p:nvSpPr>
        <p:spPr>
          <a:xfrm>
            <a:off x="6486187" y="1087616"/>
            <a:ext cx="5538696"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31</a:t>
            </a:r>
            <a:r>
              <a:rPr lang="ja-JP" altLang="en-US" sz="1600" dirty="0" smtClean="0"/>
              <a:t>日</a:t>
            </a:r>
            <a:r>
              <a:rPr lang="ja-JP" altLang="en-US" sz="1600" dirty="0"/>
              <a:t>までに判明</a:t>
            </a:r>
            <a:r>
              <a:rPr lang="ja-JP" altLang="en-US" sz="1600" dirty="0" smtClean="0"/>
              <a:t>した</a:t>
            </a:r>
            <a:r>
              <a:rPr lang="en-US" altLang="ja-JP" sz="1600" dirty="0" smtClean="0"/>
              <a:t>3,236</a:t>
            </a:r>
            <a:r>
              <a:rPr lang="ja-JP" altLang="en-US" sz="1600" dirty="0" smtClean="0"/>
              <a:t>事例</a:t>
            </a:r>
            <a:r>
              <a:rPr lang="ja-JP" altLang="en-US" sz="1600" dirty="0"/>
              <a:t>の状況）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576778"/>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居酒屋・飲食店</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は、３月より増加に転じている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1"/>
          <p:cNvSpPr txBox="1"/>
          <p:nvPr/>
        </p:nvSpPr>
        <p:spPr>
          <a:xfrm>
            <a:off x="7790734" y="2885078"/>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11" name="正方形/長方形 10"/>
          <p:cNvSpPr/>
          <p:nvPr/>
        </p:nvSpPr>
        <p:spPr>
          <a:xfrm>
            <a:off x="8654922" y="6514557"/>
            <a:ext cx="3043562"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滞在先の分類は本人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2" name="テキスト ボックス 1"/>
          <p:cNvSpPr txBox="1"/>
          <p:nvPr/>
        </p:nvSpPr>
        <p:spPr>
          <a:xfrm>
            <a:off x="445394"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21" name="テキスト ボックス 20"/>
          <p:cNvSpPr txBox="1"/>
          <p:nvPr/>
        </p:nvSpPr>
        <p:spPr>
          <a:xfrm>
            <a:off x="8418757" y="2807692"/>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23" name="正方形/長方形 22"/>
          <p:cNvSpPr/>
          <p:nvPr/>
        </p:nvSpPr>
        <p:spPr>
          <a:xfrm flipV="1">
            <a:off x="1973580" y="3743500"/>
            <a:ext cx="91439" cy="540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3" name="テキスト ボックス 12"/>
          <p:cNvSpPr txBox="1"/>
          <p:nvPr/>
        </p:nvSpPr>
        <p:spPr>
          <a:xfrm>
            <a:off x="376961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4" name="テキスト ボックス 13"/>
          <p:cNvSpPr txBox="1"/>
          <p:nvPr/>
        </p:nvSpPr>
        <p:spPr>
          <a:xfrm>
            <a:off x="2102744"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5" name="テキスト ボックス 14"/>
          <p:cNvSpPr txBox="1"/>
          <p:nvPr/>
        </p:nvSpPr>
        <p:spPr>
          <a:xfrm>
            <a:off x="5436494"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7" name="テキスト ボックス 16"/>
          <p:cNvSpPr txBox="1"/>
          <p:nvPr/>
        </p:nvSpPr>
        <p:spPr>
          <a:xfrm>
            <a:off x="712241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18" name="テキスト ボックス 17"/>
          <p:cNvSpPr txBox="1"/>
          <p:nvPr/>
        </p:nvSpPr>
        <p:spPr>
          <a:xfrm>
            <a:off x="877976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20" name="テキスト ボックス 19"/>
          <p:cNvSpPr txBox="1"/>
          <p:nvPr/>
        </p:nvSpPr>
        <p:spPr>
          <a:xfrm>
            <a:off x="10418069" y="6205036"/>
            <a:ext cx="1885760" cy="230832"/>
          </a:xfrm>
          <a:prstGeom prst="rect">
            <a:avLst/>
          </a:prstGeom>
          <a:noFill/>
        </p:spPr>
        <p:txBody>
          <a:bodyPr wrap="square" rtlCol="0">
            <a:spAutoFit/>
          </a:bodyPr>
          <a:lstStyle/>
          <a:p>
            <a:r>
              <a:rPr kumimoji="1" lang="ja-JP" altLang="en-US" sz="900" dirty="0" smtClean="0">
                <a:solidFill>
                  <a:schemeClr val="tx1">
                    <a:lumMod val="65000"/>
                    <a:lumOff val="35000"/>
                  </a:schemeClr>
                </a:solidFill>
              </a:rPr>
              <a:t>①②③④⑤⑥⑦⑧⑨⑩⑪⑫⑬</a:t>
            </a:r>
            <a:endParaRPr kumimoji="1" lang="ja-JP" altLang="en-US" sz="900" dirty="0">
              <a:solidFill>
                <a:schemeClr val="tx1">
                  <a:lumMod val="65000"/>
                  <a:lumOff val="35000"/>
                </a:schemeClr>
              </a:solidFill>
            </a:endParaRPr>
          </a:p>
        </p:txBody>
      </p:sp>
      <p:sp>
        <p:nvSpPr>
          <p:cNvPr id="24" name="正方形/長方形 23"/>
          <p:cNvSpPr/>
          <p:nvPr/>
        </p:nvSpPr>
        <p:spPr>
          <a:xfrm flipV="1">
            <a:off x="5296535" y="6128052"/>
            <a:ext cx="88265" cy="3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8" name="正方形/長方形 27"/>
          <p:cNvSpPr/>
          <p:nvPr/>
        </p:nvSpPr>
        <p:spPr>
          <a:xfrm flipV="1">
            <a:off x="10280692" y="6179868"/>
            <a:ext cx="81367" cy="18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9" name="正方形/長方形 28"/>
          <p:cNvSpPr/>
          <p:nvPr/>
        </p:nvSpPr>
        <p:spPr>
          <a:xfrm flipV="1">
            <a:off x="11955074" y="5535006"/>
            <a:ext cx="86400" cy="147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正方形/長方形 29"/>
          <p:cNvSpPr/>
          <p:nvPr/>
        </p:nvSpPr>
        <p:spPr>
          <a:xfrm flipV="1">
            <a:off x="6957061" y="6153207"/>
            <a:ext cx="81367" cy="18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Tree>
    <p:extLst>
      <p:ext uri="{BB962C8B-B14F-4D97-AF65-F5344CB8AC3E}">
        <p14:creationId xmlns:p14="http://schemas.microsoft.com/office/powerpoint/2010/main" val="1683931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85348" y="1060969"/>
            <a:ext cx="11930906" cy="5303980"/>
          </a:xfrm>
          <a:prstGeom prst="rect">
            <a:avLst/>
          </a:prstGeom>
        </p:spPr>
      </p:pic>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21</a:t>
            </a:fld>
            <a:endParaRPr kumimoji="1" lang="ja-JP" altLang="en-US" dirty="0"/>
          </a:p>
        </p:txBody>
      </p:sp>
      <p:sp>
        <p:nvSpPr>
          <p:cNvPr id="8" name="正方形/長方形 7"/>
          <p:cNvSpPr/>
          <p:nvPr/>
        </p:nvSpPr>
        <p:spPr>
          <a:xfrm>
            <a:off x="8542645" y="6407506"/>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3" name="正方形/長方形 12"/>
          <p:cNvSpPr/>
          <p:nvPr/>
        </p:nvSpPr>
        <p:spPr>
          <a:xfrm>
            <a:off x="6486187" y="721850"/>
            <a:ext cx="5630067"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31</a:t>
            </a:r>
            <a:r>
              <a:rPr lang="ja-JP" altLang="en-US" sz="1600" dirty="0" smtClean="0"/>
              <a:t>日</a:t>
            </a:r>
            <a:r>
              <a:rPr lang="ja-JP" altLang="en-US" sz="1600" dirty="0"/>
              <a:t>までに判明</a:t>
            </a:r>
            <a:r>
              <a:rPr lang="ja-JP" altLang="en-US" sz="1600" dirty="0" smtClean="0"/>
              <a:t>した</a:t>
            </a:r>
            <a:r>
              <a:rPr lang="en-US" altLang="ja-JP" sz="1600" dirty="0"/>
              <a:t>3,236</a:t>
            </a:r>
            <a:r>
              <a:rPr lang="ja-JP" altLang="en-US" sz="1600" dirty="0" smtClean="0"/>
              <a:t>事例</a:t>
            </a:r>
            <a:r>
              <a:rPr lang="ja-JP" altLang="en-US" sz="1600" dirty="0"/>
              <a:t>の状況）</a:t>
            </a:r>
          </a:p>
        </p:txBody>
      </p:sp>
      <p:sp>
        <p:nvSpPr>
          <p:cNvPr id="14" name="テキスト ボックス 13"/>
          <p:cNvSpPr txBox="1"/>
          <p:nvPr/>
        </p:nvSpPr>
        <p:spPr>
          <a:xfrm>
            <a:off x="4750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5" name="テキスト ボックス 1"/>
          <p:cNvSpPr txBox="1"/>
          <p:nvPr/>
        </p:nvSpPr>
        <p:spPr>
          <a:xfrm>
            <a:off x="2610231" y="1744835"/>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16" name="テキスト ボックス 15"/>
          <p:cNvSpPr txBox="1"/>
          <p:nvPr/>
        </p:nvSpPr>
        <p:spPr>
          <a:xfrm>
            <a:off x="994424" y="1972779"/>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11" name="テキスト ボックス 10"/>
          <p:cNvSpPr txBox="1"/>
          <p:nvPr/>
        </p:nvSpPr>
        <p:spPr>
          <a:xfrm>
            <a:off x="24181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2" name="テキスト ボックス 11"/>
          <p:cNvSpPr txBox="1"/>
          <p:nvPr/>
        </p:nvSpPr>
        <p:spPr>
          <a:xfrm>
            <a:off x="4361248"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7" name="テキスト ボックス 16"/>
          <p:cNvSpPr txBox="1"/>
          <p:nvPr/>
        </p:nvSpPr>
        <p:spPr>
          <a:xfrm>
            <a:off x="6286081"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8" name="テキスト ボックス 17"/>
          <p:cNvSpPr txBox="1"/>
          <p:nvPr/>
        </p:nvSpPr>
        <p:spPr>
          <a:xfrm>
            <a:off x="8206151"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19" name="テキスト ボックス 18"/>
          <p:cNvSpPr txBox="1"/>
          <p:nvPr/>
        </p:nvSpPr>
        <p:spPr>
          <a:xfrm>
            <a:off x="10130984" y="5802003"/>
            <a:ext cx="209550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rPr>
              <a:t>①②③④⑤⑥⑦⑧⑨⑩⑪⑫⑬</a:t>
            </a:r>
            <a:endParaRPr kumimoji="1" lang="ja-JP" altLang="en-US" sz="1050" dirty="0">
              <a:solidFill>
                <a:schemeClr val="tx1">
                  <a:lumMod val="65000"/>
                  <a:lumOff val="35000"/>
                </a:schemeClr>
              </a:solidFill>
            </a:endParaRPr>
          </a:p>
        </p:txBody>
      </p:sp>
      <p:sp>
        <p:nvSpPr>
          <p:cNvPr id="20" name="正方形/長方形 19"/>
          <p:cNvSpPr/>
          <p:nvPr/>
        </p:nvSpPr>
        <p:spPr>
          <a:xfrm flipV="1">
            <a:off x="11828464" y="3214685"/>
            <a:ext cx="96836" cy="554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23" name="正方形/長方形 22"/>
          <p:cNvSpPr/>
          <p:nvPr/>
        </p:nvSpPr>
        <p:spPr>
          <a:xfrm flipV="1">
            <a:off x="7978138" y="4759380"/>
            <a:ext cx="87632" cy="273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9" name="正方形/長方形 28"/>
          <p:cNvSpPr/>
          <p:nvPr/>
        </p:nvSpPr>
        <p:spPr>
          <a:xfrm flipV="1">
            <a:off x="4141509" y="5428279"/>
            <a:ext cx="100886" cy="97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正方形/長方形 29"/>
          <p:cNvSpPr/>
          <p:nvPr/>
        </p:nvSpPr>
        <p:spPr>
          <a:xfrm>
            <a:off x="2208211" y="5543479"/>
            <a:ext cx="98744" cy="61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1" name="正方形/長方形 20"/>
          <p:cNvSpPr/>
          <p:nvPr/>
        </p:nvSpPr>
        <p:spPr>
          <a:xfrm flipV="1">
            <a:off x="6056947" y="5429258"/>
            <a:ext cx="91440" cy="97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2" name="正方形/長方形 21"/>
          <p:cNvSpPr/>
          <p:nvPr/>
        </p:nvSpPr>
        <p:spPr>
          <a:xfrm flipV="1">
            <a:off x="9914363" y="5721956"/>
            <a:ext cx="88474" cy="25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Tree>
    <p:extLst>
      <p:ext uri="{BB962C8B-B14F-4D97-AF65-F5344CB8AC3E}">
        <p14:creationId xmlns:p14="http://schemas.microsoft.com/office/powerpoint/2010/main" val="3895338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15844" y="996385"/>
            <a:ext cx="11991871" cy="5694158"/>
          </a:xfrm>
          <a:prstGeom prst="rect">
            <a:avLst/>
          </a:prstGeom>
        </p:spPr>
      </p:pic>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22</a:t>
            </a:fld>
            <a:endParaRPr kumimoji="1" lang="ja-JP" altLang="en-US" dirty="0"/>
          </a:p>
        </p:txBody>
      </p:sp>
      <p:sp>
        <p:nvSpPr>
          <p:cNvPr id="8" name="正方形/長方形 7"/>
          <p:cNvSpPr/>
          <p:nvPr/>
        </p:nvSpPr>
        <p:spPr>
          <a:xfrm>
            <a:off x="8597900" y="6407365"/>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2" name="正方形/長方形 11"/>
          <p:cNvSpPr/>
          <p:nvPr/>
        </p:nvSpPr>
        <p:spPr>
          <a:xfrm>
            <a:off x="6486187" y="721850"/>
            <a:ext cx="5630067"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4</a:t>
            </a:r>
            <a:r>
              <a:rPr lang="ja-JP" altLang="en-US" sz="1600" dirty="0"/>
              <a:t>日</a:t>
            </a:r>
            <a:r>
              <a:rPr lang="ja-JP" altLang="en-US" sz="1600" dirty="0" smtClean="0"/>
              <a:t>以降</a:t>
            </a:r>
            <a:r>
              <a:rPr lang="en-US" altLang="ja-JP" sz="1600" dirty="0"/>
              <a:t>3</a:t>
            </a:r>
            <a:r>
              <a:rPr lang="ja-JP" altLang="en-US" sz="1600" dirty="0" smtClean="0"/>
              <a:t>月</a:t>
            </a:r>
            <a:r>
              <a:rPr lang="en-US" altLang="ja-JP" sz="1600" dirty="0" smtClean="0"/>
              <a:t>31</a:t>
            </a:r>
            <a:r>
              <a:rPr lang="ja-JP" altLang="en-US" sz="1600" dirty="0" smtClean="0"/>
              <a:t>日</a:t>
            </a:r>
            <a:r>
              <a:rPr lang="ja-JP" altLang="en-US" sz="1600" dirty="0"/>
              <a:t>までに判明</a:t>
            </a:r>
            <a:r>
              <a:rPr lang="ja-JP" altLang="en-US" sz="1600" dirty="0" smtClean="0"/>
              <a:t>した</a:t>
            </a:r>
            <a:r>
              <a:rPr lang="en-US" altLang="ja-JP" sz="1600" dirty="0"/>
              <a:t>3,236</a:t>
            </a:r>
            <a:r>
              <a:rPr lang="ja-JP" altLang="en-US" sz="1600" dirty="0" smtClean="0"/>
              <a:t>事例の</a:t>
            </a:r>
            <a:r>
              <a:rPr lang="ja-JP" altLang="en-US" sz="1600" dirty="0"/>
              <a:t>状況）</a:t>
            </a:r>
          </a:p>
        </p:txBody>
      </p:sp>
      <p:sp>
        <p:nvSpPr>
          <p:cNvPr id="14" name="テキスト ボックス 13"/>
          <p:cNvSpPr txBox="1"/>
          <p:nvPr/>
        </p:nvSpPr>
        <p:spPr>
          <a:xfrm>
            <a:off x="872984" y="5928666"/>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②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④</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⑤      </a:t>
            </a:r>
            <a:r>
              <a:rPr lang="ja-JP" altLang="en-US" sz="1100" dirty="0" smtClean="0">
                <a:solidFill>
                  <a:schemeClr val="tx1">
                    <a:lumMod val="65000"/>
                    <a:lumOff val="35000"/>
                  </a:schemeClr>
                </a:solidFill>
              </a:rPr>
              <a:t>⑥  　</a:t>
            </a:r>
            <a:r>
              <a:rPr kumimoji="1" lang="ja-JP" altLang="en-US" sz="1100" dirty="0" smtClean="0">
                <a:solidFill>
                  <a:schemeClr val="tx1">
                    <a:lumMod val="65000"/>
                    <a:lumOff val="35000"/>
                  </a:schemeClr>
                </a:solidFill>
              </a:rPr>
              <a:t>⑦       ⑧       ⑨      ⑩       ⑪　  ⑫　　⑬</a:t>
            </a:r>
            <a:endParaRPr kumimoji="1" lang="ja-JP" altLang="en-US" sz="1100" dirty="0">
              <a:solidFill>
                <a:schemeClr val="tx1">
                  <a:lumMod val="65000"/>
                  <a:lumOff val="35000"/>
                </a:schemeClr>
              </a:solidFill>
            </a:endParaRPr>
          </a:p>
        </p:txBody>
      </p:sp>
      <p:sp>
        <p:nvSpPr>
          <p:cNvPr id="10" name="テキスト ボックス 1"/>
          <p:cNvSpPr txBox="1"/>
          <p:nvPr/>
        </p:nvSpPr>
        <p:spPr>
          <a:xfrm>
            <a:off x="8092539" y="1925599"/>
            <a:ext cx="914392" cy="2456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(11</a:t>
            </a:r>
            <a:r>
              <a:rPr lang="ja-JP" altLang="en-US" sz="900" dirty="0" smtClean="0"/>
              <a:t>日間</a:t>
            </a:r>
            <a:r>
              <a:rPr lang="en-US" altLang="ja-JP" sz="900" dirty="0" smtClean="0"/>
              <a:t>)</a:t>
            </a:r>
            <a:endParaRPr lang="ja-JP" altLang="en-US" sz="900" dirty="0"/>
          </a:p>
        </p:txBody>
      </p:sp>
      <p:sp>
        <p:nvSpPr>
          <p:cNvPr id="16" name="テキスト ボックス 15"/>
          <p:cNvSpPr txBox="1"/>
          <p:nvPr/>
        </p:nvSpPr>
        <p:spPr>
          <a:xfrm>
            <a:off x="6524897" y="2105815"/>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p:txBody>
      </p:sp>
      <p:sp>
        <p:nvSpPr>
          <p:cNvPr id="13" name="テキスト ボックス 12"/>
          <p:cNvSpPr txBox="1"/>
          <p:nvPr/>
        </p:nvSpPr>
        <p:spPr>
          <a:xfrm>
            <a:off x="6645987" y="5928666"/>
            <a:ext cx="5195720" cy="261610"/>
          </a:xfrm>
          <a:prstGeom prst="rect">
            <a:avLst/>
          </a:prstGeom>
          <a:noFill/>
        </p:spPr>
        <p:txBody>
          <a:bodyPr wrap="square" rtlCol="0">
            <a:spAutoFit/>
          </a:bodyPr>
          <a:lstStyle/>
          <a:p>
            <a:r>
              <a:rPr lang="ja-JP" altLang="en-US" sz="1100" dirty="0" smtClean="0">
                <a:solidFill>
                  <a:schemeClr val="tx1">
                    <a:lumMod val="65000"/>
                    <a:lumOff val="35000"/>
                  </a:schemeClr>
                </a:solidFill>
              </a:rPr>
              <a:t>①      ② 　  </a:t>
            </a:r>
            <a:r>
              <a:rPr kumimoji="1" lang="ja-JP" altLang="en-US" sz="1100" dirty="0" smtClean="0">
                <a:solidFill>
                  <a:schemeClr val="tx1">
                    <a:lumMod val="65000"/>
                    <a:lumOff val="35000"/>
                  </a:schemeClr>
                </a:solidFill>
              </a:rPr>
              <a:t>③</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④</a:t>
            </a:r>
            <a:r>
              <a:rPr lang="ja-JP" altLang="en-US" sz="1100" dirty="0">
                <a:solidFill>
                  <a:schemeClr val="tx1">
                    <a:lumMod val="65000"/>
                    <a:lumOff val="35000"/>
                  </a:schemeClr>
                </a:solidFill>
              </a:rPr>
              <a:t>　</a:t>
            </a:r>
            <a:r>
              <a:rPr kumimoji="1" lang="ja-JP" altLang="en-US" sz="1100" dirty="0" smtClean="0">
                <a:solidFill>
                  <a:schemeClr val="tx1">
                    <a:lumMod val="65000"/>
                    <a:lumOff val="35000"/>
                  </a:schemeClr>
                </a:solidFill>
              </a:rPr>
              <a:t>   ⑤      </a:t>
            </a:r>
            <a:r>
              <a:rPr lang="ja-JP" altLang="en-US" sz="1100" dirty="0" smtClean="0">
                <a:solidFill>
                  <a:schemeClr val="tx1">
                    <a:lumMod val="65000"/>
                    <a:lumOff val="35000"/>
                  </a:schemeClr>
                </a:solidFill>
              </a:rPr>
              <a:t>⑥  　</a:t>
            </a:r>
            <a:r>
              <a:rPr kumimoji="1" lang="ja-JP" altLang="en-US" sz="1100" dirty="0" smtClean="0">
                <a:solidFill>
                  <a:schemeClr val="tx1">
                    <a:lumMod val="65000"/>
                    <a:lumOff val="35000"/>
                  </a:schemeClr>
                </a:solidFill>
              </a:rPr>
              <a:t>⑦       ⑧       ⑨      ⑩       ⑪　  ⑫　　⑬</a:t>
            </a:r>
            <a:endParaRPr kumimoji="1" lang="ja-JP" altLang="en-US" sz="1100" dirty="0">
              <a:solidFill>
                <a:schemeClr val="tx1">
                  <a:lumMod val="65000"/>
                  <a:lumOff val="35000"/>
                </a:schemeClr>
              </a:solidFill>
            </a:endParaRPr>
          </a:p>
        </p:txBody>
      </p:sp>
      <p:sp>
        <p:nvSpPr>
          <p:cNvPr id="15" name="正方形/長方形 14"/>
          <p:cNvSpPr/>
          <p:nvPr/>
        </p:nvSpPr>
        <p:spPr>
          <a:xfrm flipV="1">
            <a:off x="5636683" y="4437658"/>
            <a:ext cx="287039" cy="316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7" name="正方形/長方形 16"/>
          <p:cNvSpPr/>
          <p:nvPr/>
        </p:nvSpPr>
        <p:spPr>
          <a:xfrm flipV="1">
            <a:off x="11370365" y="4434343"/>
            <a:ext cx="291548" cy="316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Tree>
    <p:extLst>
      <p:ext uri="{BB962C8B-B14F-4D97-AF65-F5344CB8AC3E}">
        <p14:creationId xmlns:p14="http://schemas.microsoft.com/office/powerpoint/2010/main" val="320809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43700" y="2746346"/>
            <a:ext cx="6498899" cy="3920068"/>
          </a:xfrm>
          <a:prstGeom prst="rect">
            <a:avLst/>
          </a:prstGeom>
        </p:spPr>
      </p:pic>
      <p:sp>
        <p:nvSpPr>
          <p:cNvPr id="21" name="正方形/長方形 2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感染状況の特徴</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2" name="正方形/長方形 21"/>
          <p:cNvSpPr/>
          <p:nvPr/>
        </p:nvSpPr>
        <p:spPr>
          <a:xfrm>
            <a:off x="0" y="529694"/>
            <a:ext cx="12192000" cy="14225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◆夜の街関連のうち、居酒屋・飲食店</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バー</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の</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関係者</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及</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び滞在者における感染が</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増加</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◆総数は少ないが、旅行参加歴がある感染者も増加傾向。</a:t>
            </a:r>
          </a:p>
          <a:p>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3</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月後半には、年中行事である送別会</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や</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卒業式に参加したエピソードをもつ陽性者が</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発生</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◆児童施設におけるクラスターが発生し、児童の家族へ感染拡大。</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7" name="正方形/長方形 26"/>
          <p:cNvSpPr/>
          <p:nvPr/>
        </p:nvSpPr>
        <p:spPr>
          <a:xfrm>
            <a:off x="8392693" y="831664"/>
            <a:ext cx="3673521" cy="401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店の種別は、本人からの聞き取り情報による</a:t>
            </a:r>
            <a:endParaRPr kumimoji="1" lang="en-US" altLang="ja-JP" sz="14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6820882" y="2059325"/>
            <a:ext cx="2789896" cy="594906"/>
          </a:xfrm>
          <a:prstGeom prst="rect">
            <a:avLst/>
          </a:prstGeom>
        </p:spPr>
        <p:txBody>
          <a:bodyPr wrap="square">
            <a:spAutoFit/>
          </a:bodyPr>
          <a:lstStyle/>
          <a:p>
            <a:r>
              <a:rPr lang="ja-JP" altLang="en-US" sz="1633" b="1" dirty="0" smtClean="0">
                <a:latin typeface="UD デジタル 教科書体 NK-B" panose="02020700000000000000" pitchFamily="18" charset="-128"/>
                <a:ea typeface="UD デジタル 教科書体 NK-B" panose="02020700000000000000" pitchFamily="18" charset="-128"/>
              </a:rPr>
              <a:t>●感染に関するエピソード</a:t>
            </a:r>
            <a:endParaRPr lang="en-US" altLang="ja-JP" sz="1633" b="1" dirty="0" smtClean="0">
              <a:latin typeface="UD デジタル 教科書体 NK-B" panose="02020700000000000000" pitchFamily="18" charset="-128"/>
              <a:ea typeface="UD デジタル 教科書体 NK-B" panose="02020700000000000000" pitchFamily="18" charset="-128"/>
            </a:endParaRPr>
          </a:p>
          <a:p>
            <a:endParaRPr lang="en-US" altLang="ja-JP" sz="1633" b="1"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143700" y="2059325"/>
            <a:ext cx="2936346" cy="343620"/>
          </a:xfrm>
          <a:prstGeom prst="rect">
            <a:avLst/>
          </a:prstGeom>
        </p:spPr>
        <p:txBody>
          <a:bodyPr wrap="square">
            <a:spAutoFit/>
          </a:bodyPr>
          <a:lstStyle/>
          <a:p>
            <a:r>
              <a:rPr lang="ja-JP" altLang="en-US" sz="1633" b="1" dirty="0">
                <a:latin typeface="UD デジタル 教科書体 NK-B" panose="02020700000000000000" pitchFamily="18" charset="-128"/>
                <a:ea typeface="UD デジタル 教科書体 NK-B" panose="02020700000000000000" pitchFamily="18" charset="-128"/>
              </a:rPr>
              <a:t>● 状況別の陽性者</a:t>
            </a:r>
          </a:p>
        </p:txBody>
      </p:sp>
      <p:sp>
        <p:nvSpPr>
          <p:cNvPr id="37" name="テキスト ボックス 36"/>
          <p:cNvSpPr txBox="1"/>
          <p:nvPr/>
        </p:nvSpPr>
        <p:spPr>
          <a:xfrm>
            <a:off x="78386" y="2706393"/>
            <a:ext cx="675185" cy="287771"/>
          </a:xfrm>
          <a:prstGeom prst="rect">
            <a:avLst/>
          </a:prstGeom>
          <a:noFill/>
        </p:spPr>
        <p:txBody>
          <a:bodyPr wrap="none" rtlCol="0">
            <a:spAutoFit/>
          </a:bodyPr>
          <a:lstStyle/>
          <a:p>
            <a:r>
              <a:rPr kumimoji="1" lang="ja-JP" altLang="en-US" sz="1270" dirty="0"/>
              <a:t>［人］</a:t>
            </a:r>
          </a:p>
        </p:txBody>
      </p:sp>
      <p:sp>
        <p:nvSpPr>
          <p:cNvPr id="49" name="正方形/長方形 48"/>
          <p:cNvSpPr/>
          <p:nvPr/>
        </p:nvSpPr>
        <p:spPr>
          <a:xfrm>
            <a:off x="143700" y="6224622"/>
            <a:ext cx="3132585" cy="401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000" dirty="0" smtClean="0">
                <a:solidFill>
                  <a:schemeClr val="tx1"/>
                </a:solidFill>
                <a:latin typeface="+mn-ea"/>
              </a:rPr>
              <a:t>※</a:t>
            </a:r>
            <a:r>
              <a:rPr kumimoji="1" lang="ja-JP" altLang="en-US" sz="1000" dirty="0" smtClean="0">
                <a:solidFill>
                  <a:schemeClr val="tx1"/>
                </a:solidFill>
                <a:latin typeface="+mn-ea"/>
              </a:rPr>
              <a:t>店の種別は、本人からの聞き取り情報による</a:t>
            </a:r>
            <a:endParaRPr kumimoji="1" lang="en-US" altLang="ja-JP" sz="1000" dirty="0" smtClean="0">
              <a:solidFill>
                <a:schemeClr val="tx1"/>
              </a:solidFill>
              <a:latin typeface="+mn-ea"/>
            </a:endParaRPr>
          </a:p>
        </p:txBody>
      </p:sp>
      <p:graphicFrame>
        <p:nvGraphicFramePr>
          <p:cNvPr id="34" name="表 33"/>
          <p:cNvGraphicFramePr>
            <a:graphicFrameLocks noGrp="1"/>
          </p:cNvGraphicFramePr>
          <p:nvPr>
            <p:extLst/>
          </p:nvPr>
        </p:nvGraphicFramePr>
        <p:xfrm>
          <a:off x="6820882" y="2428450"/>
          <a:ext cx="5245331" cy="4095300"/>
        </p:xfrm>
        <a:graphic>
          <a:graphicData uri="http://schemas.openxmlformats.org/drawingml/2006/table">
            <a:tbl>
              <a:tblPr firstRow="1" bandRow="1">
                <a:tableStyleId>{B301B821-A1FF-4177-AEE7-76D212191A09}</a:tableStyleId>
              </a:tblPr>
              <a:tblGrid>
                <a:gridCol w="671846">
                  <a:extLst>
                    <a:ext uri="{9D8B030D-6E8A-4147-A177-3AD203B41FA5}">
                      <a16:colId xmlns:a16="http://schemas.microsoft.com/office/drawing/2014/main" val="3651143055"/>
                    </a:ext>
                  </a:extLst>
                </a:gridCol>
                <a:gridCol w="2160723">
                  <a:extLst>
                    <a:ext uri="{9D8B030D-6E8A-4147-A177-3AD203B41FA5}">
                      <a16:colId xmlns:a16="http://schemas.microsoft.com/office/drawing/2014/main" val="304388316"/>
                    </a:ext>
                  </a:extLst>
                </a:gridCol>
                <a:gridCol w="2412762">
                  <a:extLst>
                    <a:ext uri="{9D8B030D-6E8A-4147-A177-3AD203B41FA5}">
                      <a16:colId xmlns:a16="http://schemas.microsoft.com/office/drawing/2014/main" val="1744490444"/>
                    </a:ext>
                  </a:extLst>
                </a:gridCol>
              </a:tblGrid>
              <a:tr h="419253">
                <a:tc>
                  <a:txBody>
                    <a:bodyPr/>
                    <a:lstStyle/>
                    <a:p>
                      <a:pPr algn="ctr"/>
                      <a:endParaRPr kumimoji="1" lang="ja-JP" altLang="en-US" sz="1050" dirty="0" smtClean="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t>感染に関するエピソード</a:t>
                      </a:r>
                      <a:endParaRPr kumimoji="1" lang="ja-JP" altLang="en-US" sz="105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t>リスク要因のキーワード</a:t>
                      </a:r>
                    </a:p>
                    <a:p>
                      <a:pPr algn="ctr"/>
                      <a:r>
                        <a:rPr kumimoji="1" lang="en-US" altLang="ja-JP" sz="800" dirty="0" smtClean="0"/>
                        <a:t>※</a:t>
                      </a:r>
                      <a:r>
                        <a:rPr kumimoji="1" lang="ja-JP" altLang="en-US" sz="800" dirty="0" smtClean="0"/>
                        <a:t>聞き取りの状況から推定されたもの</a:t>
                      </a:r>
                      <a:endParaRPr kumimoji="1" lang="en-US" altLang="ja-JP" sz="800" dirty="0" smtClean="0"/>
                    </a:p>
                    <a:p>
                      <a:pPr algn="ctr"/>
                      <a:r>
                        <a:rPr kumimoji="1" lang="ja-JP" altLang="en-US" sz="800" dirty="0" smtClean="0"/>
                        <a:t>　　（感染源として確定されたものではない）</a:t>
                      </a:r>
                      <a:endParaRPr kumimoji="1" lang="ja-JP" altLang="en-US" sz="8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51567094"/>
                  </a:ext>
                </a:extLst>
              </a:tr>
              <a:tr h="720000">
                <a:tc>
                  <a:txBody>
                    <a:bodyPr/>
                    <a:lstStyle/>
                    <a:p>
                      <a:pPr algn="ctr"/>
                      <a:r>
                        <a:rPr kumimoji="1" lang="ja-JP" altLang="en-US" sz="1050" dirty="0" smtClean="0"/>
                        <a:t>夜街</a:t>
                      </a:r>
                      <a:endParaRPr kumimoji="1" lang="en-US" altLang="ja-JP" sz="1050" dirty="0" smtClean="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・常連客のみに限定して開店</a:t>
                      </a:r>
                      <a:endParaRPr kumimoji="1" lang="en-US" altLang="ja-JP" sz="1050" dirty="0" smtClean="0"/>
                    </a:p>
                    <a:p>
                      <a:r>
                        <a:rPr kumimoji="1" lang="ja-JP" altLang="en-US" sz="1050" dirty="0" smtClean="0"/>
                        <a:t>・カラオケ設備のある飲食店</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・換気不十分</a:t>
                      </a:r>
                      <a:endParaRPr kumimoji="1" lang="en-US" altLang="ja-JP"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・飲食をしながらの会話</a:t>
                      </a:r>
                    </a:p>
                    <a:p>
                      <a:r>
                        <a:rPr kumimoji="1" lang="ja-JP" altLang="en-US" sz="1050" dirty="0" smtClean="0"/>
                        <a:t>・長時間の発話</a:t>
                      </a:r>
                      <a:endParaRPr kumimoji="1" lang="ja-JP" altLang="en-US" sz="1050" dirty="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339002519"/>
                  </a:ext>
                </a:extLst>
              </a:tr>
              <a:tr h="720000">
                <a:tc>
                  <a:txBody>
                    <a:bodyPr/>
                    <a:lstStyle/>
                    <a:p>
                      <a:pPr algn="ctr"/>
                      <a:r>
                        <a:rPr kumimoji="1" lang="ja-JP" altLang="en-US" sz="1050" dirty="0" smtClean="0"/>
                        <a:t>会食</a:t>
                      </a:r>
                      <a:endParaRPr kumimoji="1" lang="ja-JP" altLang="en-US" sz="1050" dirty="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・親しい人同士で会食</a:t>
                      </a:r>
                      <a:endParaRPr kumimoji="1" lang="en-US" altLang="ja-JP" sz="1050" dirty="0" smtClean="0"/>
                    </a:p>
                    <a:p>
                      <a:r>
                        <a:rPr kumimoji="1" lang="ja-JP" altLang="en-US" sz="1050" dirty="0" smtClean="0"/>
                        <a:t>（</a:t>
                      </a:r>
                      <a:r>
                        <a:rPr kumimoji="1" lang="en-US" altLang="ja-JP" sz="1050" dirty="0" smtClean="0"/>
                        <a:t>10</a:t>
                      </a:r>
                      <a:r>
                        <a:rPr kumimoji="1" lang="ja-JP" altLang="en-US" sz="1050" dirty="0" smtClean="0"/>
                        <a:t>人程度）</a:t>
                      </a:r>
                      <a:endParaRPr kumimoji="1" lang="en-US" altLang="ja-JP" sz="1050" dirty="0" smtClean="0"/>
                    </a:p>
                    <a:p>
                      <a:r>
                        <a:rPr kumimoji="1" lang="ja-JP" altLang="en-US" sz="1050" dirty="0" smtClean="0"/>
                        <a:t>・個室を貸切で利用</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・換気不十分</a:t>
                      </a:r>
                    </a:p>
                    <a:p>
                      <a:r>
                        <a:rPr kumimoji="1" lang="ja-JP" altLang="en-US" sz="1050" dirty="0" smtClean="0"/>
                        <a:t>・飲食をしながらの会話</a:t>
                      </a:r>
                    </a:p>
                    <a:p>
                      <a:r>
                        <a:rPr kumimoji="1" lang="ja-JP" altLang="en-US" sz="1050" dirty="0" smtClean="0"/>
                        <a:t>・マスク不着用</a:t>
                      </a:r>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2366769314"/>
                  </a:ext>
                </a:extLst>
              </a:tr>
              <a:tr h="720000">
                <a:tc>
                  <a:txBody>
                    <a:bodyPr/>
                    <a:lstStyle/>
                    <a:p>
                      <a:pPr algn="ctr"/>
                      <a:r>
                        <a:rPr kumimoji="1" lang="ja-JP" altLang="en-US" sz="1050" dirty="0" smtClean="0"/>
                        <a:t>送別会</a:t>
                      </a:r>
                      <a:endParaRPr kumimoji="1" lang="en-US" altLang="ja-JP" sz="1050" dirty="0" smtClean="0"/>
                    </a:p>
                    <a:p>
                      <a:pPr algn="ctr"/>
                      <a:r>
                        <a:rPr kumimoji="1" lang="ja-JP" altLang="en-US" sz="1050" dirty="0" smtClean="0"/>
                        <a:t>卒業式</a:t>
                      </a:r>
                      <a:endParaRPr kumimoji="1" lang="en-US" altLang="ja-JP" sz="1050" dirty="0" smtClean="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・職場やサークルにおける</a:t>
                      </a:r>
                      <a:endParaRPr kumimoji="1" lang="en-US" altLang="ja-JP" sz="1050" dirty="0" smtClean="0"/>
                    </a:p>
                    <a:p>
                      <a:r>
                        <a:rPr kumimoji="1" lang="ja-JP" altLang="en-US" sz="1050" dirty="0" smtClean="0"/>
                        <a:t>　送別会の開催</a:t>
                      </a:r>
                      <a:endParaRPr kumimoji="1" lang="en-US" altLang="ja-JP" sz="1050" dirty="0" smtClean="0"/>
                    </a:p>
                    <a:p>
                      <a:r>
                        <a:rPr kumimoji="1" lang="ja-JP" altLang="en-US" sz="1050" dirty="0" smtClean="0"/>
                        <a:t>・卒業式後の飲み会</a:t>
                      </a:r>
                      <a:endParaRPr kumimoji="1" lang="en-US" altLang="ja-JP" sz="1050"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・飲食をしながらの会話</a:t>
                      </a:r>
                      <a:endParaRPr kumimoji="1" lang="en-US" altLang="ja-JP"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・多人数での集まり</a:t>
                      </a:r>
                      <a:endParaRPr kumimoji="1" lang="en-US" altLang="ja-JP"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・長時間の発話</a:t>
                      </a:r>
                      <a:endParaRPr kumimoji="1" lang="en-US" altLang="ja-JP" sz="1050" dirty="0" smtClean="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44054794"/>
                  </a:ext>
                </a:extLst>
              </a:tr>
              <a:tr h="720000">
                <a:tc>
                  <a:txBody>
                    <a:bodyPr/>
                    <a:lstStyle/>
                    <a:p>
                      <a:pPr algn="ctr"/>
                      <a:r>
                        <a:rPr kumimoji="1" lang="ja-JP" altLang="en-US" sz="1050" dirty="0" smtClean="0"/>
                        <a:t>旅行</a:t>
                      </a:r>
                      <a:endParaRPr kumimoji="1" lang="ja-JP" altLang="en-US" sz="1050" dirty="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・卒業旅行</a:t>
                      </a:r>
                      <a:endParaRPr kumimoji="1" lang="en-US" altLang="ja-JP" sz="1050" dirty="0" smtClean="0"/>
                    </a:p>
                    <a:p>
                      <a:r>
                        <a:rPr kumimoji="1" lang="ja-JP" altLang="en-US" sz="1050" dirty="0" smtClean="0"/>
                        <a:t>・出張</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・圏域をまたいだ移動</a:t>
                      </a:r>
                      <a:endParaRPr kumimoji="1" lang="en-US" altLang="ja-JP" sz="1050" dirty="0" smtClean="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994857753"/>
                  </a:ext>
                </a:extLst>
              </a:tr>
              <a:tr h="720000">
                <a:tc>
                  <a:txBody>
                    <a:bodyPr/>
                    <a:lstStyle/>
                    <a:p>
                      <a:pPr algn="ctr"/>
                      <a:r>
                        <a:rPr kumimoji="1" lang="ja-JP" altLang="en-US" sz="1050" dirty="0" smtClean="0"/>
                        <a:t>児童</a:t>
                      </a:r>
                      <a:endParaRPr kumimoji="1" lang="en-US" altLang="ja-JP" sz="1050" dirty="0" smtClean="0"/>
                    </a:p>
                    <a:p>
                      <a:pPr algn="ctr"/>
                      <a:r>
                        <a:rPr kumimoji="1" lang="ja-JP" altLang="en-US" sz="1050" dirty="0" smtClean="0"/>
                        <a:t>施設</a:t>
                      </a:r>
                      <a:endParaRPr kumimoji="1" lang="ja-JP" altLang="en-US" sz="1050" dirty="0"/>
                    </a:p>
                  </a:txBody>
                  <a:tcPr anchor="ctr">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050" dirty="0" smtClean="0"/>
                        <a:t>・複数の施設に勤務する職員</a:t>
                      </a:r>
                      <a:endParaRPr kumimoji="1" lang="en-US" altLang="ja-JP" sz="1050" dirty="0" smtClean="0"/>
                    </a:p>
                    <a:p>
                      <a:r>
                        <a:rPr kumimoji="1" lang="ja-JP" altLang="en-US" sz="1050" dirty="0" smtClean="0"/>
                        <a:t>・職員から児童、児童から児童</a:t>
                      </a:r>
                      <a:endParaRPr kumimoji="1" lang="en-US" altLang="ja-JP" sz="1050" dirty="0" smtClean="0"/>
                    </a:p>
                    <a:p>
                      <a:r>
                        <a:rPr kumimoji="1" lang="ja-JP" altLang="en-US" sz="1050" smtClean="0"/>
                        <a:t>　の</a:t>
                      </a:r>
                      <a:r>
                        <a:rPr kumimoji="1" lang="ja-JP" altLang="en-US" sz="1050" dirty="0" smtClean="0"/>
                        <a:t>家族へ感染拡大　</a:t>
                      </a:r>
                      <a:endParaRPr kumimoji="1" lang="ja-JP" altLang="en-US" sz="105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・接触者の増加</a:t>
                      </a:r>
                      <a:endParaRPr kumimoji="1" lang="en-US" altLang="ja-JP" sz="1050" dirty="0" smtClean="0"/>
                    </a:p>
                    <a:p>
                      <a:r>
                        <a:rPr kumimoji="1" lang="ja-JP" altLang="en-US" sz="1050" dirty="0" smtClean="0"/>
                        <a:t>・世代を超えた感染拡大</a:t>
                      </a:r>
                      <a:endParaRPr kumimoji="1" lang="en-US" altLang="ja-JP" sz="1050" dirty="0" smtClean="0"/>
                    </a:p>
                  </a:txBody>
                  <a:tcPr marT="108000" marB="108000" anchor="ct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1875617281"/>
                  </a:ext>
                </a:extLst>
              </a:tr>
            </a:tbl>
          </a:graphicData>
        </a:graphic>
      </p:graphicFrame>
      <p:sp>
        <p:nvSpPr>
          <p:cNvPr id="2" name="スライド番号プレースホルダー 1"/>
          <p:cNvSpPr>
            <a:spLocks noGrp="1"/>
          </p:cNvSpPr>
          <p:nvPr>
            <p:ph type="sldNum" sz="quarter" idx="12"/>
          </p:nvPr>
        </p:nvSpPr>
        <p:spPr>
          <a:xfrm>
            <a:off x="9323013" y="6492875"/>
            <a:ext cx="2743200" cy="365125"/>
          </a:xfrm>
        </p:spPr>
        <p:txBody>
          <a:bodyPr/>
          <a:lstStyle/>
          <a:p>
            <a:fld id="{F216AE56-EAD3-4706-B860-3EC2C2952B40}" type="slidenum">
              <a:rPr kumimoji="1" lang="ja-JP" altLang="en-US" smtClean="0"/>
              <a:t>23</a:t>
            </a:fld>
            <a:endParaRPr kumimoji="1" lang="ja-JP" altLang="en-US" dirty="0"/>
          </a:p>
        </p:txBody>
      </p:sp>
    </p:spTree>
    <p:extLst>
      <p:ext uri="{BB962C8B-B14F-4D97-AF65-F5344CB8AC3E}">
        <p14:creationId xmlns:p14="http://schemas.microsoft.com/office/powerpoint/2010/main" val="1895756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203163471"/>
              </p:ext>
            </p:extLst>
          </p:nvPr>
        </p:nvGraphicFramePr>
        <p:xfrm>
          <a:off x="45125" y="1127343"/>
          <a:ext cx="3833149" cy="1718378"/>
        </p:xfrm>
        <a:graphic>
          <a:graphicData uri="http://schemas.openxmlformats.org/drawingml/2006/table">
            <a:tbl>
              <a:tblPr firstRow="1" bandRow="1">
                <a:tableStyleId>{5C22544A-7EE6-4342-B048-85BDC9FD1C3A}</a:tableStyleId>
              </a:tblPr>
              <a:tblGrid>
                <a:gridCol w="363495">
                  <a:extLst>
                    <a:ext uri="{9D8B030D-6E8A-4147-A177-3AD203B41FA5}">
                      <a16:colId xmlns:a16="http://schemas.microsoft.com/office/drawing/2014/main" val="293234343"/>
                    </a:ext>
                  </a:extLst>
                </a:gridCol>
                <a:gridCol w="1523160">
                  <a:extLst>
                    <a:ext uri="{9D8B030D-6E8A-4147-A177-3AD203B41FA5}">
                      <a16:colId xmlns:a16="http://schemas.microsoft.com/office/drawing/2014/main" val="1060905580"/>
                    </a:ext>
                  </a:extLst>
                </a:gridCol>
                <a:gridCol w="915111">
                  <a:extLst>
                    <a:ext uri="{9D8B030D-6E8A-4147-A177-3AD203B41FA5}">
                      <a16:colId xmlns:a16="http://schemas.microsoft.com/office/drawing/2014/main" val="159056513"/>
                    </a:ext>
                  </a:extLst>
                </a:gridCol>
                <a:gridCol w="1031383">
                  <a:extLst>
                    <a:ext uri="{9D8B030D-6E8A-4147-A177-3AD203B41FA5}">
                      <a16:colId xmlns:a16="http://schemas.microsoft.com/office/drawing/2014/main" val="1694481235"/>
                    </a:ext>
                  </a:extLst>
                </a:gridCol>
              </a:tblGrid>
              <a:tr h="404182">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28549">
                <a:tc>
                  <a:txBody>
                    <a:bodyPr/>
                    <a:lstStyle/>
                    <a:p>
                      <a:pPr algn="ctr"/>
                      <a:r>
                        <a:rPr kumimoji="1" lang="ja-JP" altLang="en-US" sz="1400" dirty="0"/>
                        <a:t>１</a:t>
                      </a:r>
                      <a:endParaRPr kumimoji="1" lang="en-US" altLang="ja-JP" sz="1400" dirty="0"/>
                    </a:p>
                  </a:txBody>
                  <a:tcPr/>
                </a:tc>
                <a:tc>
                  <a:txBody>
                    <a:bodyPr/>
                    <a:lstStyle/>
                    <a:p>
                      <a:pPr algn="l"/>
                      <a:r>
                        <a:rPr kumimoji="1" lang="ja-JP" altLang="en-US" sz="1400" dirty="0"/>
                        <a:t>ライブ参加者</a:t>
                      </a:r>
                    </a:p>
                  </a:txBody>
                  <a:tcPr/>
                </a:tc>
                <a:tc>
                  <a:txBody>
                    <a:bodyPr/>
                    <a:lstStyle/>
                    <a:p>
                      <a:pPr algn="ctr"/>
                      <a:r>
                        <a:rPr kumimoji="1" lang="ja-JP" altLang="en-US" sz="1400" dirty="0"/>
                        <a:t>４施設</a:t>
                      </a:r>
                    </a:p>
                  </a:txBody>
                  <a:tcPr/>
                </a:tc>
                <a:tc>
                  <a:txBody>
                    <a:bodyPr/>
                    <a:lstStyle/>
                    <a:p>
                      <a:pPr algn="ctr"/>
                      <a:r>
                        <a:rPr kumimoji="1" lang="en-US" altLang="ja-JP" sz="1400" dirty="0"/>
                        <a:t>48</a:t>
                      </a:r>
                      <a:endParaRPr kumimoji="1" lang="ja-JP" altLang="en-US" sz="1400" dirty="0"/>
                    </a:p>
                  </a:txBody>
                  <a:tcPr/>
                </a:tc>
                <a:extLst>
                  <a:ext uri="{0D108BD9-81ED-4DB2-BD59-A6C34878D82A}">
                    <a16:rowId xmlns:a16="http://schemas.microsoft.com/office/drawing/2014/main" val="1701459504"/>
                  </a:ext>
                </a:extLst>
              </a:tr>
              <a:tr h="328549">
                <a:tc>
                  <a:txBody>
                    <a:bodyPr/>
                    <a:lstStyle/>
                    <a:p>
                      <a:pPr algn="ctr"/>
                      <a:r>
                        <a:rPr kumimoji="1" lang="ja-JP" altLang="en-US" sz="1400" dirty="0"/>
                        <a:t>２</a:t>
                      </a:r>
                      <a:endParaRPr kumimoji="1" lang="en-US" altLang="ja-JP" sz="1400" dirty="0"/>
                    </a:p>
                  </a:txBody>
                  <a:tcPr/>
                </a:tc>
                <a:tc>
                  <a:txBody>
                    <a:bodyPr/>
                    <a:lstStyle/>
                    <a:p>
                      <a:pPr algn="l"/>
                      <a:r>
                        <a:rPr kumimoji="1" lang="ja-JP" altLang="en-US" sz="1400" dirty="0"/>
                        <a:t>大学の関係者</a:t>
                      </a:r>
                    </a:p>
                  </a:txBody>
                  <a:tcPr/>
                </a:tc>
                <a:tc>
                  <a:txBody>
                    <a:bodyPr/>
                    <a:lstStyle/>
                    <a:p>
                      <a:pPr algn="ctr"/>
                      <a:r>
                        <a:rPr kumimoji="1" lang="ja-JP" altLang="en-US" sz="1400" dirty="0"/>
                        <a:t>１大学</a:t>
                      </a:r>
                    </a:p>
                  </a:txBody>
                  <a:tcPr/>
                </a:tc>
                <a:tc>
                  <a:txBody>
                    <a:bodyPr/>
                    <a:lstStyle/>
                    <a:p>
                      <a:pPr algn="ctr"/>
                      <a:r>
                        <a:rPr kumimoji="1" lang="ja-JP" altLang="en-US" sz="1400" dirty="0"/>
                        <a:t>８</a:t>
                      </a:r>
                    </a:p>
                  </a:txBody>
                  <a:tcPr/>
                </a:tc>
                <a:extLst>
                  <a:ext uri="{0D108BD9-81ED-4DB2-BD59-A6C34878D82A}">
                    <a16:rowId xmlns:a16="http://schemas.microsoft.com/office/drawing/2014/main" val="2287436891"/>
                  </a:ext>
                </a:extLst>
              </a:tr>
              <a:tr h="328549">
                <a:tc>
                  <a:txBody>
                    <a:bodyPr/>
                    <a:lstStyle/>
                    <a:p>
                      <a:pPr algn="ctr"/>
                      <a:r>
                        <a:rPr kumimoji="1" lang="ja-JP" altLang="en-US" sz="1400" dirty="0"/>
                        <a:t>３</a:t>
                      </a:r>
                    </a:p>
                  </a:txBody>
                  <a:tcPr/>
                </a:tc>
                <a:tc>
                  <a:txBody>
                    <a:bodyPr/>
                    <a:lstStyle/>
                    <a:p>
                      <a:pPr algn="l"/>
                      <a:r>
                        <a:rPr kumimoji="1" lang="ja-JP" altLang="en-US" sz="1400" dirty="0"/>
                        <a:t>医療機関関連</a:t>
                      </a:r>
                    </a:p>
                  </a:txBody>
                  <a:tcPr/>
                </a:tc>
                <a:tc>
                  <a:txBody>
                    <a:bodyPr/>
                    <a:lstStyle/>
                    <a:p>
                      <a:pPr algn="ctr"/>
                      <a:r>
                        <a:rPr kumimoji="1" lang="ja-JP" altLang="en-US" sz="1400" dirty="0"/>
                        <a:t>６</a:t>
                      </a:r>
                      <a:r>
                        <a:rPr kumimoji="1" lang="ja-JP" altLang="en-US" sz="1100" dirty="0"/>
                        <a:t>機関</a:t>
                      </a:r>
                    </a:p>
                  </a:txBody>
                  <a:tcPr/>
                </a:tc>
                <a:tc>
                  <a:txBody>
                    <a:bodyPr/>
                    <a:lstStyle/>
                    <a:p>
                      <a:pPr algn="ctr"/>
                      <a:r>
                        <a:rPr kumimoji="1" lang="en-US" altLang="ja-JP" sz="1400" dirty="0"/>
                        <a:t>284</a:t>
                      </a:r>
                      <a:endParaRPr kumimoji="1" lang="ja-JP" altLang="en-US" sz="1400" dirty="0"/>
                    </a:p>
                  </a:txBody>
                  <a:tcPr/>
                </a:tc>
                <a:extLst>
                  <a:ext uri="{0D108BD9-81ED-4DB2-BD59-A6C34878D82A}">
                    <a16:rowId xmlns:a16="http://schemas.microsoft.com/office/drawing/2014/main" val="3127832718"/>
                  </a:ext>
                </a:extLst>
              </a:tr>
              <a:tr h="328549">
                <a:tc>
                  <a:txBody>
                    <a:bodyPr/>
                    <a:lstStyle/>
                    <a:p>
                      <a:pPr algn="ctr"/>
                      <a:r>
                        <a:rPr kumimoji="1" lang="ja-JP" altLang="en-US" sz="1400" dirty="0"/>
                        <a:t>計</a:t>
                      </a:r>
                    </a:p>
                  </a:txBody>
                  <a:tcPr/>
                </a:tc>
                <a:tc>
                  <a:txBody>
                    <a:bodyPr/>
                    <a:lstStyle/>
                    <a:p>
                      <a:pPr algn="l"/>
                      <a:endParaRPr kumimoji="1" lang="ja-JP" altLang="en-US" sz="1400" dirty="0"/>
                    </a:p>
                  </a:txBody>
                  <a:tcPr/>
                </a:tc>
                <a:tc>
                  <a:txBody>
                    <a:bodyPr/>
                    <a:lstStyle/>
                    <a:p>
                      <a:pPr algn="ctr"/>
                      <a:endParaRPr kumimoji="1" lang="ja-JP" altLang="en-US" sz="1400" dirty="0"/>
                    </a:p>
                  </a:txBody>
                  <a:tcPr/>
                </a:tc>
                <a:tc>
                  <a:txBody>
                    <a:bodyPr/>
                    <a:lstStyle/>
                    <a:p>
                      <a:pPr algn="ctr"/>
                      <a:r>
                        <a:rPr kumimoji="1" lang="en-US" altLang="ja-JP" sz="1400" dirty="0"/>
                        <a:t>340</a:t>
                      </a:r>
                      <a:endParaRPr kumimoji="1" lang="ja-JP" altLang="en-US" sz="14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4576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latin typeface="UD デジタル 教科書体 NP-B" panose="02020700000000000000" pitchFamily="18" charset="-128"/>
                <a:ea typeface="UD デジタル 教科書体 NP-B" panose="02020700000000000000" pitchFamily="18" charset="-128"/>
              </a:rPr>
              <a:t>クラスターの発生</a:t>
            </a:r>
            <a:r>
              <a:rPr lang="ja-JP" altLang="en-US" sz="2400" b="1" dirty="0" smtClean="0">
                <a:latin typeface="UD デジタル 教科書体 NP-B" panose="02020700000000000000" pitchFamily="18" charset="-128"/>
                <a:ea typeface="UD デジタル 教科書体 NP-B" panose="02020700000000000000" pitchFamily="18" charset="-128"/>
              </a:rPr>
              <a:t>状況（３月</a:t>
            </a:r>
            <a:r>
              <a:rPr lang="en-US" altLang="ja-JP" sz="2400" b="1" dirty="0">
                <a:latin typeface="UD デジタル 教科書体 NP-B" panose="02020700000000000000" pitchFamily="18" charset="-128"/>
                <a:ea typeface="UD デジタル 教科書体 NP-B" panose="02020700000000000000" pitchFamily="18" charset="-128"/>
              </a:rPr>
              <a:t>30</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470874" y="542568"/>
            <a:ext cx="3155176" cy="584775"/>
          </a:xfrm>
          <a:prstGeom prst="rect">
            <a:avLst/>
          </a:prstGeom>
          <a:noFill/>
        </p:spPr>
        <p:txBody>
          <a:bodyPr wrap="square" rtlCol="0">
            <a:spAutoFit/>
          </a:bodyPr>
          <a:lstStyle/>
          <a:p>
            <a:r>
              <a:rPr lang="ja-JP" altLang="en-US" sz="1600" dirty="0"/>
              <a:t>第一波のクラスターの発生状況</a:t>
            </a:r>
            <a:endParaRPr lang="en-US" altLang="ja-JP" sz="1600" dirty="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日まで）</a:t>
            </a:r>
          </a:p>
        </p:txBody>
      </p:sp>
      <p:sp>
        <p:nvSpPr>
          <p:cNvPr id="20" name="テキスト ボックス 19"/>
          <p:cNvSpPr txBox="1"/>
          <p:nvPr/>
        </p:nvSpPr>
        <p:spPr>
          <a:xfrm>
            <a:off x="4807655" y="555176"/>
            <a:ext cx="3314965" cy="584775"/>
          </a:xfrm>
          <a:prstGeom prst="rect">
            <a:avLst/>
          </a:prstGeom>
          <a:noFill/>
        </p:spPr>
        <p:txBody>
          <a:bodyPr wrap="square" rtlCol="0">
            <a:spAutoFit/>
          </a:bodyPr>
          <a:lstStyle/>
          <a:p>
            <a:r>
              <a:rPr lang="ja-JP" altLang="en-US" sz="1600" dirty="0"/>
              <a:t>第二波のクラスターの発生状況</a:t>
            </a:r>
            <a:endParaRPr lang="en-US" altLang="ja-JP" sz="1600" dirty="0"/>
          </a:p>
          <a:p>
            <a:r>
              <a:rPr lang="ja-JP" altLang="en-US" sz="1600" dirty="0"/>
              <a:t>（ </a:t>
            </a:r>
            <a:r>
              <a:rPr lang="en-US" altLang="ja-JP" sz="1600" dirty="0"/>
              <a:t>6</a:t>
            </a:r>
            <a:r>
              <a:rPr lang="ja-JP" altLang="en-US" sz="1600" dirty="0"/>
              <a:t>月</a:t>
            </a:r>
            <a:r>
              <a:rPr lang="en-US" altLang="ja-JP" sz="1600" dirty="0"/>
              <a:t>14</a:t>
            </a:r>
            <a:r>
              <a:rPr lang="ja-JP" altLang="en-US" sz="1600" dirty="0"/>
              <a:t>日以降</a:t>
            </a:r>
            <a:r>
              <a:rPr lang="en-US" altLang="ja-JP" sz="1600" dirty="0"/>
              <a:t>10</a:t>
            </a:r>
            <a:r>
              <a:rPr lang="ja-JP" altLang="en-US" sz="1600" dirty="0"/>
              <a:t>月</a:t>
            </a:r>
            <a:r>
              <a:rPr lang="en-US" altLang="ja-JP" sz="1600" dirty="0"/>
              <a:t>9</a:t>
            </a:r>
            <a:r>
              <a:rPr lang="ja-JP" altLang="en-US" sz="1600" dirty="0"/>
              <a:t>日まで）</a:t>
            </a:r>
            <a:endParaRPr kumimoji="1" lang="ja-JP" altLang="en-US" sz="1600" dirty="0"/>
          </a:p>
        </p:txBody>
      </p:sp>
      <p:sp>
        <p:nvSpPr>
          <p:cNvPr id="39" name="テキスト ボックス 38"/>
          <p:cNvSpPr txBox="1"/>
          <p:nvPr/>
        </p:nvSpPr>
        <p:spPr>
          <a:xfrm>
            <a:off x="7491460" y="3846864"/>
            <a:ext cx="3630195" cy="307777"/>
          </a:xfrm>
          <a:prstGeom prst="rect">
            <a:avLst/>
          </a:prstGeom>
          <a:noFill/>
        </p:spPr>
        <p:txBody>
          <a:bodyPr wrap="square" rtlCol="0">
            <a:spAutoFit/>
          </a:bodyPr>
          <a:lstStyle/>
          <a:p>
            <a:r>
              <a:rPr lang="ja-JP" altLang="en-US" sz="1400" dirty="0"/>
              <a:t>クラスターにおける陽性者数の割合</a:t>
            </a:r>
            <a:endParaRPr kumimoji="1" lang="ja-JP" altLang="en-US" sz="1400" dirty="0"/>
          </a:p>
        </p:txBody>
      </p:sp>
      <p:graphicFrame>
        <p:nvGraphicFramePr>
          <p:cNvPr id="12" name="表 11"/>
          <p:cNvGraphicFramePr>
            <a:graphicFrameLocks noGrp="1"/>
          </p:cNvGraphicFramePr>
          <p:nvPr>
            <p:extLst>
              <p:ext uri="{D42A27DB-BD31-4B8C-83A1-F6EECF244321}">
                <p14:modId xmlns:p14="http://schemas.microsoft.com/office/powerpoint/2010/main" val="2232657452"/>
              </p:ext>
            </p:extLst>
          </p:nvPr>
        </p:nvGraphicFramePr>
        <p:xfrm>
          <a:off x="3993560" y="1127343"/>
          <a:ext cx="3982822" cy="2351692"/>
        </p:xfrm>
        <a:graphic>
          <a:graphicData uri="http://schemas.openxmlformats.org/drawingml/2006/table">
            <a:tbl>
              <a:tblPr firstRow="1" bandRow="1">
                <a:tableStyleId>{5C22544A-7EE6-4342-B048-85BDC9FD1C3A}</a:tableStyleId>
              </a:tblPr>
              <a:tblGrid>
                <a:gridCol w="323564">
                  <a:extLst>
                    <a:ext uri="{9D8B030D-6E8A-4147-A177-3AD203B41FA5}">
                      <a16:colId xmlns:a16="http://schemas.microsoft.com/office/drawing/2014/main" val="293234343"/>
                    </a:ext>
                  </a:extLst>
                </a:gridCol>
                <a:gridCol w="1656606">
                  <a:extLst>
                    <a:ext uri="{9D8B030D-6E8A-4147-A177-3AD203B41FA5}">
                      <a16:colId xmlns:a16="http://schemas.microsoft.com/office/drawing/2014/main" val="1060905580"/>
                    </a:ext>
                  </a:extLst>
                </a:gridCol>
                <a:gridCol w="929335">
                  <a:extLst>
                    <a:ext uri="{9D8B030D-6E8A-4147-A177-3AD203B41FA5}">
                      <a16:colId xmlns:a16="http://schemas.microsoft.com/office/drawing/2014/main" val="3017506703"/>
                    </a:ext>
                  </a:extLst>
                </a:gridCol>
                <a:gridCol w="1073317">
                  <a:extLst>
                    <a:ext uri="{9D8B030D-6E8A-4147-A177-3AD203B41FA5}">
                      <a16:colId xmlns:a16="http://schemas.microsoft.com/office/drawing/2014/main" val="1694481235"/>
                    </a:ext>
                  </a:extLst>
                </a:gridCol>
              </a:tblGrid>
              <a:tr h="424054">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21273">
                <a:tc>
                  <a:txBody>
                    <a:bodyPr/>
                    <a:lstStyle/>
                    <a:p>
                      <a:pPr algn="ctr"/>
                      <a:r>
                        <a:rPr kumimoji="1" lang="ja-JP" altLang="en-US" sz="1400" dirty="0"/>
                        <a:t>１</a:t>
                      </a:r>
                      <a:endParaRPr kumimoji="1" lang="en-US" altLang="ja-JP" sz="1400" dirty="0"/>
                    </a:p>
                  </a:txBody>
                  <a:tcPr/>
                </a:tc>
                <a:tc>
                  <a:txBody>
                    <a:bodyPr/>
                    <a:lstStyle/>
                    <a:p>
                      <a:pPr algn="l"/>
                      <a:r>
                        <a:rPr kumimoji="1" lang="ja-JP" altLang="en-US" sz="1400" dirty="0"/>
                        <a:t>飲食店関連</a:t>
                      </a:r>
                    </a:p>
                  </a:txBody>
                  <a:tcPr/>
                </a:tc>
                <a:tc>
                  <a:txBody>
                    <a:bodyPr/>
                    <a:lstStyle/>
                    <a:p>
                      <a:pPr algn="ctr"/>
                      <a:r>
                        <a:rPr kumimoji="1" lang="ja-JP" altLang="en-US" sz="1400" dirty="0"/>
                        <a:t>５店</a:t>
                      </a:r>
                    </a:p>
                  </a:txBody>
                  <a:tcPr/>
                </a:tc>
                <a:tc>
                  <a:txBody>
                    <a:bodyPr/>
                    <a:lstStyle/>
                    <a:p>
                      <a:pPr algn="ctr"/>
                      <a:r>
                        <a:rPr kumimoji="1" lang="en-US" altLang="ja-JP" sz="1400" dirty="0"/>
                        <a:t>45</a:t>
                      </a:r>
                      <a:endParaRPr kumimoji="1" lang="ja-JP" altLang="en-US" sz="1400" dirty="0"/>
                    </a:p>
                  </a:txBody>
                  <a:tcPr/>
                </a:tc>
                <a:extLst>
                  <a:ext uri="{0D108BD9-81ED-4DB2-BD59-A6C34878D82A}">
                    <a16:rowId xmlns:a16="http://schemas.microsoft.com/office/drawing/2014/main" val="1701459504"/>
                  </a:ext>
                </a:extLst>
              </a:tr>
              <a:tr h="321273">
                <a:tc>
                  <a:txBody>
                    <a:bodyPr/>
                    <a:lstStyle/>
                    <a:p>
                      <a:pPr algn="ctr"/>
                      <a:r>
                        <a:rPr kumimoji="1" lang="ja-JP" altLang="en-US" sz="1400" dirty="0"/>
                        <a:t>２</a:t>
                      </a:r>
                      <a:endParaRPr kumimoji="1" lang="en-US" altLang="ja-JP" sz="1400" dirty="0"/>
                    </a:p>
                  </a:txBody>
                  <a:tcPr/>
                </a:tc>
                <a:tc>
                  <a:txBody>
                    <a:bodyPr/>
                    <a:lstStyle/>
                    <a:p>
                      <a:pPr algn="l"/>
                      <a:r>
                        <a:rPr kumimoji="1" lang="ja-JP" altLang="en-US" sz="1400" dirty="0"/>
                        <a:t>大学・学校関連</a:t>
                      </a:r>
                    </a:p>
                  </a:txBody>
                  <a:tcPr/>
                </a:tc>
                <a:tc>
                  <a:txBody>
                    <a:bodyPr/>
                    <a:lstStyle/>
                    <a:p>
                      <a:pPr algn="ctr"/>
                      <a:r>
                        <a:rPr kumimoji="1" lang="ja-JP" altLang="en-US" sz="1400" dirty="0"/>
                        <a:t>３校</a:t>
                      </a:r>
                    </a:p>
                  </a:txBody>
                  <a:tcPr/>
                </a:tc>
                <a:tc>
                  <a:txBody>
                    <a:bodyPr/>
                    <a:lstStyle/>
                    <a:p>
                      <a:pPr algn="ctr"/>
                      <a:r>
                        <a:rPr kumimoji="1" lang="en-US" altLang="ja-JP" sz="1400" dirty="0"/>
                        <a:t>48</a:t>
                      </a:r>
                      <a:endParaRPr kumimoji="1" lang="ja-JP" altLang="en-US" sz="1400" dirty="0"/>
                    </a:p>
                  </a:txBody>
                  <a:tcPr/>
                </a:tc>
                <a:extLst>
                  <a:ext uri="{0D108BD9-81ED-4DB2-BD59-A6C34878D82A}">
                    <a16:rowId xmlns:a16="http://schemas.microsoft.com/office/drawing/2014/main" val="2287436891"/>
                  </a:ext>
                </a:extLst>
              </a:tr>
              <a:tr h="321273">
                <a:tc>
                  <a:txBody>
                    <a:bodyPr/>
                    <a:lstStyle/>
                    <a:p>
                      <a:pPr algn="ctr"/>
                      <a:r>
                        <a:rPr kumimoji="1" lang="ja-JP" altLang="en-US" sz="1400" dirty="0"/>
                        <a:t>３</a:t>
                      </a:r>
                    </a:p>
                  </a:txBody>
                  <a:tcPr/>
                </a:tc>
                <a:tc>
                  <a:txBody>
                    <a:bodyPr/>
                    <a:lstStyle/>
                    <a:p>
                      <a:pPr algn="l"/>
                      <a:r>
                        <a:rPr kumimoji="1" lang="ja-JP" altLang="en-US" sz="1400" dirty="0"/>
                        <a:t>医療機関関連</a:t>
                      </a:r>
                    </a:p>
                  </a:txBody>
                  <a:tcPr/>
                </a:tc>
                <a:tc>
                  <a:txBody>
                    <a:bodyPr/>
                    <a:lstStyle/>
                    <a:p>
                      <a:pPr algn="ctr"/>
                      <a:r>
                        <a:rPr kumimoji="1" lang="en-US" altLang="ja-JP" sz="1400" dirty="0"/>
                        <a:t>10</a:t>
                      </a:r>
                      <a:r>
                        <a:rPr kumimoji="1" lang="ja-JP" altLang="en-US" sz="1400" dirty="0"/>
                        <a:t>機関</a:t>
                      </a:r>
                    </a:p>
                  </a:txBody>
                  <a:tcPr/>
                </a:tc>
                <a:tc>
                  <a:txBody>
                    <a:bodyPr/>
                    <a:lstStyle/>
                    <a:p>
                      <a:pPr algn="ctr"/>
                      <a:r>
                        <a:rPr kumimoji="1" lang="en-US" altLang="ja-JP" sz="1400" dirty="0"/>
                        <a:t>295</a:t>
                      </a:r>
                      <a:endParaRPr kumimoji="1" lang="ja-JP" altLang="en-US" sz="1400" dirty="0"/>
                    </a:p>
                  </a:txBody>
                  <a:tcPr/>
                </a:tc>
                <a:extLst>
                  <a:ext uri="{0D108BD9-81ED-4DB2-BD59-A6C34878D82A}">
                    <a16:rowId xmlns:a16="http://schemas.microsoft.com/office/drawing/2014/main" val="3127832718"/>
                  </a:ext>
                </a:extLst>
              </a:tr>
              <a:tr h="321273">
                <a:tc>
                  <a:txBody>
                    <a:bodyPr/>
                    <a:lstStyle/>
                    <a:p>
                      <a:pPr algn="ctr"/>
                      <a:r>
                        <a:rPr kumimoji="1" lang="ja-JP" altLang="en-US" sz="1400" dirty="0"/>
                        <a:t>４</a:t>
                      </a:r>
                    </a:p>
                  </a:txBody>
                  <a:tcPr/>
                </a:tc>
                <a:tc>
                  <a:txBody>
                    <a:bodyPr/>
                    <a:lstStyle/>
                    <a:p>
                      <a:pPr algn="l"/>
                      <a:r>
                        <a:rPr kumimoji="1" lang="ja-JP" altLang="en-US" sz="1400" dirty="0" smtClean="0"/>
                        <a:t>施設</a:t>
                      </a:r>
                      <a:r>
                        <a:rPr kumimoji="1" lang="ja-JP" altLang="en-US" sz="1400" dirty="0"/>
                        <a:t>関連</a:t>
                      </a:r>
                    </a:p>
                  </a:txBody>
                  <a:tcPr anchor="ctr"/>
                </a:tc>
                <a:tc>
                  <a:txBody>
                    <a:bodyPr/>
                    <a:lstStyle/>
                    <a:p>
                      <a:pPr algn="ctr"/>
                      <a:r>
                        <a:rPr kumimoji="1" lang="en-US" altLang="ja-JP" sz="1400" dirty="0"/>
                        <a:t>23</a:t>
                      </a:r>
                      <a:r>
                        <a:rPr kumimoji="1" lang="ja-JP" altLang="en-US" sz="1400" dirty="0"/>
                        <a:t>施設</a:t>
                      </a:r>
                    </a:p>
                  </a:txBody>
                  <a:tcPr anchor="ctr"/>
                </a:tc>
                <a:tc>
                  <a:txBody>
                    <a:bodyPr/>
                    <a:lstStyle/>
                    <a:p>
                      <a:pPr algn="ctr"/>
                      <a:r>
                        <a:rPr kumimoji="1" lang="en-US" altLang="ja-JP" sz="1400" dirty="0"/>
                        <a:t>389</a:t>
                      </a:r>
                      <a:endParaRPr kumimoji="1" lang="ja-JP" altLang="en-US" sz="1400" dirty="0"/>
                    </a:p>
                  </a:txBody>
                  <a:tcPr anchor="ctr"/>
                </a:tc>
                <a:extLst>
                  <a:ext uri="{0D108BD9-81ED-4DB2-BD59-A6C34878D82A}">
                    <a16:rowId xmlns:a16="http://schemas.microsoft.com/office/drawing/2014/main" val="2344768415"/>
                  </a:ext>
                </a:extLst>
              </a:tr>
              <a:tr h="321273">
                <a:tc>
                  <a:txBody>
                    <a:bodyPr/>
                    <a:lstStyle/>
                    <a:p>
                      <a:pPr algn="ctr"/>
                      <a:r>
                        <a:rPr kumimoji="1" lang="ja-JP" altLang="en-US" sz="1400" dirty="0"/>
                        <a:t>５</a:t>
                      </a:r>
                    </a:p>
                  </a:txBody>
                  <a:tcPr/>
                </a:tc>
                <a:tc>
                  <a:txBody>
                    <a:bodyPr/>
                    <a:lstStyle/>
                    <a:p>
                      <a:pPr algn="l"/>
                      <a:r>
                        <a:rPr kumimoji="1" lang="ja-JP" altLang="en-US" sz="1400" dirty="0"/>
                        <a:t>その他</a:t>
                      </a:r>
                    </a:p>
                  </a:txBody>
                  <a:tcPr/>
                </a:tc>
                <a:tc>
                  <a:txBody>
                    <a:bodyPr/>
                    <a:lstStyle/>
                    <a:p>
                      <a:pPr algn="ctr"/>
                      <a:r>
                        <a:rPr kumimoji="1" lang="en-US" altLang="ja-JP" sz="1400" dirty="0"/>
                        <a:t>4</a:t>
                      </a:r>
                      <a:r>
                        <a:rPr kumimoji="1" lang="ja-JP" altLang="en-US" sz="1400" dirty="0"/>
                        <a:t>件</a:t>
                      </a:r>
                    </a:p>
                  </a:txBody>
                  <a:tcPr/>
                </a:tc>
                <a:tc>
                  <a:txBody>
                    <a:bodyPr/>
                    <a:lstStyle/>
                    <a:p>
                      <a:pPr algn="ctr"/>
                      <a:r>
                        <a:rPr kumimoji="1" lang="en-US" altLang="ja-JP" sz="1400" dirty="0"/>
                        <a:t>63</a:t>
                      </a:r>
                      <a:endParaRPr kumimoji="1" lang="ja-JP" altLang="en-US" sz="1400" dirty="0"/>
                    </a:p>
                  </a:txBody>
                  <a:tcPr/>
                </a:tc>
                <a:extLst>
                  <a:ext uri="{0D108BD9-81ED-4DB2-BD59-A6C34878D82A}">
                    <a16:rowId xmlns:a16="http://schemas.microsoft.com/office/drawing/2014/main" val="1483617145"/>
                  </a:ext>
                </a:extLst>
              </a:tr>
              <a:tr h="321273">
                <a:tc>
                  <a:txBody>
                    <a:bodyPr/>
                    <a:lstStyle/>
                    <a:p>
                      <a:pPr algn="ctr"/>
                      <a:r>
                        <a:rPr kumimoji="1" lang="ja-JP" altLang="en-US" sz="1400" dirty="0"/>
                        <a:t>計</a:t>
                      </a:r>
                    </a:p>
                  </a:txBody>
                  <a:tcPr/>
                </a:tc>
                <a:tc>
                  <a:txBody>
                    <a:bodyPr/>
                    <a:lstStyle/>
                    <a:p>
                      <a:pPr algn="l"/>
                      <a:endParaRPr kumimoji="1" lang="ja-JP" altLang="en-US" sz="1400" dirty="0"/>
                    </a:p>
                  </a:txBody>
                  <a:tcPr/>
                </a:tc>
                <a:tc>
                  <a:txBody>
                    <a:bodyPr/>
                    <a:lstStyle/>
                    <a:p>
                      <a:pPr algn="ctr"/>
                      <a:endParaRPr kumimoji="1" lang="ja-JP" altLang="en-US" sz="1400" dirty="0"/>
                    </a:p>
                  </a:txBody>
                  <a:tcPr/>
                </a:tc>
                <a:tc>
                  <a:txBody>
                    <a:bodyPr/>
                    <a:lstStyle/>
                    <a:p>
                      <a:pPr algn="ctr"/>
                      <a:r>
                        <a:rPr kumimoji="1" lang="en-US" altLang="ja-JP" sz="1400" dirty="0"/>
                        <a:t>840</a:t>
                      </a:r>
                      <a:endParaRPr kumimoji="1" lang="ja-JP" altLang="en-US" sz="14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8515884" y="533716"/>
            <a:ext cx="3314965" cy="584775"/>
          </a:xfrm>
          <a:prstGeom prst="rect">
            <a:avLst/>
          </a:prstGeom>
          <a:noFill/>
        </p:spPr>
        <p:txBody>
          <a:bodyPr wrap="square" rtlCol="0">
            <a:spAutoFit/>
          </a:bodyPr>
          <a:lstStyle/>
          <a:p>
            <a:r>
              <a:rPr lang="ja-JP" altLang="en-US" sz="1600" dirty="0"/>
              <a:t>第三波のクラスターの発生状況</a:t>
            </a:r>
            <a:endParaRPr lang="en-US" altLang="ja-JP" sz="1600" dirty="0"/>
          </a:p>
          <a:p>
            <a:r>
              <a:rPr lang="ja-JP" altLang="en-US" sz="1600" dirty="0"/>
              <a:t>（ </a:t>
            </a:r>
            <a:r>
              <a:rPr lang="en-US" altLang="ja-JP" sz="1600" dirty="0"/>
              <a:t>10</a:t>
            </a:r>
            <a:r>
              <a:rPr lang="ja-JP" altLang="en-US" sz="1600" dirty="0"/>
              <a:t>月</a:t>
            </a:r>
            <a:r>
              <a:rPr lang="en-US" altLang="ja-JP" sz="1600" dirty="0"/>
              <a:t>10</a:t>
            </a:r>
            <a:r>
              <a:rPr lang="ja-JP" altLang="en-US" sz="1600" dirty="0"/>
              <a:t>日</a:t>
            </a:r>
            <a:r>
              <a:rPr lang="ja-JP" altLang="en-US" sz="1600" dirty="0" smtClean="0"/>
              <a:t>以降２月</a:t>
            </a:r>
            <a:r>
              <a:rPr lang="en-US" altLang="ja-JP" sz="1600" dirty="0"/>
              <a:t>28</a:t>
            </a:r>
            <a:r>
              <a:rPr lang="ja-JP" altLang="en-US" sz="1600" dirty="0" smtClean="0"/>
              <a:t>日</a:t>
            </a:r>
            <a:r>
              <a:rPr lang="ja-JP" altLang="en-US" sz="1600" dirty="0"/>
              <a:t>まで）</a:t>
            </a:r>
            <a:endParaRPr kumimoji="1" lang="ja-JP" altLang="en-US" sz="1600" dirty="0"/>
          </a:p>
        </p:txBody>
      </p:sp>
      <p:graphicFrame>
        <p:nvGraphicFramePr>
          <p:cNvPr id="14" name="表 13"/>
          <p:cNvGraphicFramePr>
            <a:graphicFrameLocks noGrp="1"/>
          </p:cNvGraphicFramePr>
          <p:nvPr>
            <p:extLst>
              <p:ext uri="{D42A27DB-BD31-4B8C-83A1-F6EECF244321}">
                <p14:modId xmlns:p14="http://schemas.microsoft.com/office/powerpoint/2010/main" val="2468984391"/>
              </p:ext>
            </p:extLst>
          </p:nvPr>
        </p:nvGraphicFramePr>
        <p:xfrm>
          <a:off x="8122621" y="1127343"/>
          <a:ext cx="3905257" cy="2510706"/>
        </p:xfrm>
        <a:graphic>
          <a:graphicData uri="http://schemas.openxmlformats.org/drawingml/2006/table">
            <a:tbl>
              <a:tblPr firstRow="1" bandRow="1">
                <a:tableStyleId>{5C22544A-7EE6-4342-B048-85BDC9FD1C3A}</a:tableStyleId>
              </a:tblPr>
              <a:tblGrid>
                <a:gridCol w="346130">
                  <a:extLst>
                    <a:ext uri="{9D8B030D-6E8A-4147-A177-3AD203B41FA5}">
                      <a16:colId xmlns:a16="http://schemas.microsoft.com/office/drawing/2014/main" val="293234343"/>
                    </a:ext>
                  </a:extLst>
                </a:gridCol>
                <a:gridCol w="1626133">
                  <a:extLst>
                    <a:ext uri="{9D8B030D-6E8A-4147-A177-3AD203B41FA5}">
                      <a16:colId xmlns:a16="http://schemas.microsoft.com/office/drawing/2014/main" val="1060905580"/>
                    </a:ext>
                  </a:extLst>
                </a:gridCol>
                <a:gridCol w="892150">
                  <a:extLst>
                    <a:ext uri="{9D8B030D-6E8A-4147-A177-3AD203B41FA5}">
                      <a16:colId xmlns:a16="http://schemas.microsoft.com/office/drawing/2014/main" val="3780754470"/>
                    </a:ext>
                  </a:extLst>
                </a:gridCol>
                <a:gridCol w="1040844">
                  <a:extLst>
                    <a:ext uri="{9D8B030D-6E8A-4147-A177-3AD203B41FA5}">
                      <a16:colId xmlns:a16="http://schemas.microsoft.com/office/drawing/2014/main" val="1694481235"/>
                    </a:ext>
                  </a:extLst>
                </a:gridCol>
              </a:tblGrid>
              <a:tr h="410289">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55384">
                <a:tc>
                  <a:txBody>
                    <a:bodyPr/>
                    <a:lstStyle/>
                    <a:p>
                      <a:pPr algn="ctr"/>
                      <a:r>
                        <a:rPr kumimoji="1" lang="ja-JP" altLang="en-US" sz="1400" dirty="0"/>
                        <a:t>１</a:t>
                      </a:r>
                      <a:endParaRPr kumimoji="1" lang="en-US" altLang="ja-JP" sz="1400" dirty="0"/>
                    </a:p>
                  </a:txBody>
                  <a:tcPr anchor="ctr"/>
                </a:tc>
                <a:tc>
                  <a:txBody>
                    <a:bodyPr/>
                    <a:lstStyle/>
                    <a:p>
                      <a:pPr algn="l"/>
                      <a:r>
                        <a:rPr kumimoji="1" lang="ja-JP" altLang="en-US" sz="1400" dirty="0"/>
                        <a:t>飲食店関連</a:t>
                      </a:r>
                    </a:p>
                  </a:txBody>
                  <a:tcPr anchor="ctr"/>
                </a:tc>
                <a:tc>
                  <a:txBody>
                    <a:bodyPr/>
                    <a:lstStyle/>
                    <a:p>
                      <a:pPr algn="ctr"/>
                      <a:r>
                        <a:rPr kumimoji="1" lang="ja-JP" altLang="en-US" sz="1400" dirty="0" smtClean="0"/>
                        <a:t>８店</a:t>
                      </a:r>
                      <a:endParaRPr kumimoji="1" lang="ja-JP" altLang="en-US" sz="1400" dirty="0"/>
                    </a:p>
                  </a:txBody>
                  <a:tcPr anchor="ctr"/>
                </a:tc>
                <a:tc>
                  <a:txBody>
                    <a:bodyPr/>
                    <a:lstStyle/>
                    <a:p>
                      <a:pPr algn="ctr"/>
                      <a:r>
                        <a:rPr kumimoji="1" lang="en-US" altLang="ja-JP" sz="1400" dirty="0" smtClean="0"/>
                        <a:t>82</a:t>
                      </a:r>
                      <a:endParaRPr kumimoji="1" lang="ja-JP" altLang="en-US" sz="14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400" dirty="0"/>
                        <a:t>２</a:t>
                      </a:r>
                      <a:endParaRPr kumimoji="1" lang="en-US" altLang="ja-JP" sz="1400" dirty="0"/>
                    </a:p>
                  </a:txBody>
                  <a:tcPr anchor="ctr"/>
                </a:tc>
                <a:tc>
                  <a:txBody>
                    <a:bodyPr/>
                    <a:lstStyle/>
                    <a:p>
                      <a:pPr algn="l"/>
                      <a:r>
                        <a:rPr kumimoji="1" lang="ja-JP" altLang="en-US" sz="1400" dirty="0"/>
                        <a:t>大学・学校関連</a:t>
                      </a:r>
                    </a:p>
                  </a:txBody>
                  <a:tcPr anchor="ctr"/>
                </a:tc>
                <a:tc>
                  <a:txBody>
                    <a:bodyPr/>
                    <a:lstStyle/>
                    <a:p>
                      <a:pPr algn="ctr"/>
                      <a:r>
                        <a:rPr kumimoji="1" lang="en-US" altLang="ja-JP" sz="1400" dirty="0" smtClean="0"/>
                        <a:t>30</a:t>
                      </a:r>
                      <a:r>
                        <a:rPr kumimoji="1" lang="ja-JP" altLang="en-US" sz="1400" dirty="0" smtClean="0"/>
                        <a:t>校</a:t>
                      </a:r>
                      <a:endParaRPr kumimoji="1" lang="ja-JP" altLang="en-US" sz="1400" dirty="0"/>
                    </a:p>
                  </a:txBody>
                  <a:tcPr anchor="ctr"/>
                </a:tc>
                <a:tc>
                  <a:txBody>
                    <a:bodyPr/>
                    <a:lstStyle/>
                    <a:p>
                      <a:pPr algn="ctr"/>
                      <a:r>
                        <a:rPr kumimoji="1" lang="en-US" altLang="ja-JP" sz="1400" dirty="0" smtClean="0"/>
                        <a:t>439</a:t>
                      </a:r>
                      <a:endParaRPr kumimoji="1" lang="ja-JP" altLang="en-US" sz="14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400" dirty="0"/>
                        <a:t>３</a:t>
                      </a:r>
                    </a:p>
                  </a:txBody>
                  <a:tcPr anchor="ctr"/>
                </a:tc>
                <a:tc>
                  <a:txBody>
                    <a:bodyPr/>
                    <a:lstStyle/>
                    <a:p>
                      <a:pPr algn="l"/>
                      <a:r>
                        <a:rPr kumimoji="1" lang="ja-JP" altLang="en-US" sz="1400" dirty="0"/>
                        <a:t>医療機関関連</a:t>
                      </a:r>
                    </a:p>
                  </a:txBody>
                  <a:tcPr anchor="ctr"/>
                </a:tc>
                <a:tc>
                  <a:txBody>
                    <a:bodyPr/>
                    <a:lstStyle/>
                    <a:p>
                      <a:pPr algn="ctr"/>
                      <a:r>
                        <a:rPr kumimoji="1" lang="en-US" altLang="ja-JP" sz="1400" dirty="0" smtClean="0"/>
                        <a:t>61</a:t>
                      </a:r>
                      <a:r>
                        <a:rPr kumimoji="1" lang="ja-JP" altLang="en-US" sz="1100" dirty="0" smtClean="0"/>
                        <a:t>機関</a:t>
                      </a:r>
                      <a:endParaRPr kumimoji="1" lang="ja-JP" altLang="en-US" sz="1100" dirty="0"/>
                    </a:p>
                  </a:txBody>
                  <a:tcPr anchor="ctr"/>
                </a:tc>
                <a:tc>
                  <a:txBody>
                    <a:bodyPr/>
                    <a:lstStyle/>
                    <a:p>
                      <a:pPr algn="ctr"/>
                      <a:r>
                        <a:rPr kumimoji="1" lang="en-US" altLang="ja-JP" sz="1400" dirty="0" smtClean="0"/>
                        <a:t>2,074</a:t>
                      </a:r>
                      <a:endParaRPr kumimoji="1" lang="ja-JP" altLang="en-US" sz="14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400" dirty="0"/>
                        <a:t>４</a:t>
                      </a:r>
                    </a:p>
                  </a:txBody>
                  <a:tcPr anchor="ctr"/>
                </a:tc>
                <a:tc>
                  <a:txBody>
                    <a:bodyPr/>
                    <a:lstStyle/>
                    <a:p>
                      <a:pPr algn="l"/>
                      <a:r>
                        <a:rPr kumimoji="1" lang="ja-JP" altLang="en-US" sz="1400" dirty="0" smtClean="0"/>
                        <a:t>施設</a:t>
                      </a:r>
                      <a:r>
                        <a:rPr kumimoji="1" lang="ja-JP" altLang="en-US" sz="1400" dirty="0"/>
                        <a:t>関連</a:t>
                      </a:r>
                    </a:p>
                  </a:txBody>
                  <a:tcPr anchor="ctr"/>
                </a:tc>
                <a:tc>
                  <a:txBody>
                    <a:bodyPr/>
                    <a:lstStyle/>
                    <a:p>
                      <a:pPr algn="ctr"/>
                      <a:r>
                        <a:rPr kumimoji="1" lang="en-US" altLang="ja-JP" sz="1400" dirty="0" smtClean="0"/>
                        <a:t>137</a:t>
                      </a:r>
                      <a:r>
                        <a:rPr kumimoji="1" lang="ja-JP" altLang="en-US" sz="1400" dirty="0" smtClean="0"/>
                        <a:t>施設</a:t>
                      </a:r>
                      <a:endParaRPr kumimoji="1" lang="ja-JP" altLang="en-US" sz="1400" dirty="0"/>
                    </a:p>
                  </a:txBody>
                  <a:tcPr anchor="ctr"/>
                </a:tc>
                <a:tc>
                  <a:txBody>
                    <a:bodyPr/>
                    <a:lstStyle/>
                    <a:p>
                      <a:pPr algn="ctr"/>
                      <a:r>
                        <a:rPr kumimoji="1" lang="en-US" altLang="ja-JP" sz="1400" dirty="0" smtClean="0"/>
                        <a:t>2,496</a:t>
                      </a:r>
                      <a:endParaRPr kumimoji="1" lang="ja-JP" altLang="en-US" sz="14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400" dirty="0"/>
                        <a:t>５</a:t>
                      </a:r>
                    </a:p>
                  </a:txBody>
                  <a:tcPr anchor="ctr"/>
                </a:tc>
                <a:tc>
                  <a:txBody>
                    <a:bodyPr/>
                    <a:lstStyle/>
                    <a:p>
                      <a:pPr algn="l"/>
                      <a:r>
                        <a:rPr kumimoji="1" lang="ja-JP" altLang="en-US" sz="1400" dirty="0"/>
                        <a:t>その他</a:t>
                      </a:r>
                    </a:p>
                  </a:txBody>
                  <a:tcPr anchor="ctr"/>
                </a:tc>
                <a:tc>
                  <a:txBody>
                    <a:bodyPr/>
                    <a:lstStyle/>
                    <a:p>
                      <a:pPr algn="ctr"/>
                      <a:r>
                        <a:rPr kumimoji="1" lang="en-US" altLang="ja-JP" sz="1400" dirty="0" smtClean="0"/>
                        <a:t>59</a:t>
                      </a:r>
                      <a:r>
                        <a:rPr kumimoji="1" lang="ja-JP" altLang="en-US" sz="1400" dirty="0" smtClean="0"/>
                        <a:t>件</a:t>
                      </a:r>
                      <a:endParaRPr kumimoji="1" lang="ja-JP" altLang="en-US" sz="1400" dirty="0"/>
                    </a:p>
                  </a:txBody>
                  <a:tcPr anchor="ctr"/>
                </a:tc>
                <a:tc>
                  <a:txBody>
                    <a:bodyPr/>
                    <a:lstStyle/>
                    <a:p>
                      <a:pPr algn="ctr"/>
                      <a:r>
                        <a:rPr kumimoji="1" lang="en-US" altLang="ja-JP" sz="1400" dirty="0" smtClean="0"/>
                        <a:t>594</a:t>
                      </a:r>
                      <a:endParaRPr kumimoji="1" lang="ja-JP" altLang="en-US" sz="14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400" dirty="0"/>
                        <a:t>計</a:t>
                      </a:r>
                    </a:p>
                  </a:txBody>
                  <a:tcPr anchor="ctr"/>
                </a:tc>
                <a:tc>
                  <a:txBody>
                    <a:bodyPr/>
                    <a:lstStyle/>
                    <a:p>
                      <a:pPr algn="l"/>
                      <a:endParaRPr kumimoji="1" lang="ja-JP" altLang="en-US" sz="1400" dirty="0"/>
                    </a:p>
                  </a:txBody>
                  <a:tcPr anchor="ctr"/>
                </a:tc>
                <a:tc>
                  <a:txBody>
                    <a:bodyPr/>
                    <a:lstStyle/>
                    <a:p>
                      <a:pPr algn="ctr"/>
                      <a:endParaRPr kumimoji="1" lang="ja-JP" altLang="en-US" sz="1400" dirty="0"/>
                    </a:p>
                  </a:txBody>
                  <a:tcPr anchor="ctr"/>
                </a:tc>
                <a:tc>
                  <a:txBody>
                    <a:bodyPr/>
                    <a:lstStyle/>
                    <a:p>
                      <a:pPr algn="ctr"/>
                      <a:r>
                        <a:rPr kumimoji="1" lang="en-US" altLang="ja-JP" sz="1400" dirty="0" smtClean="0"/>
                        <a:t>5,685</a:t>
                      </a:r>
                      <a:endParaRPr kumimoji="1" lang="ja-JP" altLang="en-US" sz="1400" dirty="0"/>
                    </a:p>
                  </a:txBody>
                  <a:tcPr anchor="ct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423432410"/>
              </p:ext>
            </p:extLst>
          </p:nvPr>
        </p:nvGraphicFramePr>
        <p:xfrm>
          <a:off x="6095999" y="4240528"/>
          <a:ext cx="5763066" cy="1656080"/>
        </p:xfrm>
        <a:graphic>
          <a:graphicData uri="http://schemas.openxmlformats.org/drawingml/2006/table">
            <a:tbl>
              <a:tblPr firstRow="1" bandRow="1">
                <a:tableStyleId>{C083E6E3-FA7D-4D7B-A595-EF9225AFEA82}</a:tableStyleId>
              </a:tblPr>
              <a:tblGrid>
                <a:gridCol w="2037524">
                  <a:extLst>
                    <a:ext uri="{9D8B030D-6E8A-4147-A177-3AD203B41FA5}">
                      <a16:colId xmlns:a16="http://schemas.microsoft.com/office/drawing/2014/main" val="293234343"/>
                    </a:ext>
                  </a:extLst>
                </a:gridCol>
                <a:gridCol w="903127">
                  <a:extLst>
                    <a:ext uri="{9D8B030D-6E8A-4147-A177-3AD203B41FA5}">
                      <a16:colId xmlns:a16="http://schemas.microsoft.com/office/drawing/2014/main" val="1060905580"/>
                    </a:ext>
                  </a:extLst>
                </a:gridCol>
                <a:gridCol w="940805">
                  <a:extLst>
                    <a:ext uri="{9D8B030D-6E8A-4147-A177-3AD203B41FA5}">
                      <a16:colId xmlns:a16="http://schemas.microsoft.com/office/drawing/2014/main" val="1694481235"/>
                    </a:ext>
                  </a:extLst>
                </a:gridCol>
                <a:gridCol w="940805">
                  <a:extLst>
                    <a:ext uri="{9D8B030D-6E8A-4147-A177-3AD203B41FA5}">
                      <a16:colId xmlns:a16="http://schemas.microsoft.com/office/drawing/2014/main" val="991869562"/>
                    </a:ext>
                  </a:extLst>
                </a:gridCol>
                <a:gridCol w="940805">
                  <a:extLst>
                    <a:ext uri="{9D8B030D-6E8A-4147-A177-3AD203B41FA5}">
                      <a16:colId xmlns:a16="http://schemas.microsoft.com/office/drawing/2014/main" val="747710451"/>
                    </a:ext>
                  </a:extLst>
                </a:gridCol>
              </a:tblGrid>
              <a:tr h="0">
                <a:tc>
                  <a:txBody>
                    <a:bodyPr/>
                    <a:lstStyle/>
                    <a:p>
                      <a:pPr algn="ctr"/>
                      <a:endParaRPr kumimoji="1" lang="ja-JP" altLang="en-US" sz="1600" dirty="0"/>
                    </a:p>
                  </a:txBody>
                  <a:tcPr anchor="ctr"/>
                </a:tc>
                <a:tc>
                  <a:txBody>
                    <a:bodyPr/>
                    <a:lstStyle/>
                    <a:p>
                      <a:pPr algn="ctr"/>
                      <a:r>
                        <a:rPr kumimoji="1" lang="ja-JP" altLang="en-US" sz="1600" b="0" dirty="0"/>
                        <a:t>第一波</a:t>
                      </a:r>
                    </a:p>
                  </a:txBody>
                  <a:tcPr anchor="ctr"/>
                </a:tc>
                <a:tc>
                  <a:txBody>
                    <a:bodyPr/>
                    <a:lstStyle/>
                    <a:p>
                      <a:pPr algn="ctr"/>
                      <a:r>
                        <a:rPr kumimoji="1" lang="ja-JP" altLang="en-US" sz="1600" b="0" dirty="0"/>
                        <a:t>第二波</a:t>
                      </a:r>
                    </a:p>
                  </a:txBody>
                  <a:tcPr anchor="ctr"/>
                </a:tc>
                <a:tc>
                  <a:txBody>
                    <a:bodyPr/>
                    <a:lstStyle/>
                    <a:p>
                      <a:pPr algn="ctr"/>
                      <a:r>
                        <a:rPr kumimoji="1" lang="ja-JP" altLang="en-US" sz="1600" b="0" dirty="0"/>
                        <a:t>第三波</a:t>
                      </a:r>
                    </a:p>
                  </a:txBody>
                  <a:tcPr anchor="ctr"/>
                </a:tc>
                <a:tc>
                  <a:txBody>
                    <a:bodyPr/>
                    <a:lstStyle/>
                    <a:p>
                      <a:pPr algn="ctr"/>
                      <a:r>
                        <a:rPr kumimoji="1" lang="ja-JP" altLang="en-US" sz="1600" b="0" dirty="0" smtClean="0"/>
                        <a:t>第四波</a:t>
                      </a:r>
                      <a:endParaRPr kumimoji="1" lang="ja-JP" altLang="en-US" sz="1600" b="0" dirty="0"/>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a:t>クラスターにおける陽性者数</a:t>
                      </a:r>
                      <a:endParaRPr kumimoji="1" lang="en-US" altLang="ja-JP" sz="1600" dirty="0"/>
                    </a:p>
                  </a:txBody>
                  <a:tcPr anchor="ctr"/>
                </a:tc>
                <a:tc>
                  <a:txBody>
                    <a:bodyPr/>
                    <a:lstStyle/>
                    <a:p>
                      <a:pPr algn="ctr"/>
                      <a:r>
                        <a:rPr kumimoji="1" lang="en-US" altLang="ja-JP" sz="1600" dirty="0"/>
                        <a:t>340</a:t>
                      </a:r>
                      <a:endParaRPr kumimoji="1" lang="ja-JP" altLang="en-US" sz="1600" dirty="0"/>
                    </a:p>
                  </a:txBody>
                  <a:tcPr anchor="ctr"/>
                </a:tc>
                <a:tc>
                  <a:txBody>
                    <a:bodyPr/>
                    <a:lstStyle/>
                    <a:p>
                      <a:pPr algn="ctr"/>
                      <a:r>
                        <a:rPr kumimoji="1" lang="en-US" altLang="ja-JP" sz="1600" dirty="0"/>
                        <a:t>840</a:t>
                      </a:r>
                      <a:endParaRPr kumimoji="1" lang="ja-JP" altLang="en-US" sz="1600" dirty="0"/>
                    </a:p>
                  </a:txBody>
                  <a:tcPr anchor="ctr"/>
                </a:tc>
                <a:tc>
                  <a:txBody>
                    <a:bodyPr/>
                    <a:lstStyle/>
                    <a:p>
                      <a:pPr algn="ctr"/>
                      <a:r>
                        <a:rPr kumimoji="1" lang="en-US" altLang="ja-JP" sz="1600" dirty="0" smtClean="0"/>
                        <a:t>5,685</a:t>
                      </a:r>
                      <a:endParaRPr kumimoji="1" lang="ja-JP" altLang="en-US" sz="1600" dirty="0"/>
                    </a:p>
                  </a:txBody>
                  <a:tcPr anchor="ctr"/>
                </a:tc>
                <a:tc>
                  <a:txBody>
                    <a:bodyPr/>
                    <a:lstStyle/>
                    <a:p>
                      <a:pPr algn="ctr"/>
                      <a:r>
                        <a:rPr kumimoji="1" lang="en-US" altLang="ja-JP" sz="1600" dirty="0" smtClean="0"/>
                        <a:t>625</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a:t>全陽性者数</a:t>
                      </a:r>
                      <a:endParaRPr kumimoji="1" lang="en-US" altLang="ja-JP" sz="1600" dirty="0"/>
                    </a:p>
                  </a:txBody>
                  <a:tcPr anchor="ctr"/>
                </a:tc>
                <a:tc>
                  <a:txBody>
                    <a:bodyPr/>
                    <a:lstStyle/>
                    <a:p>
                      <a:pPr algn="ctr"/>
                      <a:r>
                        <a:rPr kumimoji="1" lang="en-US" altLang="ja-JP" sz="1600" dirty="0"/>
                        <a:t>1,786</a:t>
                      </a:r>
                      <a:endParaRPr kumimoji="1" lang="ja-JP" altLang="en-US" sz="1600" dirty="0"/>
                    </a:p>
                  </a:txBody>
                  <a:tcPr anchor="ctr"/>
                </a:tc>
                <a:tc>
                  <a:txBody>
                    <a:bodyPr/>
                    <a:lstStyle/>
                    <a:p>
                      <a:pPr algn="ctr"/>
                      <a:r>
                        <a:rPr kumimoji="1" lang="en-US" altLang="ja-JP" sz="1600" dirty="0"/>
                        <a:t>9,271</a:t>
                      </a:r>
                      <a:endParaRPr kumimoji="1" lang="ja-JP" altLang="en-US" sz="1600" dirty="0"/>
                    </a:p>
                  </a:txBody>
                  <a:tcPr anchor="ctr"/>
                </a:tc>
                <a:tc>
                  <a:txBody>
                    <a:bodyPr/>
                    <a:lstStyle/>
                    <a:p>
                      <a:pPr algn="ctr"/>
                      <a:r>
                        <a:rPr kumimoji="1" lang="en-US" altLang="ja-JP" sz="1600" dirty="0" smtClean="0"/>
                        <a:t>36,065</a:t>
                      </a:r>
                      <a:endParaRPr kumimoji="1" lang="ja-JP" altLang="en-US" sz="1600" dirty="0"/>
                    </a:p>
                  </a:txBody>
                  <a:tcPr anchor="ctr"/>
                </a:tc>
                <a:tc>
                  <a:txBody>
                    <a:bodyPr/>
                    <a:lstStyle/>
                    <a:p>
                      <a:pPr algn="ctr"/>
                      <a:r>
                        <a:rPr kumimoji="1" lang="en-US" altLang="ja-JP" sz="1600" dirty="0" smtClean="0"/>
                        <a:t>4,480</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a:t>割合</a:t>
                      </a:r>
                    </a:p>
                  </a:txBody>
                  <a:tcPr anchor="ctr"/>
                </a:tc>
                <a:tc>
                  <a:txBody>
                    <a:bodyPr/>
                    <a:lstStyle/>
                    <a:p>
                      <a:pPr algn="ctr"/>
                      <a:r>
                        <a:rPr kumimoji="1" lang="en-US" altLang="ja-JP" sz="1600" dirty="0"/>
                        <a:t>19.0</a:t>
                      </a:r>
                      <a:r>
                        <a:rPr kumimoji="1" lang="ja-JP" altLang="en-US" sz="1600" dirty="0"/>
                        <a:t>％</a:t>
                      </a:r>
                    </a:p>
                  </a:txBody>
                  <a:tcPr anchor="ctr"/>
                </a:tc>
                <a:tc>
                  <a:txBody>
                    <a:bodyPr/>
                    <a:lstStyle/>
                    <a:p>
                      <a:pPr algn="ctr"/>
                      <a:r>
                        <a:rPr kumimoji="1" lang="en-US" altLang="ja-JP" sz="1600" dirty="0"/>
                        <a:t>9.1</a:t>
                      </a:r>
                      <a:r>
                        <a:rPr kumimoji="1" lang="ja-JP" altLang="en-US" sz="1600" dirty="0"/>
                        <a:t>％</a:t>
                      </a:r>
                    </a:p>
                  </a:txBody>
                  <a:tcPr anchor="ctr"/>
                </a:tc>
                <a:tc>
                  <a:txBody>
                    <a:bodyPr/>
                    <a:lstStyle/>
                    <a:p>
                      <a:pPr algn="ctr"/>
                      <a:r>
                        <a:rPr kumimoji="1" lang="en-US" altLang="ja-JP" sz="1600" dirty="0" smtClean="0"/>
                        <a:t>15.8</a:t>
                      </a:r>
                      <a:r>
                        <a:rPr kumimoji="1" lang="ja-JP" altLang="en-US" sz="1600" dirty="0" smtClean="0"/>
                        <a:t>％</a:t>
                      </a:r>
                      <a:endParaRPr kumimoji="1" lang="ja-JP" altLang="en-US" sz="1600" dirty="0"/>
                    </a:p>
                  </a:txBody>
                  <a:tcPr anchor="ctr"/>
                </a:tc>
                <a:tc>
                  <a:txBody>
                    <a:bodyPr/>
                    <a:lstStyle/>
                    <a:p>
                      <a:pPr algn="ctr"/>
                      <a:r>
                        <a:rPr kumimoji="1" lang="en-US" altLang="ja-JP" sz="1600" smtClean="0"/>
                        <a:t>14.0%</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48800" y="6400647"/>
            <a:ext cx="2743200" cy="365125"/>
          </a:xfrm>
        </p:spPr>
        <p:txBody>
          <a:bodyPr/>
          <a:lstStyle/>
          <a:p>
            <a:fld id="{F216AE56-EAD3-4706-B860-3EC2C2952B40}" type="slidenum">
              <a:rPr kumimoji="1" lang="ja-JP" altLang="en-US" smtClean="0"/>
              <a:t>24</a:t>
            </a:fld>
            <a:endParaRPr kumimoji="1" lang="ja-JP" altLang="en-US" dirty="0"/>
          </a:p>
        </p:txBody>
      </p:sp>
      <p:sp>
        <p:nvSpPr>
          <p:cNvPr id="16" name="テキスト ボックス 15"/>
          <p:cNvSpPr txBox="1"/>
          <p:nvPr/>
        </p:nvSpPr>
        <p:spPr>
          <a:xfrm>
            <a:off x="390979" y="3569866"/>
            <a:ext cx="3314965" cy="584775"/>
          </a:xfrm>
          <a:prstGeom prst="rect">
            <a:avLst/>
          </a:prstGeom>
          <a:noFill/>
        </p:spPr>
        <p:txBody>
          <a:bodyPr wrap="square" rtlCol="0">
            <a:spAutoFit/>
          </a:bodyPr>
          <a:lstStyle/>
          <a:p>
            <a:r>
              <a:rPr lang="ja-JP" altLang="en-US" sz="1600" dirty="0" smtClean="0"/>
              <a:t>第四波</a:t>
            </a:r>
            <a:r>
              <a:rPr lang="ja-JP" altLang="en-US" sz="1600" dirty="0"/>
              <a:t>のクラスターの発生状況</a:t>
            </a:r>
            <a:endParaRPr lang="en-US" altLang="ja-JP" sz="1600" dirty="0"/>
          </a:p>
          <a:p>
            <a:r>
              <a:rPr lang="ja-JP" altLang="en-US" sz="1600" dirty="0"/>
              <a:t>（ </a:t>
            </a:r>
            <a:r>
              <a:rPr lang="ja-JP" altLang="en-US" sz="1600" dirty="0" smtClean="0"/>
              <a:t>３月</a:t>
            </a:r>
            <a:r>
              <a:rPr lang="ja-JP" altLang="en-US" sz="1600" dirty="0"/>
              <a:t>１</a:t>
            </a:r>
            <a:r>
              <a:rPr lang="ja-JP" altLang="en-US" sz="1600" dirty="0" smtClean="0"/>
              <a:t>日以降３月</a:t>
            </a:r>
            <a:r>
              <a:rPr lang="en-US" altLang="ja-JP" sz="1600" dirty="0" smtClean="0"/>
              <a:t>30</a:t>
            </a:r>
            <a:r>
              <a:rPr lang="ja-JP" altLang="en-US" sz="1600" dirty="0" smtClean="0"/>
              <a:t>日まで</a:t>
            </a:r>
            <a:r>
              <a:rPr lang="ja-JP" altLang="en-US" sz="1600" dirty="0"/>
              <a:t>）</a:t>
            </a:r>
            <a:endParaRPr kumimoji="1" lang="ja-JP" altLang="en-US" sz="1600" dirty="0"/>
          </a:p>
        </p:txBody>
      </p:sp>
      <p:graphicFrame>
        <p:nvGraphicFramePr>
          <p:cNvPr id="17" name="表 16"/>
          <p:cNvGraphicFramePr>
            <a:graphicFrameLocks noGrp="1"/>
          </p:cNvGraphicFramePr>
          <p:nvPr>
            <p:extLst>
              <p:ext uri="{D42A27DB-BD31-4B8C-83A1-F6EECF244321}">
                <p14:modId xmlns:p14="http://schemas.microsoft.com/office/powerpoint/2010/main" val="43003296"/>
              </p:ext>
            </p:extLst>
          </p:nvPr>
        </p:nvGraphicFramePr>
        <p:xfrm>
          <a:off x="95832" y="4240528"/>
          <a:ext cx="3905257" cy="2510706"/>
        </p:xfrm>
        <a:graphic>
          <a:graphicData uri="http://schemas.openxmlformats.org/drawingml/2006/table">
            <a:tbl>
              <a:tblPr firstRow="1" bandRow="1">
                <a:tableStyleId>{5C22544A-7EE6-4342-B048-85BDC9FD1C3A}</a:tableStyleId>
              </a:tblPr>
              <a:tblGrid>
                <a:gridCol w="346130">
                  <a:extLst>
                    <a:ext uri="{9D8B030D-6E8A-4147-A177-3AD203B41FA5}">
                      <a16:colId xmlns:a16="http://schemas.microsoft.com/office/drawing/2014/main" val="293234343"/>
                    </a:ext>
                  </a:extLst>
                </a:gridCol>
                <a:gridCol w="1626133">
                  <a:extLst>
                    <a:ext uri="{9D8B030D-6E8A-4147-A177-3AD203B41FA5}">
                      <a16:colId xmlns:a16="http://schemas.microsoft.com/office/drawing/2014/main" val="1060905580"/>
                    </a:ext>
                  </a:extLst>
                </a:gridCol>
                <a:gridCol w="892150">
                  <a:extLst>
                    <a:ext uri="{9D8B030D-6E8A-4147-A177-3AD203B41FA5}">
                      <a16:colId xmlns:a16="http://schemas.microsoft.com/office/drawing/2014/main" val="3780754470"/>
                    </a:ext>
                  </a:extLst>
                </a:gridCol>
                <a:gridCol w="1040844">
                  <a:extLst>
                    <a:ext uri="{9D8B030D-6E8A-4147-A177-3AD203B41FA5}">
                      <a16:colId xmlns:a16="http://schemas.microsoft.com/office/drawing/2014/main" val="1694481235"/>
                    </a:ext>
                  </a:extLst>
                </a:gridCol>
              </a:tblGrid>
              <a:tr h="410289">
                <a:tc>
                  <a:txBody>
                    <a:bodyPr/>
                    <a:lstStyle/>
                    <a:p>
                      <a:pPr algn="ctr"/>
                      <a:endParaRPr kumimoji="1" lang="ja-JP" altLang="en-US" sz="1400" dirty="0"/>
                    </a:p>
                  </a:txBody>
                  <a:tcPr/>
                </a:tc>
                <a:tc>
                  <a:txBody>
                    <a:bodyPr/>
                    <a:lstStyle/>
                    <a:p>
                      <a:pPr algn="ctr"/>
                      <a:r>
                        <a:rPr kumimoji="1" lang="ja-JP" altLang="en-US" sz="1400" dirty="0"/>
                        <a:t>発表名称</a:t>
                      </a:r>
                    </a:p>
                  </a:txBody>
                  <a:tcPr anchor="ctr"/>
                </a:tc>
                <a:tc>
                  <a:txBody>
                    <a:bodyPr/>
                    <a:lstStyle/>
                    <a:p>
                      <a:pPr algn="ctr"/>
                      <a:r>
                        <a:rPr kumimoji="1" lang="ja-JP" altLang="en-US" sz="1400" dirty="0"/>
                        <a:t>件数</a:t>
                      </a:r>
                    </a:p>
                  </a:txBody>
                  <a:tcPr anchor="ctr"/>
                </a:tc>
                <a:tc>
                  <a:txBody>
                    <a:bodyPr/>
                    <a:lstStyle/>
                    <a:p>
                      <a:pPr algn="ctr"/>
                      <a:r>
                        <a:rPr kumimoji="1" lang="ja-JP" altLang="en-US" sz="1400" dirty="0"/>
                        <a:t>陽性者数</a:t>
                      </a:r>
                    </a:p>
                  </a:txBody>
                  <a:tcPr anchor="ctr"/>
                </a:tc>
                <a:extLst>
                  <a:ext uri="{0D108BD9-81ED-4DB2-BD59-A6C34878D82A}">
                    <a16:rowId xmlns:a16="http://schemas.microsoft.com/office/drawing/2014/main" val="3281253019"/>
                  </a:ext>
                </a:extLst>
              </a:tr>
              <a:tr h="355384">
                <a:tc>
                  <a:txBody>
                    <a:bodyPr/>
                    <a:lstStyle/>
                    <a:p>
                      <a:pPr algn="ctr"/>
                      <a:r>
                        <a:rPr kumimoji="1" lang="ja-JP" altLang="en-US" sz="1400" dirty="0"/>
                        <a:t>１</a:t>
                      </a:r>
                      <a:endParaRPr kumimoji="1" lang="en-US" altLang="ja-JP" sz="1400" dirty="0"/>
                    </a:p>
                  </a:txBody>
                  <a:tcPr anchor="ctr"/>
                </a:tc>
                <a:tc>
                  <a:txBody>
                    <a:bodyPr/>
                    <a:lstStyle/>
                    <a:p>
                      <a:pPr algn="l"/>
                      <a:r>
                        <a:rPr kumimoji="1" lang="ja-JP" altLang="en-US" sz="1400" dirty="0"/>
                        <a:t>飲食店関連</a:t>
                      </a:r>
                    </a:p>
                  </a:txBody>
                  <a:tcPr anchor="ctr"/>
                </a:tc>
                <a:tc>
                  <a:txBody>
                    <a:bodyPr/>
                    <a:lstStyle/>
                    <a:p>
                      <a:pPr algn="ctr"/>
                      <a:r>
                        <a:rPr kumimoji="1" lang="en-US" altLang="ja-JP" sz="1400" dirty="0" smtClean="0"/>
                        <a:t>2</a:t>
                      </a:r>
                      <a:r>
                        <a:rPr kumimoji="1" lang="ja-JP" altLang="en-US" sz="1400" dirty="0" smtClean="0"/>
                        <a:t>店</a:t>
                      </a:r>
                      <a:endParaRPr kumimoji="1" lang="ja-JP" altLang="en-US" sz="1400" dirty="0"/>
                    </a:p>
                  </a:txBody>
                  <a:tcPr anchor="ctr"/>
                </a:tc>
                <a:tc>
                  <a:txBody>
                    <a:bodyPr/>
                    <a:lstStyle/>
                    <a:p>
                      <a:pPr algn="ctr"/>
                      <a:r>
                        <a:rPr kumimoji="1" lang="en-US" altLang="ja-JP" sz="1400" dirty="0" smtClean="0"/>
                        <a:t>19</a:t>
                      </a:r>
                      <a:endParaRPr kumimoji="1" lang="ja-JP" altLang="en-US" sz="14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400" dirty="0"/>
                        <a:t>２</a:t>
                      </a:r>
                      <a:endParaRPr kumimoji="1" lang="en-US" altLang="ja-JP" sz="1400" dirty="0"/>
                    </a:p>
                  </a:txBody>
                  <a:tcPr anchor="ctr"/>
                </a:tc>
                <a:tc>
                  <a:txBody>
                    <a:bodyPr/>
                    <a:lstStyle/>
                    <a:p>
                      <a:pPr algn="l"/>
                      <a:r>
                        <a:rPr kumimoji="1" lang="ja-JP" altLang="en-US" sz="1400" dirty="0"/>
                        <a:t>大学・学校関連</a:t>
                      </a:r>
                    </a:p>
                  </a:txBody>
                  <a:tcPr anchor="ctr"/>
                </a:tc>
                <a:tc>
                  <a:txBody>
                    <a:bodyPr/>
                    <a:lstStyle/>
                    <a:p>
                      <a:pPr algn="ctr"/>
                      <a:r>
                        <a:rPr kumimoji="1" lang="ja-JP" altLang="en-US" sz="1400" dirty="0" smtClean="0"/>
                        <a:t>５校</a:t>
                      </a:r>
                      <a:endParaRPr kumimoji="1" lang="ja-JP" altLang="en-US" sz="1400" dirty="0"/>
                    </a:p>
                  </a:txBody>
                  <a:tcPr anchor="ctr"/>
                </a:tc>
                <a:tc>
                  <a:txBody>
                    <a:bodyPr/>
                    <a:lstStyle/>
                    <a:p>
                      <a:pPr algn="ctr"/>
                      <a:r>
                        <a:rPr kumimoji="1" lang="en-US" altLang="ja-JP" sz="1400" dirty="0" smtClean="0"/>
                        <a:t>58</a:t>
                      </a:r>
                      <a:endParaRPr kumimoji="1" lang="ja-JP" altLang="en-US" sz="14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400" dirty="0"/>
                        <a:t>３</a:t>
                      </a:r>
                    </a:p>
                  </a:txBody>
                  <a:tcPr anchor="ctr"/>
                </a:tc>
                <a:tc>
                  <a:txBody>
                    <a:bodyPr/>
                    <a:lstStyle/>
                    <a:p>
                      <a:pPr algn="l"/>
                      <a:r>
                        <a:rPr kumimoji="1" lang="ja-JP" altLang="en-US" sz="1400" dirty="0"/>
                        <a:t>医療機関関連</a:t>
                      </a:r>
                    </a:p>
                  </a:txBody>
                  <a:tcPr anchor="ctr"/>
                </a:tc>
                <a:tc>
                  <a:txBody>
                    <a:bodyPr/>
                    <a:lstStyle/>
                    <a:p>
                      <a:pPr algn="ctr"/>
                      <a:r>
                        <a:rPr kumimoji="1" lang="en-US" altLang="ja-JP" sz="1400" dirty="0" smtClean="0"/>
                        <a:t>9</a:t>
                      </a:r>
                      <a:r>
                        <a:rPr kumimoji="1" lang="ja-JP" altLang="en-US" sz="1100" dirty="0" smtClean="0"/>
                        <a:t>機関</a:t>
                      </a:r>
                      <a:endParaRPr kumimoji="1" lang="ja-JP" altLang="en-US" sz="1100" dirty="0"/>
                    </a:p>
                  </a:txBody>
                  <a:tcPr anchor="ctr"/>
                </a:tc>
                <a:tc>
                  <a:txBody>
                    <a:bodyPr/>
                    <a:lstStyle/>
                    <a:p>
                      <a:pPr algn="ctr"/>
                      <a:r>
                        <a:rPr kumimoji="1" lang="en-US" altLang="ja-JP" sz="1400" dirty="0" smtClean="0"/>
                        <a:t>143</a:t>
                      </a:r>
                      <a:endParaRPr kumimoji="1" lang="ja-JP" altLang="en-US" sz="14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400" dirty="0"/>
                        <a:t>４</a:t>
                      </a:r>
                    </a:p>
                  </a:txBody>
                  <a:tcPr anchor="ctr"/>
                </a:tc>
                <a:tc>
                  <a:txBody>
                    <a:bodyPr/>
                    <a:lstStyle/>
                    <a:p>
                      <a:pPr algn="l"/>
                      <a:r>
                        <a:rPr kumimoji="1" lang="ja-JP" altLang="en-US" sz="1400" dirty="0" smtClean="0"/>
                        <a:t>施設</a:t>
                      </a:r>
                      <a:r>
                        <a:rPr kumimoji="1" lang="ja-JP" altLang="en-US" sz="1400" dirty="0"/>
                        <a:t>関連</a:t>
                      </a:r>
                    </a:p>
                  </a:txBody>
                  <a:tcPr anchor="ctr"/>
                </a:tc>
                <a:tc>
                  <a:txBody>
                    <a:bodyPr/>
                    <a:lstStyle/>
                    <a:p>
                      <a:pPr algn="ctr"/>
                      <a:r>
                        <a:rPr kumimoji="1" lang="en-US" altLang="ja-JP" sz="1400" dirty="0" smtClean="0"/>
                        <a:t>22</a:t>
                      </a:r>
                      <a:r>
                        <a:rPr kumimoji="1" lang="ja-JP" altLang="en-US" sz="1400" dirty="0" smtClean="0"/>
                        <a:t>施設</a:t>
                      </a:r>
                      <a:endParaRPr kumimoji="1" lang="ja-JP" altLang="en-US" sz="1400" dirty="0"/>
                    </a:p>
                  </a:txBody>
                  <a:tcPr anchor="ctr"/>
                </a:tc>
                <a:tc>
                  <a:txBody>
                    <a:bodyPr/>
                    <a:lstStyle/>
                    <a:p>
                      <a:pPr algn="ctr"/>
                      <a:r>
                        <a:rPr kumimoji="1" lang="en-US" altLang="ja-JP" sz="1400" dirty="0" smtClean="0"/>
                        <a:t>298</a:t>
                      </a:r>
                      <a:endParaRPr kumimoji="1" lang="ja-JP" altLang="en-US" sz="14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400" dirty="0"/>
                        <a:t>５</a:t>
                      </a:r>
                    </a:p>
                  </a:txBody>
                  <a:tcPr anchor="ctr"/>
                </a:tc>
                <a:tc>
                  <a:txBody>
                    <a:bodyPr/>
                    <a:lstStyle/>
                    <a:p>
                      <a:pPr algn="l"/>
                      <a:r>
                        <a:rPr kumimoji="1" lang="ja-JP" altLang="en-US" sz="1400" dirty="0"/>
                        <a:t>その他</a:t>
                      </a:r>
                    </a:p>
                  </a:txBody>
                  <a:tcPr anchor="ctr"/>
                </a:tc>
                <a:tc>
                  <a:txBody>
                    <a:bodyPr/>
                    <a:lstStyle/>
                    <a:p>
                      <a:pPr algn="ctr"/>
                      <a:r>
                        <a:rPr kumimoji="1" lang="en-US" altLang="ja-JP" sz="1400" dirty="0" smtClean="0"/>
                        <a:t>12</a:t>
                      </a:r>
                      <a:r>
                        <a:rPr kumimoji="1" lang="ja-JP" altLang="en-US" sz="1400" dirty="0" smtClean="0"/>
                        <a:t>件</a:t>
                      </a:r>
                      <a:endParaRPr kumimoji="1" lang="ja-JP" altLang="en-US" sz="1400" dirty="0"/>
                    </a:p>
                  </a:txBody>
                  <a:tcPr anchor="ctr"/>
                </a:tc>
                <a:tc>
                  <a:txBody>
                    <a:bodyPr/>
                    <a:lstStyle/>
                    <a:p>
                      <a:pPr algn="ctr"/>
                      <a:r>
                        <a:rPr kumimoji="1" lang="en-US" altLang="ja-JP" sz="1400" dirty="0" smtClean="0"/>
                        <a:t>107</a:t>
                      </a:r>
                      <a:endParaRPr kumimoji="1" lang="ja-JP" altLang="en-US" sz="14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400" dirty="0"/>
                        <a:t>計</a:t>
                      </a:r>
                    </a:p>
                  </a:txBody>
                  <a:tcPr anchor="ctr"/>
                </a:tc>
                <a:tc>
                  <a:txBody>
                    <a:bodyPr/>
                    <a:lstStyle/>
                    <a:p>
                      <a:pPr algn="l"/>
                      <a:endParaRPr kumimoji="1" lang="ja-JP" altLang="en-US" sz="1400" dirty="0"/>
                    </a:p>
                  </a:txBody>
                  <a:tcPr anchor="ctr"/>
                </a:tc>
                <a:tc>
                  <a:txBody>
                    <a:bodyPr/>
                    <a:lstStyle/>
                    <a:p>
                      <a:pPr algn="ctr"/>
                      <a:endParaRPr kumimoji="1" lang="ja-JP" altLang="en-US" sz="1400" dirty="0"/>
                    </a:p>
                  </a:txBody>
                  <a:tcPr anchor="ctr"/>
                </a:tc>
                <a:tc>
                  <a:txBody>
                    <a:bodyPr/>
                    <a:lstStyle/>
                    <a:p>
                      <a:pPr algn="ctr"/>
                      <a:r>
                        <a:rPr kumimoji="1" lang="en-US" altLang="ja-JP" sz="1400" dirty="0" smtClean="0"/>
                        <a:t>625</a:t>
                      </a:r>
                      <a:endParaRPr kumimoji="1" lang="ja-JP" altLang="en-US" sz="1400" dirty="0"/>
                    </a:p>
                  </a:txBody>
                  <a:tcPr anchor="ctr"/>
                </a:tc>
                <a:extLst>
                  <a:ext uri="{0D108BD9-81ED-4DB2-BD59-A6C34878D82A}">
                    <a16:rowId xmlns:a16="http://schemas.microsoft.com/office/drawing/2014/main" val="1757381717"/>
                  </a:ext>
                </a:extLst>
              </a:tr>
            </a:tbl>
          </a:graphicData>
        </a:graphic>
      </p:graphicFrame>
    </p:spTree>
    <p:extLst>
      <p:ext uri="{BB962C8B-B14F-4D97-AF65-F5344CB8AC3E}">
        <p14:creationId xmlns:p14="http://schemas.microsoft.com/office/powerpoint/2010/main" val="71220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93389" y="487798"/>
            <a:ext cx="5803895" cy="6352583"/>
          </a:xfrm>
          <a:prstGeom prst="rect">
            <a:avLst/>
          </a:prstGeom>
        </p:spPr>
      </p:pic>
      <p:sp>
        <p:nvSpPr>
          <p:cNvPr id="11" name="正方形/長方形 10"/>
          <p:cNvSpPr/>
          <p:nvPr/>
        </p:nvSpPr>
        <p:spPr>
          <a:xfrm>
            <a:off x="0" y="-20170"/>
            <a:ext cx="12192000" cy="47064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UD デジタル 教科書体 NK-B" panose="02020700000000000000" pitchFamily="18" charset="-128"/>
                <a:ea typeface="UD デジタル 教科書体 NK-B" panose="02020700000000000000" pitchFamily="18" charset="-128"/>
              </a:rPr>
              <a:t>クラスターの発生状況（</a:t>
            </a:r>
            <a:r>
              <a:rPr lang="ja-JP" altLang="en-US" sz="2400" dirty="0" smtClean="0">
                <a:latin typeface="UD デジタル 教科書体 NK-B" panose="02020700000000000000" pitchFamily="18" charset="-128"/>
                <a:ea typeface="UD デジタル 教科書体 NK-B" panose="02020700000000000000" pitchFamily="18" charset="-128"/>
              </a:rPr>
              <a:t>３</a:t>
            </a:r>
            <a:r>
              <a:rPr kumimoji="1" lang="ja-JP" altLang="en-US" sz="2400" dirty="0" smtClean="0">
                <a:latin typeface="UD デジタル 教科書体 NK-B" panose="02020700000000000000" pitchFamily="18" charset="-128"/>
                <a:ea typeface="UD デジタル 教科書体 NK-B" panose="02020700000000000000" pitchFamily="18" charset="-128"/>
              </a:rPr>
              <a:t>月</a:t>
            </a:r>
            <a:r>
              <a:rPr lang="en-US" altLang="ja-JP" sz="2400" dirty="0">
                <a:latin typeface="UD デジタル 教科書体 NK-B" panose="02020700000000000000" pitchFamily="18" charset="-128"/>
                <a:ea typeface="UD デジタル 教科書体 NK-B" panose="02020700000000000000" pitchFamily="18" charset="-128"/>
              </a:rPr>
              <a:t>30</a:t>
            </a:r>
            <a:r>
              <a:rPr kumimoji="1" lang="ja-JP" altLang="en-US" sz="2400"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475256"/>
            <a:ext cx="2743200" cy="365125"/>
          </a:xfrm>
        </p:spPr>
        <p:txBody>
          <a:bodyPr/>
          <a:lstStyle/>
          <a:p>
            <a:fld id="{F216AE56-EAD3-4706-B860-3EC2C2952B40}" type="slidenum">
              <a:rPr kumimoji="1" lang="ja-JP" altLang="en-US" smtClean="0"/>
              <a:t>25</a:t>
            </a:fld>
            <a:endParaRPr kumimoji="1" lang="ja-JP" altLang="en-US" dirty="0"/>
          </a:p>
        </p:txBody>
      </p:sp>
      <p:sp>
        <p:nvSpPr>
          <p:cNvPr id="3" name="テキスト ボックス 2"/>
          <p:cNvSpPr txBox="1"/>
          <p:nvPr/>
        </p:nvSpPr>
        <p:spPr>
          <a:xfrm>
            <a:off x="-45074" y="950997"/>
            <a:ext cx="353943" cy="515526"/>
          </a:xfrm>
          <a:prstGeom prst="rect">
            <a:avLst/>
          </a:prstGeom>
          <a:noFill/>
        </p:spPr>
        <p:txBody>
          <a:bodyPr vert="eaVert" wrap="none" rtlCol="0">
            <a:spAutoFit/>
          </a:bodyPr>
          <a:lstStyle/>
          <a:p>
            <a:r>
              <a:rPr kumimoji="1" lang="ja-JP" altLang="en-US" sz="1100" dirty="0" smtClean="0">
                <a:latin typeface="Meiryo UI" panose="020B0604030504040204" pitchFamily="50" charset="-128"/>
                <a:ea typeface="Meiryo UI" panose="020B0604030504040204" pitchFamily="50" charset="-128"/>
              </a:rPr>
              <a:t>施設数</a:t>
            </a:r>
            <a:endParaRPr kumimoji="1" lang="ja-JP" altLang="en-US" sz="11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997285" y="869687"/>
            <a:ext cx="353943" cy="656590"/>
          </a:xfrm>
          <a:prstGeom prst="rect">
            <a:avLst/>
          </a:prstGeom>
          <a:noFill/>
        </p:spPr>
        <p:txBody>
          <a:bodyPr vert="eaVert" wrap="none" rtlCol="0">
            <a:spAutoFit/>
          </a:bodyPr>
          <a:lstStyle/>
          <a:p>
            <a:r>
              <a:rPr lang="ja-JP" altLang="en-US" sz="1100" dirty="0" smtClean="0">
                <a:latin typeface="Meiryo UI" panose="020B0604030504040204" pitchFamily="50" charset="-128"/>
                <a:ea typeface="Meiryo UI" panose="020B0604030504040204" pitchFamily="50" charset="-128"/>
              </a:rPr>
              <a:t>陽性</a:t>
            </a:r>
            <a:r>
              <a:rPr lang="ja-JP" altLang="en-US" sz="1100" dirty="0">
                <a:latin typeface="Meiryo UI" panose="020B0604030504040204" pitchFamily="50" charset="-128"/>
                <a:ea typeface="Meiryo UI" panose="020B0604030504040204" pitchFamily="50" charset="-128"/>
              </a:rPr>
              <a:t>者</a:t>
            </a:r>
            <a:r>
              <a:rPr kumimoji="1" lang="ja-JP" altLang="en-US" sz="1100" dirty="0" smtClean="0">
                <a:latin typeface="Meiryo UI" panose="020B0604030504040204" pitchFamily="50" charset="-128"/>
                <a:ea typeface="Meiryo UI" panose="020B0604030504040204" pitchFamily="50" charset="-128"/>
              </a:rPr>
              <a:t>数</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1784992" y="809933"/>
            <a:ext cx="353943" cy="1644040"/>
          </a:xfrm>
          <a:prstGeom prst="rect">
            <a:avLst/>
          </a:prstGeom>
          <a:noFill/>
        </p:spPr>
        <p:txBody>
          <a:bodyPr vert="eaVert" wrap="none" rtlCol="0">
            <a:spAutoFit/>
          </a:bodyPr>
          <a:lstStyle/>
          <a:p>
            <a:r>
              <a:rPr lang="ja-JP" altLang="en-US" sz="1100" dirty="0" smtClean="0">
                <a:latin typeface="Meiryo UI" panose="020B0604030504040204" pitchFamily="50" charset="-128"/>
                <a:ea typeface="Meiryo UI" panose="020B0604030504040204" pitchFamily="50" charset="-128"/>
              </a:rPr>
              <a:t>一施設あたりの陽性者数</a:t>
            </a:r>
            <a:endParaRPr kumimoji="1" lang="ja-JP" altLang="en-US" sz="11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a:stretch>
            <a:fillRect/>
          </a:stretch>
        </p:blipFill>
        <p:spPr>
          <a:xfrm>
            <a:off x="6554515" y="487798"/>
            <a:ext cx="5584420" cy="6236749"/>
          </a:xfrm>
          <a:prstGeom prst="rect">
            <a:avLst/>
          </a:prstGeom>
        </p:spPr>
      </p:pic>
    </p:spTree>
    <p:extLst>
      <p:ext uri="{BB962C8B-B14F-4D97-AF65-F5344CB8AC3E}">
        <p14:creationId xmlns:p14="http://schemas.microsoft.com/office/powerpoint/2010/main" val="20285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871856" y="1080800"/>
            <a:ext cx="6175783" cy="5553937"/>
          </a:xfrm>
          <a:prstGeom prst="rect">
            <a:avLst/>
          </a:prstGeom>
        </p:spPr>
      </p:pic>
      <p:pic>
        <p:nvPicPr>
          <p:cNvPr id="3" name="図 2"/>
          <p:cNvPicPr>
            <a:picLocks noChangeAspect="1"/>
          </p:cNvPicPr>
          <p:nvPr/>
        </p:nvPicPr>
        <p:blipFill>
          <a:blip r:embed="rId4"/>
          <a:stretch>
            <a:fillRect/>
          </a:stretch>
        </p:blipFill>
        <p:spPr>
          <a:xfrm>
            <a:off x="59931" y="1132621"/>
            <a:ext cx="5749026" cy="545029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12283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250874" y="6390764"/>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3</a:t>
            </a:fld>
            <a:endParaRPr kumimoji="1" lang="ja-JP" altLang="en-US" dirty="0"/>
          </a:p>
        </p:txBody>
      </p:sp>
      <p:sp>
        <p:nvSpPr>
          <p:cNvPr id="13" name="正方形/長方形 12">
            <a:extLst>
              <a:ext uri="{FF2B5EF4-FFF2-40B4-BE49-F238E27FC236}">
                <a16:creationId xmlns:a16="http://schemas.microsoft.com/office/drawing/2014/main" id="{FC024533-669C-48B1-82E7-C27042384F7F}"/>
              </a:ext>
            </a:extLst>
          </p:cNvPr>
          <p:cNvSpPr/>
          <p:nvPr/>
        </p:nvSpPr>
        <p:spPr>
          <a:xfrm>
            <a:off x="0" y="565388"/>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陽性率が感染拡大に伴い増加。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609600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2594933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3002" y="1028399"/>
            <a:ext cx="12125995" cy="5492972"/>
          </a:xfrm>
          <a:prstGeom prst="rect">
            <a:avLst/>
          </a:prstGeom>
        </p:spPr>
      </p:pic>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　</a:t>
            </a:r>
            <a:r>
              <a:rPr kumimoji="1" lang="ja-JP" altLang="en-US" sz="2400" b="1" dirty="0">
                <a:latin typeface="UD デジタル 教科書体 NK-B" panose="02020700000000000000" pitchFamily="18" charset="-128"/>
                <a:ea typeface="UD デジタル 教科書体 NK-B" panose="02020700000000000000" pitchFamily="18" charset="-128"/>
              </a:rPr>
              <a:t>週・人口</a:t>
            </a:r>
            <a:r>
              <a:rPr kumimoji="1" lang="en-US" altLang="ja-JP" sz="2400" b="1" dirty="0">
                <a:latin typeface="UD デジタル 教科書体 NK-B" panose="02020700000000000000" pitchFamily="18" charset="-128"/>
                <a:ea typeface="UD デジタル 教科書体 NK-B" panose="02020700000000000000" pitchFamily="18" charset="-128"/>
              </a:rPr>
              <a:t>10</a:t>
            </a:r>
            <a:r>
              <a:rPr lang="ja-JP" altLang="en-US" sz="2400" b="1" dirty="0">
                <a:latin typeface="UD デジタル 教科書体 NK-B" panose="02020700000000000000" pitchFamily="18" charset="-128"/>
                <a:ea typeface="UD デジタル 教科書体 NK-B" panose="02020700000000000000" pitchFamily="18" charset="-128"/>
              </a:rPr>
              <a:t>万人あたり新規</a:t>
            </a:r>
            <a:r>
              <a:rPr lang="ja-JP" altLang="en-US" sz="2400" b="1" dirty="0" smtClean="0">
                <a:latin typeface="UD デジタル 教科書体 NK-B" panose="02020700000000000000" pitchFamily="18" charset="-128"/>
                <a:ea typeface="UD デジタル 教科書体 NK-B" panose="02020700000000000000" pitchFamily="18" charset="-128"/>
              </a:rPr>
              <a:t>陽性者数（緊急事態措置解除区域）</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4</a:t>
            </a:fld>
            <a:endParaRPr kumimoji="1" lang="ja-JP" altLang="en-US" dirty="0"/>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451138" y="6559560"/>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468282"/>
            <a:ext cx="12192000" cy="7696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３月１日付で緊急事態措置解除となった関西の２府１県及び愛知県はいずれも感染拡大に転じているが（福岡県を除く）、</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大阪府は特に感染が急拡大している。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4713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コネクタ 17"/>
          <p:cNvCxnSpPr/>
          <p:nvPr/>
        </p:nvCxnSpPr>
        <p:spPr>
          <a:xfrm flipV="1">
            <a:off x="544268" y="3693641"/>
            <a:ext cx="11350746" cy="1939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　</a:t>
            </a:r>
            <a:r>
              <a:rPr kumimoji="1" lang="ja-JP" altLang="en-US" sz="2400" b="1" dirty="0">
                <a:latin typeface="UD デジタル 教科書体 NK-B" panose="02020700000000000000" pitchFamily="18" charset="-128"/>
                <a:ea typeface="UD デジタル 教科書体 NK-B" panose="02020700000000000000" pitchFamily="18" charset="-128"/>
              </a:rPr>
              <a:t>週・人口</a:t>
            </a:r>
            <a:r>
              <a:rPr kumimoji="1" lang="en-US" altLang="ja-JP" sz="2400" b="1" dirty="0">
                <a:latin typeface="UD デジタル 教科書体 NK-B" panose="02020700000000000000" pitchFamily="18" charset="-128"/>
                <a:ea typeface="UD デジタル 教科書体 NK-B" panose="02020700000000000000" pitchFamily="18" charset="-128"/>
              </a:rPr>
              <a:t>10</a:t>
            </a:r>
            <a:r>
              <a:rPr lang="ja-JP" altLang="en-US" sz="2400" b="1" dirty="0">
                <a:latin typeface="UD デジタル 教科書体 NK-B" panose="02020700000000000000" pitchFamily="18" charset="-128"/>
                <a:ea typeface="UD デジタル 教科書体 NK-B" panose="02020700000000000000" pitchFamily="18" charset="-128"/>
              </a:rPr>
              <a:t>万人あたり新規</a:t>
            </a:r>
            <a:r>
              <a:rPr lang="ja-JP" altLang="en-US" sz="2400" b="1" dirty="0" smtClean="0">
                <a:latin typeface="UD デジタル 教科書体 NK-B" panose="02020700000000000000" pitchFamily="18" charset="-128"/>
                <a:ea typeface="UD デジタル 教科書体 NK-B" panose="02020700000000000000" pitchFamily="18" charset="-128"/>
              </a:rPr>
              <a:t>陽性者数（緊急事態措置解除区域）</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5</a:t>
            </a:fld>
            <a:endParaRPr kumimoji="1" lang="ja-JP" altLang="en-US" dirty="0"/>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651554" y="6539726"/>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19" name="楕円 18"/>
          <p:cNvSpPr/>
          <p:nvPr/>
        </p:nvSpPr>
        <p:spPr>
          <a:xfrm>
            <a:off x="144282" y="3569736"/>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flipV="1">
            <a:off x="534357" y="2332349"/>
            <a:ext cx="11360657" cy="1776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1" name="楕円 20"/>
          <p:cNvSpPr/>
          <p:nvPr/>
        </p:nvSpPr>
        <p:spPr>
          <a:xfrm>
            <a:off x="121956" y="2206814"/>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1168084" y="1894884"/>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23" name="テキスト ボックス 22"/>
          <p:cNvSpPr txBox="1"/>
          <p:nvPr/>
        </p:nvSpPr>
        <p:spPr>
          <a:xfrm>
            <a:off x="11196269" y="3305633"/>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Ⅲ</a:t>
            </a:r>
            <a:endParaRPr kumimoji="1" lang="ja-JP" altLang="en-US" sz="1000" b="1" dirty="0">
              <a:solidFill>
                <a:srgbClr val="FF0000"/>
              </a:solidFill>
            </a:endParaRPr>
          </a:p>
        </p:txBody>
      </p:sp>
      <p:pic>
        <p:nvPicPr>
          <p:cNvPr id="2" name="図 1"/>
          <p:cNvPicPr>
            <a:picLocks noChangeAspect="1"/>
          </p:cNvPicPr>
          <p:nvPr/>
        </p:nvPicPr>
        <p:blipFill>
          <a:blip r:embed="rId3"/>
          <a:stretch>
            <a:fillRect/>
          </a:stretch>
        </p:blipFill>
        <p:spPr>
          <a:xfrm>
            <a:off x="144282" y="468282"/>
            <a:ext cx="12010161" cy="6059949"/>
          </a:xfrm>
          <a:prstGeom prst="rect">
            <a:avLst/>
          </a:prstGeom>
        </p:spPr>
      </p:pic>
    </p:spTree>
    <p:extLst>
      <p:ext uri="{BB962C8B-B14F-4D97-AF65-F5344CB8AC3E}">
        <p14:creationId xmlns:p14="http://schemas.microsoft.com/office/powerpoint/2010/main" val="248805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F216AE56-EAD3-4706-B860-3EC2C2952B40}" type="slidenum">
              <a:rPr kumimoji="1" lang="ja-JP" altLang="en-US" smtClean="0"/>
              <a:t>6</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0" y="421009"/>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重症病床使用率が急増。軽症中等症病床使用率や宿泊療養施設部屋数使用率も増加。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40676" y="998805"/>
            <a:ext cx="11887201" cy="5033169"/>
          </a:xfrm>
          <a:prstGeom prst="rect">
            <a:avLst/>
          </a:prstGeom>
        </p:spPr>
      </p:pic>
      <p:sp>
        <p:nvSpPr>
          <p:cNvPr id="9" name="テキスト ボックス 8"/>
          <p:cNvSpPr txBox="1"/>
          <p:nvPr/>
        </p:nvSpPr>
        <p:spPr>
          <a:xfrm>
            <a:off x="6640732" y="6055067"/>
            <a:ext cx="5287890" cy="507831"/>
          </a:xfrm>
          <a:prstGeom prst="rect">
            <a:avLst/>
          </a:prstGeom>
          <a:noFill/>
          <a:ln>
            <a:solidFill>
              <a:schemeClr val="tx1"/>
            </a:solidFill>
            <a:prstDash val="sysDash"/>
          </a:ln>
        </p:spPr>
        <p:txBody>
          <a:bodyPr wrap="square" rtlCol="0">
            <a:spAutoFit/>
          </a:bodyPr>
          <a:lstStyle/>
          <a:p>
            <a:r>
              <a:rPr lang="en-US" altLang="ja-JP" sz="900" dirty="0" smtClean="0"/>
              <a:t>3/18</a:t>
            </a:r>
            <a:r>
              <a:rPr lang="ja-JP" altLang="en-US" sz="900" dirty="0"/>
              <a:t>　</a:t>
            </a:r>
            <a:r>
              <a:rPr lang="ja-JP" altLang="en-US" sz="900" dirty="0" smtClean="0"/>
              <a:t>大阪市全域の飲食店・遊興施設営業時間短縮要請の延長を決定（第</a:t>
            </a:r>
            <a:r>
              <a:rPr lang="en-US" altLang="ja-JP" sz="900" dirty="0" smtClean="0"/>
              <a:t>40</a:t>
            </a:r>
            <a:r>
              <a:rPr lang="ja-JP" altLang="en-US" sz="900" dirty="0" smtClean="0"/>
              <a:t>回対策本部会議）</a:t>
            </a:r>
            <a:endParaRPr lang="en-US" altLang="ja-JP" sz="900" dirty="0" smtClean="0"/>
          </a:p>
          <a:p>
            <a:r>
              <a:rPr lang="en-US" altLang="ja-JP" sz="900" dirty="0" smtClean="0"/>
              <a:t>3/26</a:t>
            </a:r>
            <a:r>
              <a:rPr lang="ja-JP" altLang="en-US" sz="900" dirty="0" smtClean="0"/>
              <a:t>　大阪府全域の飲食店・遊興施設営業時間短縮を決定（第</a:t>
            </a:r>
            <a:r>
              <a:rPr lang="en-US" altLang="ja-JP" sz="900" dirty="0" smtClean="0"/>
              <a:t>41</a:t>
            </a:r>
            <a:r>
              <a:rPr lang="ja-JP" altLang="en-US" sz="900" dirty="0" smtClean="0"/>
              <a:t>回対策本部会議）</a:t>
            </a:r>
            <a:endParaRPr lang="en-US" altLang="ja-JP" sz="900" dirty="0" smtClean="0"/>
          </a:p>
          <a:p>
            <a:r>
              <a:rPr lang="en-US" altLang="ja-JP" sz="900" dirty="0" smtClean="0"/>
              <a:t>3/31    </a:t>
            </a:r>
            <a:r>
              <a:rPr lang="ja-JP" altLang="en-US" sz="900" dirty="0" smtClean="0"/>
              <a:t>まん延防止等重点措置適用を国に要請（第</a:t>
            </a:r>
            <a:r>
              <a:rPr lang="en-US" altLang="ja-JP" sz="900" dirty="0" smtClean="0"/>
              <a:t>42</a:t>
            </a:r>
            <a:r>
              <a:rPr lang="ja-JP" altLang="en-US" sz="900" dirty="0" smtClean="0"/>
              <a:t>回対策本部会議）</a:t>
            </a:r>
            <a:endParaRPr lang="en-US" altLang="ja-JP" sz="900" dirty="0" smtClean="0"/>
          </a:p>
        </p:txBody>
      </p:sp>
    </p:spTree>
    <p:extLst>
      <p:ext uri="{BB962C8B-B14F-4D97-AF65-F5344CB8AC3E}">
        <p14:creationId xmlns:p14="http://schemas.microsoft.com/office/powerpoint/2010/main" val="209425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年代別新規陽性者数（７日間移動平均）の推移　（日別）</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正方形/長方形 7">
            <a:extLst>
              <a:ext uri="{FF2B5EF4-FFF2-40B4-BE49-F238E27FC236}">
                <a16:creationId xmlns:a16="http://schemas.microsoft.com/office/drawing/2014/main" id="{FC024533-669C-48B1-82E7-C27042384F7F}"/>
              </a:ext>
            </a:extLst>
          </p:cNvPr>
          <p:cNvSpPr/>
          <p:nvPr/>
        </p:nvSpPr>
        <p:spPr>
          <a:xfrm>
            <a:off x="0" y="421009"/>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代新規陽性者数が急増し、</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代以上も３月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23</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日以降拡大に転じている。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7</a:t>
            </a:fld>
            <a:endParaRPr kumimoji="1" lang="ja-JP" altLang="en-US" dirty="0"/>
          </a:p>
        </p:txBody>
      </p:sp>
      <p:pic>
        <p:nvPicPr>
          <p:cNvPr id="2" name="図 1"/>
          <p:cNvPicPr>
            <a:picLocks noChangeAspect="1"/>
          </p:cNvPicPr>
          <p:nvPr/>
        </p:nvPicPr>
        <p:blipFill>
          <a:blip r:embed="rId2"/>
          <a:stretch>
            <a:fillRect/>
          </a:stretch>
        </p:blipFill>
        <p:spPr>
          <a:xfrm>
            <a:off x="60437" y="864008"/>
            <a:ext cx="12071126" cy="5895343"/>
          </a:xfrm>
          <a:prstGeom prst="rect">
            <a:avLst/>
          </a:prstGeom>
        </p:spPr>
      </p:pic>
    </p:spTree>
    <p:extLst>
      <p:ext uri="{BB962C8B-B14F-4D97-AF65-F5344CB8AC3E}">
        <p14:creationId xmlns:p14="http://schemas.microsoft.com/office/powerpoint/2010/main" val="274683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8</a:t>
            </a:fld>
            <a:endParaRPr kumimoji="1" lang="ja-JP" altLang="en-US" dirty="0"/>
          </a:p>
        </p:txBody>
      </p:sp>
      <p:sp>
        <p:nvSpPr>
          <p:cNvPr id="5" name="テキスト ボックス 4"/>
          <p:cNvSpPr txBox="1"/>
          <p:nvPr/>
        </p:nvSpPr>
        <p:spPr>
          <a:xfrm>
            <a:off x="10334389" y="6045114"/>
            <a:ext cx="2338166" cy="253916"/>
          </a:xfrm>
          <a:prstGeom prst="rect">
            <a:avLst/>
          </a:prstGeom>
          <a:noFill/>
        </p:spPr>
        <p:txBody>
          <a:bodyPr wrap="square" rtlCol="0">
            <a:spAutoFit/>
          </a:bodyPr>
          <a:lstStyle/>
          <a:p>
            <a:r>
              <a:rPr kumimoji="1" lang="ja-JP" altLang="en-US" sz="1050" dirty="0" smtClean="0"/>
              <a:t>●：基準外　○：基準内</a:t>
            </a:r>
            <a:endParaRPr kumimoji="1" lang="ja-JP" altLang="en-US" sz="105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5918" y="421010"/>
            <a:ext cx="12197918" cy="7673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３月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29</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日に、陽性率を除き、ステージ</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の基準を上回っている。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直近１週間の人口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万人あたり新規陽性者数は３月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日にステージ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人）を超過</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115001" y="6610610"/>
            <a:ext cx="8883259" cy="230832"/>
          </a:xfrm>
          <a:prstGeom prst="rect">
            <a:avLst/>
          </a:prstGeom>
          <a:noFill/>
        </p:spPr>
        <p:txBody>
          <a:bodyPr wrap="square" rtlCol="0">
            <a:spAutoFit/>
          </a:bodyPr>
          <a:lstStyle/>
          <a:p>
            <a:r>
              <a:rPr lang="ja-JP" altLang="en-US" sz="900" dirty="0" smtClean="0"/>
              <a:t>病床</a:t>
            </a:r>
            <a:r>
              <a:rPr lang="ja-JP" altLang="en-US" sz="900" dirty="0"/>
              <a:t>確保計画に定める「最大確保病床</a:t>
            </a:r>
            <a:r>
              <a:rPr lang="ja-JP" altLang="en-US" sz="900" dirty="0" smtClean="0"/>
              <a:t>」を</a:t>
            </a:r>
            <a:r>
              <a:rPr lang="ja-JP" altLang="en-US" sz="900" dirty="0"/>
              <a:t>「現時点の確保病床」が上回る場合は、「現時点の確保病床数」に読み替える</a:t>
            </a:r>
            <a:r>
              <a:rPr lang="ja-JP" altLang="en-US" sz="900" dirty="0" smtClean="0"/>
              <a:t>。</a:t>
            </a:r>
            <a:endParaRPr lang="en-US" altLang="ja-JP" sz="900" dirty="0" smtClean="0"/>
          </a:p>
        </p:txBody>
      </p:sp>
      <p:sp>
        <p:nvSpPr>
          <p:cNvPr id="11" name="テキスト ボックス 10"/>
          <p:cNvSpPr txBox="1"/>
          <p:nvPr/>
        </p:nvSpPr>
        <p:spPr>
          <a:xfrm>
            <a:off x="5046499" y="6098096"/>
            <a:ext cx="5287890" cy="507831"/>
          </a:xfrm>
          <a:prstGeom prst="rect">
            <a:avLst/>
          </a:prstGeom>
          <a:noFill/>
          <a:ln>
            <a:solidFill>
              <a:schemeClr val="tx1"/>
            </a:solidFill>
            <a:prstDash val="sysDash"/>
          </a:ln>
        </p:spPr>
        <p:txBody>
          <a:bodyPr wrap="square" rtlCol="0">
            <a:spAutoFit/>
          </a:bodyPr>
          <a:lstStyle/>
          <a:p>
            <a:r>
              <a:rPr lang="en-US" altLang="ja-JP" sz="900" dirty="0" smtClean="0"/>
              <a:t>3/18</a:t>
            </a:r>
            <a:r>
              <a:rPr lang="ja-JP" altLang="en-US" sz="900" dirty="0"/>
              <a:t>　</a:t>
            </a:r>
            <a:r>
              <a:rPr lang="ja-JP" altLang="en-US" sz="900" dirty="0" smtClean="0"/>
              <a:t>大阪市全域の飲食店・遊興施設営業時間短縮要請の延長を決定（第</a:t>
            </a:r>
            <a:r>
              <a:rPr lang="en-US" altLang="ja-JP" sz="900" dirty="0" smtClean="0"/>
              <a:t>40</a:t>
            </a:r>
            <a:r>
              <a:rPr lang="ja-JP" altLang="en-US" sz="900" dirty="0" smtClean="0"/>
              <a:t>回対策本部会議）</a:t>
            </a:r>
            <a:endParaRPr lang="en-US" altLang="ja-JP" sz="900" dirty="0" smtClean="0"/>
          </a:p>
          <a:p>
            <a:r>
              <a:rPr lang="en-US" altLang="ja-JP" sz="900" dirty="0" smtClean="0"/>
              <a:t>3/26</a:t>
            </a:r>
            <a:r>
              <a:rPr lang="ja-JP" altLang="en-US" sz="900" dirty="0" smtClean="0"/>
              <a:t>　大阪府全域の飲食店・遊興施設営業時間短縮を決定（第</a:t>
            </a:r>
            <a:r>
              <a:rPr lang="en-US" altLang="ja-JP" sz="900" dirty="0" smtClean="0"/>
              <a:t>41</a:t>
            </a:r>
            <a:r>
              <a:rPr lang="ja-JP" altLang="en-US" sz="900" dirty="0" smtClean="0"/>
              <a:t>回対策本部会議）</a:t>
            </a:r>
            <a:endParaRPr lang="en-US" altLang="ja-JP" sz="900" dirty="0" smtClean="0"/>
          </a:p>
          <a:p>
            <a:r>
              <a:rPr lang="en-US" altLang="ja-JP" sz="900" dirty="0" smtClean="0"/>
              <a:t>3/31    </a:t>
            </a:r>
            <a:r>
              <a:rPr lang="ja-JP" altLang="en-US" sz="900" dirty="0" smtClean="0"/>
              <a:t>まん延防止等重点措置適用を国に要請（第</a:t>
            </a:r>
            <a:r>
              <a:rPr lang="en-US" altLang="ja-JP" sz="900" dirty="0" smtClean="0"/>
              <a:t>42</a:t>
            </a:r>
            <a:r>
              <a:rPr lang="ja-JP" altLang="en-US" sz="900" dirty="0" smtClean="0"/>
              <a:t>回対策本部会議）</a:t>
            </a:r>
            <a:endParaRPr lang="en-US" altLang="ja-JP" sz="900" dirty="0" smtClean="0"/>
          </a:p>
        </p:txBody>
      </p:sp>
      <p:pic>
        <p:nvPicPr>
          <p:cNvPr id="4" name="図 3"/>
          <p:cNvPicPr>
            <a:picLocks noChangeAspect="1"/>
          </p:cNvPicPr>
          <p:nvPr/>
        </p:nvPicPr>
        <p:blipFill>
          <a:blip r:embed="rId2"/>
          <a:stretch>
            <a:fillRect/>
          </a:stretch>
        </p:blipFill>
        <p:spPr>
          <a:xfrm>
            <a:off x="115001" y="1192943"/>
            <a:ext cx="12032343" cy="4852172"/>
          </a:xfrm>
          <a:prstGeom prst="rect">
            <a:avLst/>
          </a:prstGeom>
        </p:spPr>
      </p:pic>
    </p:spTree>
    <p:extLst>
      <p:ext uri="{BB962C8B-B14F-4D97-AF65-F5344CB8AC3E}">
        <p14:creationId xmlns:p14="http://schemas.microsoft.com/office/powerpoint/2010/main" val="26329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0494" y="1130309"/>
            <a:ext cx="12119898" cy="5767316"/>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0" y="487462"/>
            <a:ext cx="12192000" cy="530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３月中旬以降に感染したと推定される陽性者が急増。</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2310975" y="1015279"/>
            <a:ext cx="757005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a:t>
            </a:r>
            <a:r>
              <a:rPr lang="ja-JP" altLang="en-US" sz="1400" dirty="0" smtClean="0">
                <a:latin typeface="Meiryo UI" panose="020B0604030504040204" pitchFamily="50" charset="-128"/>
                <a:ea typeface="Meiryo UI" panose="020B0604030504040204" pitchFamily="50" charset="-128"/>
              </a:rPr>
              <a:t>以降</a:t>
            </a:r>
            <a:r>
              <a:rPr lang="en-US" altLang="ja-JP" sz="1400" dirty="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までの判明日分）</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34,062</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（調査中、不明、</a:t>
            </a:r>
            <a:r>
              <a:rPr lang="ja-JP" altLang="en-US" sz="1200" dirty="0" smtClean="0">
                <a:latin typeface="Meiryo UI" panose="020B0604030504040204" pitchFamily="50" charset="-128"/>
                <a:ea typeface="Meiryo UI" panose="020B0604030504040204" pitchFamily="50" charset="-128"/>
              </a:rPr>
              <a:t>無症状</a:t>
            </a:r>
            <a:r>
              <a:rPr lang="en-US" altLang="ja-JP" sz="1200" dirty="0" smtClean="0">
                <a:latin typeface="Meiryo UI" panose="020B0604030504040204" pitchFamily="50" charset="-128"/>
                <a:ea typeface="Meiryo UI" panose="020B0604030504040204" pitchFamily="50" charset="-128"/>
              </a:rPr>
              <a:t>7,082</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を除く））</a:t>
            </a:r>
            <a:endParaRPr lang="en-US" altLang="ja-JP"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99668" y="3365027"/>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7210976" y="1332415"/>
            <a:ext cx="482308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推定感染日：</a:t>
            </a:r>
            <a:r>
              <a:rPr lang="ja-JP" altLang="en-US" sz="1100" dirty="0">
                <a:latin typeface="Meiryo UI" panose="020B0604030504040204" pitchFamily="50" charset="-128"/>
                <a:ea typeface="Meiryo UI" panose="020B0604030504040204" pitchFamily="50" charset="-128"/>
              </a:rPr>
              <a:t>発症日から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とされて</a:t>
            </a:r>
            <a:r>
              <a:rPr lang="ja-JP" altLang="en-US" sz="1100" dirty="0">
                <a:latin typeface="Meiryo UI" panose="020B0604030504040204" pitchFamily="50" charset="-128"/>
                <a:ea typeface="Meiryo UI" panose="020B0604030504040204" pitchFamily="50" charset="-128"/>
              </a:rPr>
              <a:t>いることから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a:t>
            </a:r>
            <a:r>
              <a:rPr lang="ja-JP" altLang="en-US" sz="1100" dirty="0" smtClean="0">
                <a:latin typeface="Meiryo UI" panose="020B0604030504040204" pitchFamily="50" charset="-128"/>
                <a:ea typeface="Meiryo UI" panose="020B0604030504040204" pitchFamily="50" charset="-128"/>
              </a:rPr>
              <a:t>方針</a:t>
            </a:r>
            <a:r>
              <a:rPr lang="en-US" altLang="ja-JP" sz="1100" dirty="0" smtClean="0">
                <a:latin typeface="Meiryo UI" panose="020B0604030504040204" pitchFamily="50" charset="-128"/>
                <a:ea typeface="Meiryo UI" panose="020B0604030504040204" pitchFamily="50" charset="-128"/>
              </a:rPr>
              <a:t>(R2.5.25</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0" y="-24468"/>
            <a:ext cx="12192000" cy="5119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推定感染日別陽性者数（</a:t>
            </a:r>
            <a:r>
              <a:rPr lang="en-US" altLang="ja-JP" sz="2400" b="1" dirty="0" smtClean="0">
                <a:latin typeface="UD デジタル 教科書体 NP-B" panose="02020700000000000000" pitchFamily="18" charset="-128"/>
                <a:ea typeface="UD デジタル 教科書体 NP-B" panose="02020700000000000000" pitchFamily="18" charset="-128"/>
              </a:rPr>
              <a:t>3</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smtClean="0">
                <a:latin typeface="UD デジタル 教科書体 NP-B" panose="02020700000000000000" pitchFamily="18" charset="-128"/>
                <a:ea typeface="UD デジタル 教科書体 NP-B" panose="02020700000000000000" pitchFamily="18" charset="-128"/>
              </a:rPr>
              <a:t>31</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71" name="スライド番号プレースホルダー 5"/>
          <p:cNvSpPr txBox="1">
            <a:spLocks/>
          </p:cNvSpPr>
          <p:nvPr/>
        </p:nvSpPr>
        <p:spPr>
          <a:xfrm>
            <a:off x="9630469" y="6611525"/>
            <a:ext cx="2579923" cy="36100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mtClean="0">
                <a:solidFill>
                  <a:prstClr val="black">
                    <a:tint val="75000"/>
                  </a:prstClr>
                </a:solidFill>
                <a:latin typeface="游ゴシック" panose="020F0502020204030204"/>
              </a:rPr>
              <a:pPr/>
              <a:t>9</a:t>
            </a:fld>
            <a:endParaRPr lang="ja-JP" altLang="en-US" dirty="0">
              <a:solidFill>
                <a:prstClr val="black">
                  <a:tint val="75000"/>
                </a:prstClr>
              </a:solidFill>
              <a:latin typeface="游ゴシック" panose="020F0502020204030204"/>
            </a:endParaRPr>
          </a:p>
        </p:txBody>
      </p:sp>
      <p:sp>
        <p:nvSpPr>
          <p:cNvPr id="27" name="正方形/長方形 26"/>
          <p:cNvSpPr/>
          <p:nvPr/>
        </p:nvSpPr>
        <p:spPr>
          <a:xfrm>
            <a:off x="11211950" y="3263704"/>
            <a:ext cx="797721" cy="34183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633903" y="2140116"/>
            <a:ext cx="2400153" cy="738664"/>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概ねこの点線枠囲み期間は、</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今後、新規陽性者の発生に伴い、増加。</a:t>
            </a:r>
            <a:endParaRPr lang="en-US" altLang="ja-JP" sz="1050" dirty="0" smtClean="0">
              <a:latin typeface="Meiryo UI" panose="020B0604030504040204" pitchFamily="50" charset="-128"/>
              <a:ea typeface="Meiryo UI" panose="020B0604030504040204" pitchFamily="50" charset="-128"/>
            </a:endParaRPr>
          </a:p>
        </p:txBody>
      </p:sp>
      <p:cxnSp>
        <p:nvCxnSpPr>
          <p:cNvPr id="8" name="直線矢印コネクタ 7"/>
          <p:cNvCxnSpPr/>
          <p:nvPr/>
        </p:nvCxnSpPr>
        <p:spPr>
          <a:xfrm>
            <a:off x="11591778" y="2878780"/>
            <a:ext cx="0" cy="384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917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9912</TotalTime>
  <Words>2825</Words>
  <Application>Microsoft Office PowerPoint</Application>
  <PresentationFormat>ワイド画面</PresentationFormat>
  <Paragraphs>460</Paragraphs>
  <Slides>25</Slides>
  <Notes>12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25</vt:i4>
      </vt:variant>
    </vt:vector>
  </HeadingPairs>
  <TitlesOfParts>
    <vt:vector size="35" baseType="lpstr">
      <vt:lpstr>HGPｺﾞｼｯｸE</vt: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國本　由衣</dc:creator>
  <cp:lastModifiedBy>川幡　尚亮</cp:lastModifiedBy>
  <cp:revision>577</cp:revision>
  <cp:lastPrinted>2021-03-31T14:55:24Z</cp:lastPrinted>
  <dcterms:created xsi:type="dcterms:W3CDTF">2020-08-11T02:27:27Z</dcterms:created>
  <dcterms:modified xsi:type="dcterms:W3CDTF">2021-04-01T09:25:35Z</dcterms:modified>
</cp:coreProperties>
</file>