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11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FFD57EDC-E86C-4552-A8C5-E6C534F33433}" type="datetimeFigureOut">
              <a:rPr kumimoji="1" lang="ja-JP" altLang="en-US" smtClean="0"/>
              <a:t>2021/3/31</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6D3A8BF6-0995-4A8C-9C18-8C345634C65C}" type="slidenum">
              <a:rPr kumimoji="1" lang="ja-JP" altLang="en-US" smtClean="0"/>
              <a:t>‹#›</a:t>
            </a:fld>
            <a:endParaRPr kumimoji="1" lang="ja-JP" altLang="en-US"/>
          </a:p>
        </p:txBody>
      </p:sp>
    </p:spTree>
    <p:extLst>
      <p:ext uri="{BB962C8B-B14F-4D97-AF65-F5344CB8AC3E}">
        <p14:creationId xmlns:p14="http://schemas.microsoft.com/office/powerpoint/2010/main" val="9127150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E6EEB16-25A6-460D-84C9-03CF74374F30}" type="datetimeFigureOut">
              <a:rPr kumimoji="1" lang="ja-JP" altLang="en-US" smtClean="0"/>
              <a:t>2021/3/31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186916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E6EEB16-25A6-460D-84C9-03CF74374F30}" type="datetimeFigureOut">
              <a:rPr kumimoji="1" lang="ja-JP" altLang="en-US" smtClean="0"/>
              <a:t>2021/3/31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38217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E6EEB16-25A6-460D-84C9-03CF74374F30}" type="datetimeFigureOut">
              <a:rPr kumimoji="1" lang="ja-JP" altLang="en-US" smtClean="0"/>
              <a:t>2021/3/31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3090771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E6EEB16-25A6-460D-84C9-03CF74374F30}" type="datetimeFigureOut">
              <a:rPr kumimoji="1" lang="ja-JP" altLang="en-US" smtClean="0"/>
              <a:t>2021/3/31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3681816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E6EEB16-25A6-460D-84C9-03CF74374F30}" type="datetimeFigureOut">
              <a:rPr kumimoji="1" lang="ja-JP" altLang="en-US" smtClean="0"/>
              <a:t>2021/3/31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832990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E6EEB16-25A6-460D-84C9-03CF74374F30}" type="datetimeFigureOut">
              <a:rPr kumimoji="1" lang="ja-JP" altLang="en-US" smtClean="0"/>
              <a:t>2021/3/31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278122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E6EEB16-25A6-460D-84C9-03CF74374F30}" type="datetimeFigureOut">
              <a:rPr kumimoji="1" lang="ja-JP" altLang="en-US" smtClean="0"/>
              <a:t>2021/3/31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1629522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E6EEB16-25A6-460D-84C9-03CF74374F30}" type="datetimeFigureOut">
              <a:rPr kumimoji="1" lang="ja-JP" altLang="en-US" smtClean="0"/>
              <a:t>2021/3/31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427477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6EEB16-25A6-460D-84C9-03CF74374F30}" type="datetimeFigureOut">
              <a:rPr kumimoji="1" lang="ja-JP" altLang="en-US" smtClean="0"/>
              <a:t>2021/3/31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1700436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E6EEB16-25A6-460D-84C9-03CF74374F30}" type="datetimeFigureOut">
              <a:rPr kumimoji="1" lang="ja-JP" altLang="en-US" smtClean="0"/>
              <a:t>2021/3/31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3036287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E6EEB16-25A6-460D-84C9-03CF74374F30}" type="datetimeFigureOut">
              <a:rPr kumimoji="1" lang="ja-JP" altLang="en-US" smtClean="0"/>
              <a:t>2021/3/31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3610716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6EEB16-25A6-460D-84C9-03CF74374F30}" type="datetimeFigureOut">
              <a:rPr kumimoji="1" lang="ja-JP" altLang="en-US" smtClean="0"/>
              <a:t>2021/3/31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12934576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サブタイトル 2"/>
          <p:cNvSpPr txBox="1">
            <a:spLocks/>
          </p:cNvSpPr>
          <p:nvPr/>
        </p:nvSpPr>
        <p:spPr>
          <a:xfrm>
            <a:off x="-17592" y="-1261"/>
            <a:ext cx="9923592" cy="434059"/>
          </a:xfrm>
          <a:prstGeom prst="rect">
            <a:avLst/>
          </a:prstGeom>
          <a:solidFill>
            <a:srgbClr val="0070C0"/>
          </a:solidFill>
        </p:spPr>
        <p:txBody>
          <a:bodyPr vert="horz" lIns="74295" tIns="37148" rIns="74295" bIns="37148"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1950" b="1" dirty="0" smtClean="0">
                <a:solidFill>
                  <a:schemeClr val="bg1"/>
                </a:solidFill>
              </a:rPr>
              <a:t>まん延</a:t>
            </a:r>
            <a:r>
              <a:rPr lang="ja-JP" altLang="en-US" sz="1950" b="1" dirty="0" smtClean="0">
                <a:solidFill>
                  <a:schemeClr val="bg1"/>
                </a:solidFill>
              </a:rPr>
              <a:t>防止等重点</a:t>
            </a:r>
            <a:r>
              <a:rPr lang="ja-JP" altLang="en-US" sz="1950" b="1" dirty="0" smtClean="0">
                <a:solidFill>
                  <a:schemeClr val="bg1"/>
                </a:solidFill>
              </a:rPr>
              <a:t>措置に</a:t>
            </a:r>
            <a:r>
              <a:rPr lang="ja-JP" altLang="en-US" sz="1950" b="1" dirty="0">
                <a:solidFill>
                  <a:schemeClr val="bg1"/>
                </a:solidFill>
              </a:rPr>
              <a:t>関する国への要請について</a:t>
            </a:r>
          </a:p>
        </p:txBody>
      </p:sp>
      <p:sp>
        <p:nvSpPr>
          <p:cNvPr id="12" name="サブタイトル 2"/>
          <p:cNvSpPr txBox="1">
            <a:spLocks/>
          </p:cNvSpPr>
          <p:nvPr/>
        </p:nvSpPr>
        <p:spPr>
          <a:xfrm>
            <a:off x="41438" y="445581"/>
            <a:ext cx="9712415" cy="1345315"/>
          </a:xfrm>
          <a:prstGeom prst="rect">
            <a:avLst/>
          </a:prstGeom>
        </p:spPr>
        <p:txBody>
          <a:bodyPr vert="horz" lIns="74295" tIns="37148" rIns="74295" bIns="37148"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00000"/>
              </a:lnSpc>
            </a:pPr>
            <a:r>
              <a:rPr lang="en-US" altLang="ja-JP" sz="1500" b="1" dirty="0" smtClean="0"/>
              <a:t>【</a:t>
            </a:r>
            <a:r>
              <a:rPr lang="ja-JP" altLang="en-US" sz="1500" b="1" dirty="0" smtClean="0"/>
              <a:t>まん延防止等重点措置の実施の考え方</a:t>
            </a:r>
            <a:r>
              <a:rPr lang="en-US" altLang="ja-JP" sz="1500" b="1" dirty="0" smtClean="0"/>
              <a:t>】</a:t>
            </a:r>
            <a:r>
              <a:rPr lang="ja-JP" altLang="en-US" sz="1500" b="1" dirty="0" smtClean="0"/>
              <a:t>（</a:t>
            </a:r>
            <a:r>
              <a:rPr lang="en-US" altLang="ja-JP" sz="1500" b="1" dirty="0" smtClean="0"/>
              <a:t>3/18</a:t>
            </a:r>
            <a:r>
              <a:rPr lang="ja-JP" altLang="en-US" sz="1500" b="1" dirty="0"/>
              <a:t>　</a:t>
            </a:r>
            <a:r>
              <a:rPr lang="ja-JP" altLang="en-US" sz="1500" b="1" dirty="0" smtClean="0"/>
              <a:t>新型コロナウイルス感染症対策の基本的対処方針より抜粋）</a:t>
            </a:r>
            <a:endParaRPr lang="en-US" altLang="ja-JP" sz="1500" b="1" dirty="0"/>
          </a:p>
          <a:p>
            <a:pPr algn="l">
              <a:lnSpc>
                <a:spcPct val="100000"/>
              </a:lnSpc>
            </a:pPr>
            <a:r>
              <a:rPr lang="ja-JP" altLang="en-US" sz="1400" dirty="0"/>
              <a:t>　</a:t>
            </a:r>
            <a:r>
              <a:rPr lang="ja-JP" altLang="en-US" sz="1400" dirty="0" smtClean="0"/>
              <a:t>都道府県の特定の区域において感染が拡大し、</a:t>
            </a:r>
            <a:r>
              <a:rPr lang="ja-JP" altLang="en-US" sz="1400" b="1" u="sng" dirty="0" smtClean="0"/>
              <a:t>当該都道府県全域に感染が拡大するおそれ</a:t>
            </a:r>
            <a:r>
              <a:rPr lang="ja-JP" altLang="en-US" sz="1400" dirty="0" smtClean="0"/>
              <a:t>があり、それに伴い</a:t>
            </a:r>
            <a:r>
              <a:rPr lang="ja-JP" altLang="en-US" sz="1400" b="1" u="sng" dirty="0" smtClean="0"/>
              <a:t>医療提供体制・公衆衛生体制に支障が生ずるおそれがある</a:t>
            </a:r>
            <a:r>
              <a:rPr lang="ja-JP" altLang="en-US" sz="1400" dirty="0" smtClean="0"/>
              <a:t>と認められる事態が発生していること（</a:t>
            </a:r>
            <a:r>
              <a:rPr lang="ja-JP" altLang="en-US" sz="1400" b="1" u="sng" dirty="0" smtClean="0"/>
              <a:t>特に、分科会提言におけるステージ</a:t>
            </a:r>
            <a:r>
              <a:rPr lang="en-US" altLang="ja-JP" sz="1400" b="1" u="sng" dirty="0" smtClean="0"/>
              <a:t>Ⅲ</a:t>
            </a:r>
            <a:r>
              <a:rPr lang="ja-JP" altLang="en-US" sz="1400" b="1" u="sng" dirty="0" smtClean="0"/>
              <a:t>相当の対策が必要な地域の状況になっている</a:t>
            </a:r>
            <a:r>
              <a:rPr lang="ja-JP" altLang="en-US" sz="1400" dirty="0" smtClean="0"/>
              <a:t>等）を踏まえ、政府対策本部長が基本的対処方針等諮問委員会の意見を十分踏まえた上で総合的に判断する。　＜以下略＞</a:t>
            </a:r>
            <a:endParaRPr lang="en-US" altLang="ja-JP" sz="1400" dirty="0"/>
          </a:p>
        </p:txBody>
      </p:sp>
      <p:sp>
        <p:nvSpPr>
          <p:cNvPr id="13" name="正方形/長方形 12"/>
          <p:cNvSpPr/>
          <p:nvPr/>
        </p:nvSpPr>
        <p:spPr>
          <a:xfrm>
            <a:off x="92501" y="1676564"/>
            <a:ext cx="9674234" cy="5148281"/>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solidFill>
                <a:schemeClr val="tx1"/>
              </a:solidFill>
            </a:endParaRPr>
          </a:p>
        </p:txBody>
      </p:sp>
      <p:sp>
        <p:nvSpPr>
          <p:cNvPr id="2" name="正方形/長方形 1"/>
          <p:cNvSpPr/>
          <p:nvPr/>
        </p:nvSpPr>
        <p:spPr>
          <a:xfrm>
            <a:off x="471592" y="5011819"/>
            <a:ext cx="8945217" cy="584775"/>
          </a:xfrm>
          <a:prstGeom prst="rect">
            <a:avLst/>
          </a:prstGeom>
          <a:solidFill>
            <a:schemeClr val="accent4">
              <a:lumMod val="60000"/>
              <a:lumOff val="40000"/>
            </a:schemeClr>
          </a:solidFill>
        </p:spPr>
        <p:txBody>
          <a:bodyPr wrap="square">
            <a:spAutoFit/>
          </a:bodyPr>
          <a:lstStyle/>
          <a:p>
            <a:pPr algn="ctr"/>
            <a:r>
              <a:rPr lang="ja-JP" altLang="en-US" sz="1600" b="1" dirty="0" smtClean="0"/>
              <a:t>新型インフルエンザ等対策特別措置法第３１条の４第６項</a:t>
            </a:r>
            <a:r>
              <a:rPr lang="en-US" altLang="ja-JP" sz="1000" b="1" dirty="0" smtClean="0"/>
              <a:t>※</a:t>
            </a:r>
            <a:r>
              <a:rPr lang="ja-JP" altLang="en-US" sz="1600" b="1" dirty="0" smtClean="0"/>
              <a:t>に基づき、</a:t>
            </a:r>
            <a:endParaRPr lang="en-US" altLang="ja-JP" sz="1600" b="1" dirty="0" smtClean="0"/>
          </a:p>
          <a:p>
            <a:pPr algn="ctr"/>
            <a:r>
              <a:rPr lang="ja-JP" altLang="en-US" sz="1600" b="1" dirty="0" smtClean="0"/>
              <a:t>国に対し、大阪府域に</a:t>
            </a:r>
            <a:r>
              <a:rPr lang="ja-JP" altLang="en-US" sz="1600" b="1" dirty="0"/>
              <a:t>係</a:t>
            </a:r>
            <a:r>
              <a:rPr lang="ja-JP" altLang="en-US" sz="1600" b="1" dirty="0" smtClean="0"/>
              <a:t>る「まん延防止等重点措置」の公示を行うよう要請する。</a:t>
            </a:r>
            <a:endParaRPr lang="en-US" altLang="ja-JP" sz="1600" b="1" dirty="0" smtClean="0"/>
          </a:p>
        </p:txBody>
      </p:sp>
      <p:sp>
        <p:nvSpPr>
          <p:cNvPr id="14" name="サブタイトル 2"/>
          <p:cNvSpPr txBox="1">
            <a:spLocks/>
          </p:cNvSpPr>
          <p:nvPr/>
        </p:nvSpPr>
        <p:spPr>
          <a:xfrm>
            <a:off x="0" y="1627989"/>
            <a:ext cx="9712415" cy="367874"/>
          </a:xfrm>
          <a:prstGeom prst="rect">
            <a:avLst/>
          </a:prstGeom>
        </p:spPr>
        <p:txBody>
          <a:bodyPr vert="horz" lIns="74295" tIns="37148" rIns="74295" bIns="37148"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pPr>
            <a:r>
              <a:rPr lang="en-US" altLang="ja-JP" sz="1625" b="1" dirty="0" smtClean="0"/>
              <a:t>【</a:t>
            </a:r>
            <a:r>
              <a:rPr lang="ja-JP" altLang="en-US" sz="1625" b="1" dirty="0" smtClean="0"/>
              <a:t>現在の</a:t>
            </a:r>
            <a:r>
              <a:rPr lang="ja-JP" altLang="en-US" sz="1625" b="1" dirty="0"/>
              <a:t>状況</a:t>
            </a:r>
            <a:r>
              <a:rPr lang="en-US" altLang="ja-JP" sz="1625" b="1" dirty="0" smtClean="0"/>
              <a:t>】</a:t>
            </a:r>
            <a:endParaRPr lang="en-US" altLang="ja-JP" sz="1625" b="1" dirty="0"/>
          </a:p>
        </p:txBody>
      </p:sp>
      <p:sp>
        <p:nvSpPr>
          <p:cNvPr id="16" name="正方形/長方形 15"/>
          <p:cNvSpPr/>
          <p:nvPr/>
        </p:nvSpPr>
        <p:spPr>
          <a:xfrm>
            <a:off x="100470" y="1963707"/>
            <a:ext cx="9594349" cy="584775"/>
          </a:xfrm>
          <a:prstGeom prst="rect">
            <a:avLst/>
          </a:prstGeom>
        </p:spPr>
        <p:txBody>
          <a:bodyPr wrap="square">
            <a:spAutoFit/>
          </a:bodyPr>
          <a:lstStyle/>
          <a:p>
            <a:r>
              <a:rPr lang="ja-JP" altLang="en-US" sz="1600" b="1" dirty="0" smtClean="0">
                <a:latin typeface="+mn-ea"/>
              </a:rPr>
              <a:t>◆　３月</a:t>
            </a:r>
            <a:r>
              <a:rPr lang="en-US" altLang="ja-JP" sz="1600" b="1" dirty="0" smtClean="0">
                <a:latin typeface="+mn-ea"/>
              </a:rPr>
              <a:t>30</a:t>
            </a:r>
            <a:r>
              <a:rPr lang="ja-JP" altLang="en-US" sz="1600" b="1" dirty="0" smtClean="0">
                <a:latin typeface="+mn-ea"/>
              </a:rPr>
              <a:t>日現在、政府分科会におけるモニタリング指標のうち、陽性率以外はステージ</a:t>
            </a:r>
            <a:r>
              <a:rPr lang="en-US" altLang="ja-JP" sz="1600" b="1" dirty="0" smtClean="0">
                <a:latin typeface="+mn-ea"/>
              </a:rPr>
              <a:t>Ⅲ</a:t>
            </a:r>
            <a:r>
              <a:rPr lang="ja-JP" altLang="en-US" sz="1600" b="1" dirty="0" smtClean="0">
                <a:latin typeface="+mn-ea"/>
              </a:rPr>
              <a:t>相当。</a:t>
            </a:r>
            <a:endParaRPr lang="en-US" altLang="ja-JP" sz="1600" b="1" dirty="0">
              <a:latin typeface="+mn-ea"/>
            </a:endParaRPr>
          </a:p>
          <a:p>
            <a:r>
              <a:rPr lang="ja-JP" altLang="en-US" sz="1600" b="1" dirty="0" smtClean="0">
                <a:latin typeface="+mn-ea"/>
              </a:rPr>
              <a:t>◆　病床使用率は増加傾向であり、今後、ステージ</a:t>
            </a:r>
            <a:r>
              <a:rPr lang="en-US" altLang="ja-JP" sz="1600" b="1" dirty="0" smtClean="0">
                <a:latin typeface="+mn-ea"/>
              </a:rPr>
              <a:t>Ⅳ</a:t>
            </a:r>
            <a:r>
              <a:rPr lang="ja-JP" altLang="en-US" sz="1600" b="1" dirty="0" smtClean="0">
                <a:latin typeface="+mn-ea"/>
              </a:rPr>
              <a:t>に相当する可能性がある。</a:t>
            </a:r>
            <a:endParaRPr lang="en-US" altLang="ja-JP" sz="1600" b="1" dirty="0" smtClean="0">
              <a:latin typeface="+mn-ea"/>
            </a:endParaRPr>
          </a:p>
        </p:txBody>
      </p:sp>
      <p:sp>
        <p:nvSpPr>
          <p:cNvPr id="17" name="サブタイトル 2"/>
          <p:cNvSpPr txBox="1">
            <a:spLocks/>
          </p:cNvSpPr>
          <p:nvPr/>
        </p:nvSpPr>
        <p:spPr>
          <a:xfrm>
            <a:off x="8641724" y="24369"/>
            <a:ext cx="1220340" cy="355778"/>
          </a:xfrm>
          <a:prstGeom prst="rect">
            <a:avLst/>
          </a:prstGeom>
          <a:solidFill>
            <a:schemeClr val="bg1"/>
          </a:solidFill>
          <a:ln>
            <a:solidFill>
              <a:schemeClr val="tx1"/>
            </a:solidFill>
          </a:ln>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1625" b="1" dirty="0" smtClean="0"/>
              <a:t>資料２－１　</a:t>
            </a:r>
            <a:endParaRPr lang="en-US" altLang="ja-JP" sz="1625" b="1" dirty="0"/>
          </a:p>
        </p:txBody>
      </p:sp>
      <p:sp>
        <p:nvSpPr>
          <p:cNvPr id="18" name="二等辺三角形 17"/>
          <p:cNvSpPr/>
          <p:nvPr/>
        </p:nvSpPr>
        <p:spPr>
          <a:xfrm rot="10800000">
            <a:off x="3239407" y="4809492"/>
            <a:ext cx="3409590" cy="159931"/>
          </a:xfrm>
          <a:prstGeom prst="triangl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solidFill>
                <a:schemeClr val="tx1"/>
              </a:solidFill>
            </a:endParaRPr>
          </a:p>
        </p:txBody>
      </p:sp>
      <p:graphicFrame>
        <p:nvGraphicFramePr>
          <p:cNvPr id="7" name="表 6"/>
          <p:cNvGraphicFramePr>
            <a:graphicFrameLocks noGrp="1"/>
          </p:cNvGraphicFramePr>
          <p:nvPr>
            <p:extLst>
              <p:ext uri="{D42A27DB-BD31-4B8C-83A1-F6EECF244321}">
                <p14:modId xmlns:p14="http://schemas.microsoft.com/office/powerpoint/2010/main" val="1019785853"/>
              </p:ext>
            </p:extLst>
          </p:nvPr>
        </p:nvGraphicFramePr>
        <p:xfrm>
          <a:off x="219940" y="2548483"/>
          <a:ext cx="9272533" cy="2229490"/>
        </p:xfrm>
        <a:graphic>
          <a:graphicData uri="http://schemas.openxmlformats.org/drawingml/2006/table">
            <a:tbl>
              <a:tblPr/>
              <a:tblGrid>
                <a:gridCol w="932912">
                  <a:extLst>
                    <a:ext uri="{9D8B030D-6E8A-4147-A177-3AD203B41FA5}">
                      <a16:colId xmlns:a16="http://schemas.microsoft.com/office/drawing/2014/main" val="4280665210"/>
                    </a:ext>
                  </a:extLst>
                </a:gridCol>
                <a:gridCol w="1972828">
                  <a:extLst>
                    <a:ext uri="{9D8B030D-6E8A-4147-A177-3AD203B41FA5}">
                      <a16:colId xmlns:a16="http://schemas.microsoft.com/office/drawing/2014/main" val="3680222287"/>
                    </a:ext>
                  </a:extLst>
                </a:gridCol>
                <a:gridCol w="786541">
                  <a:extLst>
                    <a:ext uri="{9D8B030D-6E8A-4147-A177-3AD203B41FA5}">
                      <a16:colId xmlns:a16="http://schemas.microsoft.com/office/drawing/2014/main" val="4061902645"/>
                    </a:ext>
                  </a:extLst>
                </a:gridCol>
                <a:gridCol w="860572">
                  <a:extLst>
                    <a:ext uri="{9D8B030D-6E8A-4147-A177-3AD203B41FA5}">
                      <a16:colId xmlns:a16="http://schemas.microsoft.com/office/drawing/2014/main" val="3849342199"/>
                    </a:ext>
                  </a:extLst>
                </a:gridCol>
                <a:gridCol w="664465">
                  <a:extLst>
                    <a:ext uri="{9D8B030D-6E8A-4147-A177-3AD203B41FA5}">
                      <a16:colId xmlns:a16="http://schemas.microsoft.com/office/drawing/2014/main" val="1911446234"/>
                    </a:ext>
                  </a:extLst>
                </a:gridCol>
                <a:gridCol w="648678">
                  <a:extLst>
                    <a:ext uri="{9D8B030D-6E8A-4147-A177-3AD203B41FA5}">
                      <a16:colId xmlns:a16="http://schemas.microsoft.com/office/drawing/2014/main" val="1737865203"/>
                    </a:ext>
                  </a:extLst>
                </a:gridCol>
                <a:gridCol w="643532">
                  <a:extLst>
                    <a:ext uri="{9D8B030D-6E8A-4147-A177-3AD203B41FA5}">
                      <a16:colId xmlns:a16="http://schemas.microsoft.com/office/drawing/2014/main" val="998678685"/>
                    </a:ext>
                  </a:extLst>
                </a:gridCol>
                <a:gridCol w="614932">
                  <a:extLst>
                    <a:ext uri="{9D8B030D-6E8A-4147-A177-3AD203B41FA5}">
                      <a16:colId xmlns:a16="http://schemas.microsoft.com/office/drawing/2014/main" val="3962294035"/>
                    </a:ext>
                  </a:extLst>
                </a:gridCol>
                <a:gridCol w="700736">
                  <a:extLst>
                    <a:ext uri="{9D8B030D-6E8A-4147-A177-3AD203B41FA5}">
                      <a16:colId xmlns:a16="http://schemas.microsoft.com/office/drawing/2014/main" val="4165155153"/>
                    </a:ext>
                  </a:extLst>
                </a:gridCol>
                <a:gridCol w="673611">
                  <a:extLst>
                    <a:ext uri="{9D8B030D-6E8A-4147-A177-3AD203B41FA5}">
                      <a16:colId xmlns:a16="http://schemas.microsoft.com/office/drawing/2014/main" val="1889050525"/>
                    </a:ext>
                  </a:extLst>
                </a:gridCol>
                <a:gridCol w="773726">
                  <a:extLst>
                    <a:ext uri="{9D8B030D-6E8A-4147-A177-3AD203B41FA5}">
                      <a16:colId xmlns:a16="http://schemas.microsoft.com/office/drawing/2014/main" val="2658707742"/>
                    </a:ext>
                  </a:extLst>
                </a:gridCol>
              </a:tblGrid>
              <a:tr h="396428">
                <a:tc gridSpan="2">
                  <a:txBody>
                    <a:bodyPr/>
                    <a:lstStyle/>
                    <a:p>
                      <a:pPr algn="ctr" fontAlgn="ctr"/>
                      <a:r>
                        <a:rPr lang="ja-JP" altLang="en-US" sz="1050" b="1" i="0" u="none" strike="noStrike" dirty="0" smtClean="0">
                          <a:solidFill>
                            <a:srgbClr val="FFFFFF"/>
                          </a:solidFill>
                          <a:effectLst/>
                          <a:latin typeface="+mn-ea"/>
                          <a:ea typeface="+mn-ea"/>
                        </a:rPr>
                        <a:t>指標（抜粋）</a:t>
                      </a:r>
                      <a:endParaRPr lang="ja-JP" altLang="en-US" sz="1050" b="1" i="0" u="none" strike="noStrike" dirty="0">
                        <a:solidFill>
                          <a:srgbClr val="FFFFFF"/>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hMerge="1">
                  <a:txBody>
                    <a:bodyPr/>
                    <a:lstStyle/>
                    <a:p>
                      <a:endParaRPr kumimoji="1" lang="ja-JP" altLang="en-US"/>
                    </a:p>
                  </a:txBody>
                  <a:tcPr/>
                </a:tc>
                <a:tc>
                  <a:txBody>
                    <a:bodyPr/>
                    <a:lstStyle/>
                    <a:p>
                      <a:pPr algn="ctr" fontAlgn="ctr"/>
                      <a:r>
                        <a:rPr lang="ja-JP" altLang="en-US" sz="1050" b="1" i="0" u="none" strike="noStrike" dirty="0" smtClean="0">
                          <a:solidFill>
                            <a:srgbClr val="FFFFFF"/>
                          </a:solidFill>
                          <a:effectLst/>
                          <a:latin typeface="+mn-ea"/>
                          <a:ea typeface="+mn-ea"/>
                        </a:rPr>
                        <a:t>ステージ</a:t>
                      </a:r>
                      <a:r>
                        <a:rPr lang="en-US" altLang="ja-JP" sz="1050" b="1" i="0" u="none" strike="noStrike" dirty="0" smtClean="0">
                          <a:solidFill>
                            <a:srgbClr val="FFFFFF"/>
                          </a:solidFill>
                          <a:effectLst/>
                          <a:latin typeface="+mn-ea"/>
                          <a:ea typeface="+mn-ea"/>
                        </a:rPr>
                        <a:t>Ⅲ</a:t>
                      </a:r>
                      <a:r>
                        <a:rPr lang="ja-JP" altLang="en-US" sz="1050" b="1" i="0" u="none" strike="noStrike" dirty="0" smtClean="0">
                          <a:solidFill>
                            <a:srgbClr val="FFFFFF"/>
                          </a:solidFill>
                          <a:effectLst/>
                          <a:latin typeface="+mn-ea"/>
                          <a:ea typeface="+mn-ea"/>
                        </a:rPr>
                        <a:t>目安</a:t>
                      </a:r>
                      <a:endParaRPr lang="ja-JP" altLang="en-US" sz="1050" b="1" i="0" u="none" strike="noStrike" dirty="0">
                        <a:solidFill>
                          <a:srgbClr val="FFFFFF"/>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a:txBody>
                    <a:bodyPr/>
                    <a:lstStyle/>
                    <a:p>
                      <a:pPr algn="ctr" rtl="0" fontAlgn="ctr"/>
                      <a:r>
                        <a:rPr lang="ja-JP" altLang="en-US" sz="1050" b="1" i="0" u="none" strike="noStrike" dirty="0" smtClean="0">
                          <a:solidFill>
                            <a:srgbClr val="FFFFFF"/>
                          </a:solidFill>
                          <a:effectLst/>
                          <a:latin typeface="+mn-ea"/>
                          <a:ea typeface="+mn-ea"/>
                        </a:rPr>
                        <a:t>ステージ</a:t>
                      </a:r>
                      <a:r>
                        <a:rPr lang="en-US" altLang="ja-JP" sz="1050" b="1" i="0" u="none" strike="noStrike" dirty="0">
                          <a:solidFill>
                            <a:srgbClr val="FFFFFF"/>
                          </a:solidFill>
                          <a:effectLst/>
                          <a:latin typeface="+mn-ea"/>
                          <a:ea typeface="+mn-ea"/>
                        </a:rPr>
                        <a:t>Ⅳ</a:t>
                      </a:r>
                      <a:br>
                        <a:rPr lang="en-US" altLang="ja-JP" sz="1050" b="1" i="0" u="none" strike="noStrike" dirty="0">
                          <a:solidFill>
                            <a:srgbClr val="FFFFFF"/>
                          </a:solidFill>
                          <a:effectLst/>
                          <a:latin typeface="+mn-ea"/>
                          <a:ea typeface="+mn-ea"/>
                        </a:rPr>
                      </a:br>
                      <a:r>
                        <a:rPr lang="ja-JP" altLang="en-US" sz="1050" b="1" i="0" u="none" strike="noStrike" dirty="0">
                          <a:solidFill>
                            <a:srgbClr val="FFFFFF"/>
                          </a:solidFill>
                          <a:effectLst/>
                          <a:latin typeface="+mn-ea"/>
                          <a:ea typeface="+mn-ea"/>
                        </a:rPr>
                        <a:t>目安</a:t>
                      </a:r>
                    </a:p>
                  </a:txBody>
                  <a:tcPr marL="7840" marR="7840" marT="78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a:txBody>
                    <a:bodyPr/>
                    <a:lstStyle/>
                    <a:p>
                      <a:pPr algn="ctr" rtl="0" fontAlgn="ctr"/>
                      <a:r>
                        <a:rPr lang="en-US" altLang="ja-JP" sz="1050" b="1" i="0" u="none" strike="noStrike" dirty="0" smtClean="0">
                          <a:solidFill>
                            <a:srgbClr val="FFFFFF"/>
                          </a:solidFill>
                          <a:effectLst/>
                          <a:latin typeface="+mn-ea"/>
                          <a:ea typeface="+mn-ea"/>
                        </a:rPr>
                        <a:t>3/26</a:t>
                      </a:r>
                      <a:endParaRPr lang="en-US" altLang="ja-JP" sz="1050" b="1" i="0" u="none" strike="noStrike" dirty="0">
                        <a:solidFill>
                          <a:srgbClr val="FFFFFF"/>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a:txBody>
                    <a:bodyPr/>
                    <a:lstStyle/>
                    <a:p>
                      <a:pPr algn="ctr" rtl="0" fontAlgn="ctr"/>
                      <a:r>
                        <a:rPr lang="en-US" altLang="ja-JP" sz="1050" b="1" i="0" u="none" strike="noStrike" dirty="0" smtClean="0">
                          <a:solidFill>
                            <a:srgbClr val="FFFFFF"/>
                          </a:solidFill>
                          <a:effectLst/>
                          <a:latin typeface="+mn-ea"/>
                          <a:ea typeface="+mn-ea"/>
                        </a:rPr>
                        <a:t>3/27</a:t>
                      </a:r>
                      <a:endParaRPr lang="en-US" altLang="ja-JP" sz="1050" b="1" i="0" u="none" strike="noStrike" dirty="0">
                        <a:solidFill>
                          <a:srgbClr val="FFFFFF"/>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a:txBody>
                    <a:bodyPr/>
                    <a:lstStyle/>
                    <a:p>
                      <a:pPr algn="ctr" rtl="0" fontAlgn="ctr"/>
                      <a:r>
                        <a:rPr lang="en-US" altLang="ja-JP" sz="1050" b="1" i="0" u="none" strike="noStrike" dirty="0" smtClean="0">
                          <a:solidFill>
                            <a:srgbClr val="FFFFFF"/>
                          </a:solidFill>
                          <a:effectLst/>
                          <a:latin typeface="+mn-ea"/>
                          <a:ea typeface="+mn-ea"/>
                        </a:rPr>
                        <a:t>3/28</a:t>
                      </a:r>
                      <a:r>
                        <a:rPr lang="ja-JP" altLang="en-US" sz="1050" b="1" i="0" u="none" strike="noStrike" dirty="0">
                          <a:solidFill>
                            <a:srgbClr val="FFFFFF"/>
                          </a:solidFill>
                          <a:effectLst/>
                          <a:latin typeface="+mn-ea"/>
                          <a:ea typeface="+mn-ea"/>
                        </a:rPr>
                        <a:t>　</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a:txBody>
                    <a:bodyPr/>
                    <a:lstStyle/>
                    <a:p>
                      <a:pPr algn="ctr" rtl="0" fontAlgn="ctr"/>
                      <a:r>
                        <a:rPr lang="en-US" altLang="ja-JP" sz="1050" b="1" i="0" u="none" strike="noStrike" dirty="0">
                          <a:solidFill>
                            <a:srgbClr val="FFFFFF"/>
                          </a:solidFill>
                          <a:effectLst/>
                          <a:latin typeface="+mn-ea"/>
                          <a:ea typeface="+mn-ea"/>
                        </a:rPr>
                        <a:t>3/29</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a:txBody>
                    <a:bodyPr/>
                    <a:lstStyle/>
                    <a:p>
                      <a:pPr algn="ctr" rtl="0" fontAlgn="ctr"/>
                      <a:r>
                        <a:rPr lang="en-US" altLang="ja-JP" sz="1050" b="1" i="0" u="none" strike="noStrike" dirty="0">
                          <a:solidFill>
                            <a:srgbClr val="FFFFFF"/>
                          </a:solidFill>
                          <a:effectLst/>
                          <a:latin typeface="+mn-ea"/>
                          <a:ea typeface="+mn-ea"/>
                        </a:rPr>
                        <a:t>3/30</a:t>
                      </a:r>
                    </a:p>
                  </a:txBody>
                  <a:tcPr marL="5890" marR="5890" marT="589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a:txBody>
                    <a:bodyPr/>
                    <a:lstStyle/>
                    <a:p>
                      <a:pPr algn="ctr" rtl="0" fontAlgn="ctr"/>
                      <a:r>
                        <a:rPr lang="ja-JP" altLang="en-US" sz="800" b="1" i="0" u="none" strike="noStrike" dirty="0" smtClean="0">
                          <a:solidFill>
                            <a:srgbClr val="FFFFFF"/>
                          </a:solidFill>
                          <a:effectLst/>
                          <a:latin typeface="+mn-ea"/>
                          <a:ea typeface="+mn-ea"/>
                        </a:rPr>
                        <a:t>ステージ</a:t>
                      </a:r>
                      <a:r>
                        <a:rPr lang="en-US" altLang="ja-JP" sz="800" b="1" i="0" u="none" strike="noStrike" dirty="0" smtClean="0">
                          <a:solidFill>
                            <a:srgbClr val="FFFFFF"/>
                          </a:solidFill>
                          <a:effectLst/>
                          <a:latin typeface="+mn-ea"/>
                          <a:ea typeface="+mn-ea"/>
                        </a:rPr>
                        <a:t>Ⅲ</a:t>
                      </a:r>
                      <a:r>
                        <a:rPr lang="ja-JP" altLang="en-US" sz="800" b="1" i="0" u="none" strike="noStrike" dirty="0" smtClean="0">
                          <a:solidFill>
                            <a:srgbClr val="FFFFFF"/>
                          </a:solidFill>
                          <a:effectLst/>
                          <a:latin typeface="+mn-ea"/>
                          <a:ea typeface="+mn-ea"/>
                        </a:rPr>
                        <a:t>目安の状況</a:t>
                      </a:r>
                      <a:endParaRPr lang="ja-JP" altLang="en-US" sz="800" b="1" i="0" u="none" strike="noStrike" dirty="0">
                        <a:solidFill>
                          <a:srgbClr val="FFFFFF"/>
                        </a:solidFill>
                        <a:effectLst/>
                        <a:latin typeface="+mn-ea"/>
                        <a:ea typeface="+mn-ea"/>
                      </a:endParaRPr>
                    </a:p>
                  </a:txBody>
                  <a:tcPr marL="5890" marR="5890" marT="589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a:txBody>
                    <a:bodyPr/>
                    <a:lstStyle/>
                    <a:p>
                      <a:pPr algn="ctr" rtl="0" fontAlgn="ctr"/>
                      <a:r>
                        <a:rPr lang="ja-JP" altLang="en-US" sz="800" b="1" i="0" u="none" strike="noStrike" dirty="0" smtClean="0">
                          <a:solidFill>
                            <a:srgbClr val="FFFFFF"/>
                          </a:solidFill>
                          <a:effectLst/>
                          <a:latin typeface="+mn-ea"/>
                          <a:ea typeface="+mn-ea"/>
                        </a:rPr>
                        <a:t>ステージ</a:t>
                      </a:r>
                      <a:r>
                        <a:rPr lang="en-US" altLang="ja-JP" sz="800" b="1" i="0" u="none" strike="noStrike" dirty="0" smtClean="0">
                          <a:solidFill>
                            <a:srgbClr val="FFFFFF"/>
                          </a:solidFill>
                          <a:effectLst/>
                          <a:latin typeface="+mn-ea"/>
                          <a:ea typeface="+mn-ea"/>
                        </a:rPr>
                        <a:t>Ⅳ</a:t>
                      </a:r>
                    </a:p>
                    <a:p>
                      <a:pPr algn="ctr" rtl="0" fontAlgn="ctr"/>
                      <a:r>
                        <a:rPr lang="ja-JP" altLang="en-US" sz="800" b="1" i="0" u="none" strike="noStrike" dirty="0" smtClean="0">
                          <a:solidFill>
                            <a:srgbClr val="FFFFFF"/>
                          </a:solidFill>
                          <a:effectLst/>
                          <a:latin typeface="+mn-ea"/>
                          <a:ea typeface="+mn-ea"/>
                        </a:rPr>
                        <a:t>目安の状況</a:t>
                      </a:r>
                    </a:p>
                  </a:txBody>
                  <a:tcPr marL="7840" marR="7840" marT="784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extLst>
                  <a:ext uri="{0D108BD9-81ED-4DB2-BD59-A6C34878D82A}">
                    <a16:rowId xmlns:a16="http://schemas.microsoft.com/office/drawing/2014/main" val="3249715003"/>
                  </a:ext>
                </a:extLst>
              </a:tr>
              <a:tr h="261866">
                <a:tc rowSpan="3">
                  <a:txBody>
                    <a:bodyPr/>
                    <a:lstStyle/>
                    <a:p>
                      <a:pPr algn="ctr" rtl="0" fontAlgn="ctr"/>
                      <a:r>
                        <a:rPr lang="ja-JP" altLang="en-US" sz="900" b="1" i="0" u="none" strike="noStrike" dirty="0">
                          <a:solidFill>
                            <a:srgbClr val="000000"/>
                          </a:solidFill>
                          <a:effectLst/>
                          <a:latin typeface="+mn-ea"/>
                          <a:ea typeface="+mn-ea"/>
                        </a:rPr>
                        <a:t>医療</a:t>
                      </a:r>
                      <a:r>
                        <a:rPr lang="ja-JP" altLang="en-US" sz="900" b="1" i="0" u="none" strike="noStrike" dirty="0" smtClean="0">
                          <a:solidFill>
                            <a:srgbClr val="000000"/>
                          </a:solidFill>
                          <a:effectLst/>
                          <a:latin typeface="+mn-ea"/>
                          <a:ea typeface="+mn-ea"/>
                        </a:rPr>
                        <a:t>提供</a:t>
                      </a:r>
                      <a:endParaRPr lang="en-US" altLang="ja-JP" sz="900" b="1" i="0" u="none" strike="noStrike" dirty="0" smtClean="0">
                        <a:solidFill>
                          <a:srgbClr val="000000"/>
                        </a:solidFill>
                        <a:effectLst/>
                        <a:latin typeface="+mn-ea"/>
                        <a:ea typeface="+mn-ea"/>
                      </a:endParaRPr>
                    </a:p>
                    <a:p>
                      <a:pPr algn="ctr" rtl="0" fontAlgn="ctr"/>
                      <a:r>
                        <a:rPr lang="ja-JP" altLang="en-US" sz="900" b="1" i="0" u="none" strike="noStrike" dirty="0" smtClean="0">
                          <a:solidFill>
                            <a:srgbClr val="000000"/>
                          </a:solidFill>
                          <a:effectLst/>
                          <a:latin typeface="+mn-ea"/>
                          <a:ea typeface="+mn-ea"/>
                        </a:rPr>
                        <a:t>体制</a:t>
                      </a:r>
                      <a:r>
                        <a:rPr lang="ja-JP" altLang="en-US" sz="900" b="1" i="0" u="none" strike="noStrike" dirty="0">
                          <a:solidFill>
                            <a:srgbClr val="000000"/>
                          </a:solidFill>
                          <a:effectLst/>
                          <a:latin typeface="+mn-ea"/>
                          <a:ea typeface="+mn-ea"/>
                        </a:rPr>
                        <a:t>等の負荷</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900" b="1" i="0" u="none" strike="noStrike" dirty="0">
                          <a:solidFill>
                            <a:srgbClr val="000000"/>
                          </a:solidFill>
                          <a:effectLst/>
                          <a:latin typeface="+mn-ea"/>
                          <a:ea typeface="+mn-ea"/>
                        </a:rPr>
                        <a:t>最大確保病床の占有率</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1" i="0" u="none" strike="noStrike" dirty="0">
                          <a:solidFill>
                            <a:srgbClr val="000000"/>
                          </a:solidFill>
                          <a:effectLst/>
                          <a:latin typeface="+mn-ea"/>
                          <a:ea typeface="+mn-ea"/>
                        </a:rPr>
                        <a:t>20%</a:t>
                      </a:r>
                      <a:r>
                        <a:rPr lang="ja-JP" altLang="en-US" sz="900" b="1" i="0" u="none" strike="noStrike" dirty="0">
                          <a:solidFill>
                            <a:srgbClr val="000000"/>
                          </a:solidFill>
                          <a:effectLst/>
                          <a:latin typeface="+mn-ea"/>
                          <a:ea typeface="+mn-ea"/>
                        </a:rPr>
                        <a:t>以上</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1" i="0" u="none" strike="noStrike" dirty="0">
                          <a:solidFill>
                            <a:srgbClr val="000000"/>
                          </a:solidFill>
                          <a:effectLst/>
                          <a:latin typeface="+mn-ea"/>
                          <a:ea typeface="+mn-ea"/>
                        </a:rPr>
                        <a:t>50%</a:t>
                      </a:r>
                      <a:r>
                        <a:rPr lang="ja-JP" altLang="en-US" sz="900" b="1" i="0" u="none" strike="noStrike" dirty="0" smtClean="0">
                          <a:solidFill>
                            <a:srgbClr val="000000"/>
                          </a:solidFill>
                          <a:effectLst/>
                          <a:latin typeface="+mn-ea"/>
                          <a:ea typeface="+mn-ea"/>
                        </a:rPr>
                        <a:t>以上</a:t>
                      </a:r>
                      <a:endParaRPr lang="ja-JP" altLang="en-US" sz="900" b="1" i="0" u="none" strike="noStrike" dirty="0">
                        <a:solidFill>
                          <a:srgbClr val="000000"/>
                        </a:solidFill>
                        <a:effectLst/>
                        <a:latin typeface="+mn-ea"/>
                        <a:ea typeface="+mn-ea"/>
                      </a:endParaRPr>
                    </a:p>
                  </a:txBody>
                  <a:tcPr marL="7840" marR="7840" marT="78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a:solidFill>
                            <a:srgbClr val="000000"/>
                          </a:solidFill>
                          <a:effectLst/>
                          <a:latin typeface="+mn-ea"/>
                          <a:ea typeface="+mn-ea"/>
                        </a:rPr>
                        <a:t>34.8%</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a:solidFill>
                            <a:srgbClr val="000000"/>
                          </a:solidFill>
                          <a:effectLst/>
                          <a:latin typeface="+mn-ea"/>
                          <a:ea typeface="+mn-ea"/>
                        </a:rPr>
                        <a:t>34.6%</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a:solidFill>
                            <a:srgbClr val="000000"/>
                          </a:solidFill>
                          <a:effectLst/>
                          <a:latin typeface="+mn-ea"/>
                          <a:ea typeface="+mn-ea"/>
                        </a:rPr>
                        <a:t>36.8%</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a:solidFill>
                            <a:srgbClr val="000000"/>
                          </a:solidFill>
                          <a:effectLst/>
                          <a:latin typeface="+mn-ea"/>
                          <a:ea typeface="+mn-ea"/>
                        </a:rPr>
                        <a:t>38.6%</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a:solidFill>
                            <a:srgbClr val="000000"/>
                          </a:solidFill>
                          <a:effectLst/>
                          <a:latin typeface="+mn-ea"/>
                          <a:ea typeface="+mn-ea"/>
                        </a:rPr>
                        <a:t>38.2%</a:t>
                      </a:r>
                    </a:p>
                  </a:txBody>
                  <a:tcPr marL="5890" marR="5890" marT="589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000000"/>
                          </a:solidFill>
                          <a:effectLst/>
                          <a:latin typeface="+mn-ea"/>
                          <a:ea typeface="+mn-ea"/>
                        </a:rPr>
                        <a:t>●</a:t>
                      </a:r>
                    </a:p>
                  </a:txBody>
                  <a:tcPr marL="5890" marR="5890" marT="589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smtClean="0">
                          <a:solidFill>
                            <a:srgbClr val="000000"/>
                          </a:solidFill>
                          <a:effectLst/>
                          <a:latin typeface="+mn-ea"/>
                          <a:ea typeface="+mn-ea"/>
                        </a:rPr>
                        <a:t>○</a:t>
                      </a:r>
                      <a:r>
                        <a:rPr lang="ja-JP" altLang="en-US" sz="900" b="0" i="0" u="none" strike="noStrike" dirty="0">
                          <a:solidFill>
                            <a:srgbClr val="000000"/>
                          </a:solidFill>
                          <a:effectLst/>
                          <a:latin typeface="+mn-ea"/>
                          <a:ea typeface="+mn-ea"/>
                        </a:rPr>
                        <a:t>　</a:t>
                      </a:r>
                    </a:p>
                  </a:txBody>
                  <a:tcPr marL="7840" marR="7840" marT="784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4160422"/>
                  </a:ext>
                </a:extLst>
              </a:tr>
              <a:tr h="261866">
                <a:tc vMerge="1">
                  <a:txBody>
                    <a:bodyPr/>
                    <a:lstStyle/>
                    <a:p>
                      <a:endParaRPr kumimoji="1" lang="ja-JP" altLang="en-US"/>
                    </a:p>
                  </a:txBody>
                  <a:tcPr/>
                </a:tc>
                <a:tc>
                  <a:txBody>
                    <a:bodyPr/>
                    <a:lstStyle/>
                    <a:p>
                      <a:pPr algn="ctr" rtl="0" fontAlgn="ctr"/>
                      <a:r>
                        <a:rPr lang="ja-JP" altLang="en-US" sz="900" b="1" i="0" u="none" strike="noStrike" dirty="0">
                          <a:solidFill>
                            <a:srgbClr val="000000"/>
                          </a:solidFill>
                          <a:effectLst/>
                          <a:latin typeface="+mn-ea"/>
                          <a:ea typeface="+mn-ea"/>
                        </a:rPr>
                        <a:t>重症</a:t>
                      </a:r>
                      <a:r>
                        <a:rPr lang="ja-JP" altLang="en-US" sz="900" b="1" i="0" u="none" strike="noStrike" dirty="0" smtClean="0">
                          <a:solidFill>
                            <a:srgbClr val="000000"/>
                          </a:solidFill>
                          <a:effectLst/>
                          <a:latin typeface="+mn-ea"/>
                          <a:ea typeface="+mn-ea"/>
                        </a:rPr>
                        <a:t>病床　最大</a:t>
                      </a:r>
                      <a:r>
                        <a:rPr lang="ja-JP" altLang="en-US" sz="900" b="1" i="0" u="none" strike="noStrike" dirty="0">
                          <a:solidFill>
                            <a:srgbClr val="000000"/>
                          </a:solidFill>
                          <a:effectLst/>
                          <a:latin typeface="+mn-ea"/>
                          <a:ea typeface="+mn-ea"/>
                        </a:rPr>
                        <a:t>確保病床の占有率</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1" i="0" u="none" strike="noStrike" dirty="0">
                          <a:solidFill>
                            <a:srgbClr val="000000"/>
                          </a:solidFill>
                          <a:effectLst/>
                          <a:latin typeface="+mn-ea"/>
                          <a:ea typeface="+mn-ea"/>
                        </a:rPr>
                        <a:t>20%</a:t>
                      </a:r>
                      <a:r>
                        <a:rPr lang="ja-JP" altLang="en-US" sz="900" b="1" i="0" u="none" strike="noStrike" dirty="0">
                          <a:solidFill>
                            <a:srgbClr val="000000"/>
                          </a:solidFill>
                          <a:effectLst/>
                          <a:latin typeface="+mn-ea"/>
                          <a:ea typeface="+mn-ea"/>
                        </a:rPr>
                        <a:t>以上</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1" i="0" u="none" strike="noStrike" dirty="0">
                          <a:solidFill>
                            <a:srgbClr val="000000"/>
                          </a:solidFill>
                          <a:effectLst/>
                          <a:latin typeface="+mn-ea"/>
                          <a:ea typeface="+mn-ea"/>
                        </a:rPr>
                        <a:t>50%</a:t>
                      </a:r>
                      <a:r>
                        <a:rPr lang="ja-JP" altLang="en-US" sz="900" b="1" i="0" u="none" strike="noStrike" dirty="0" smtClean="0">
                          <a:solidFill>
                            <a:srgbClr val="000000"/>
                          </a:solidFill>
                          <a:effectLst/>
                          <a:latin typeface="+mn-ea"/>
                          <a:ea typeface="+mn-ea"/>
                        </a:rPr>
                        <a:t>以上</a:t>
                      </a:r>
                      <a:endParaRPr lang="ja-JP" altLang="en-US" sz="900" b="1" i="0" u="none" strike="noStrike" dirty="0">
                        <a:solidFill>
                          <a:srgbClr val="000000"/>
                        </a:solidFill>
                        <a:effectLst/>
                        <a:latin typeface="+mn-ea"/>
                        <a:ea typeface="+mn-ea"/>
                      </a:endParaRPr>
                    </a:p>
                  </a:txBody>
                  <a:tcPr marL="7840" marR="7840" marT="78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a:solidFill>
                            <a:srgbClr val="000000"/>
                          </a:solidFill>
                          <a:effectLst/>
                          <a:latin typeface="+mn-ea"/>
                          <a:ea typeface="+mn-ea"/>
                        </a:rPr>
                        <a:t>22.2%</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a:solidFill>
                            <a:srgbClr val="000000"/>
                          </a:solidFill>
                          <a:effectLst/>
                          <a:latin typeface="+mn-ea"/>
                          <a:ea typeface="+mn-ea"/>
                        </a:rPr>
                        <a:t>23.7%</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a:solidFill>
                            <a:srgbClr val="000000"/>
                          </a:solidFill>
                          <a:effectLst/>
                          <a:latin typeface="+mn-ea"/>
                          <a:ea typeface="+mn-ea"/>
                        </a:rPr>
                        <a:t>23.9%</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a:solidFill>
                            <a:srgbClr val="000000"/>
                          </a:solidFill>
                          <a:effectLst/>
                          <a:latin typeface="+mn-ea"/>
                          <a:ea typeface="+mn-ea"/>
                        </a:rPr>
                        <a:t>26.5%</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a:solidFill>
                            <a:srgbClr val="000000"/>
                          </a:solidFill>
                          <a:effectLst/>
                          <a:latin typeface="+mn-ea"/>
                          <a:ea typeface="+mn-ea"/>
                        </a:rPr>
                        <a:t>28.0%</a:t>
                      </a:r>
                    </a:p>
                  </a:txBody>
                  <a:tcPr marL="5890" marR="5890" marT="589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000000"/>
                          </a:solidFill>
                          <a:effectLst/>
                          <a:latin typeface="+mn-ea"/>
                          <a:ea typeface="+mn-ea"/>
                        </a:rPr>
                        <a:t>●</a:t>
                      </a:r>
                    </a:p>
                  </a:txBody>
                  <a:tcPr marL="5890" marR="5890" marT="589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smtClean="0">
                          <a:solidFill>
                            <a:srgbClr val="000000"/>
                          </a:solidFill>
                          <a:effectLst/>
                          <a:latin typeface="+mn-ea"/>
                          <a:ea typeface="+mn-ea"/>
                        </a:rPr>
                        <a:t>○</a:t>
                      </a:r>
                      <a:endParaRPr lang="ja-JP" altLang="en-US" sz="900" b="0" i="0" u="none" strike="noStrike" dirty="0">
                        <a:solidFill>
                          <a:srgbClr val="000000"/>
                        </a:solidFill>
                        <a:effectLst/>
                        <a:latin typeface="+mn-ea"/>
                        <a:ea typeface="+mn-ea"/>
                      </a:endParaRPr>
                    </a:p>
                  </a:txBody>
                  <a:tcPr marL="7840" marR="7840" marT="784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25016498"/>
                  </a:ext>
                </a:extLst>
              </a:tr>
              <a:tr h="261866">
                <a:tc vMerge="1">
                  <a:txBody>
                    <a:bodyPr/>
                    <a:lstStyle/>
                    <a:p>
                      <a:endParaRPr kumimoji="1" lang="ja-JP" altLang="en-US"/>
                    </a:p>
                  </a:txBody>
                  <a:tcPr/>
                </a:tc>
                <a:tc>
                  <a:txBody>
                    <a:bodyPr/>
                    <a:lstStyle/>
                    <a:p>
                      <a:pPr algn="ctr" rtl="0" fontAlgn="ctr"/>
                      <a:r>
                        <a:rPr lang="ja-JP" altLang="en-US" sz="900" b="1" i="0" u="none" strike="noStrike" dirty="0">
                          <a:solidFill>
                            <a:srgbClr val="000000"/>
                          </a:solidFill>
                          <a:effectLst/>
                          <a:latin typeface="+mn-ea"/>
                          <a:ea typeface="+mn-ea"/>
                        </a:rPr>
                        <a:t>人口</a:t>
                      </a:r>
                      <a:r>
                        <a:rPr lang="en-US" altLang="ja-JP" sz="900" b="1" i="0" u="none" strike="noStrike" dirty="0">
                          <a:solidFill>
                            <a:srgbClr val="000000"/>
                          </a:solidFill>
                          <a:effectLst/>
                          <a:latin typeface="+mn-ea"/>
                          <a:ea typeface="+mn-ea"/>
                        </a:rPr>
                        <a:t>10</a:t>
                      </a:r>
                      <a:r>
                        <a:rPr lang="ja-JP" altLang="en-US" sz="900" b="1" i="0" u="none" strike="noStrike" dirty="0">
                          <a:solidFill>
                            <a:srgbClr val="000000"/>
                          </a:solidFill>
                          <a:effectLst/>
                          <a:latin typeface="+mn-ea"/>
                          <a:ea typeface="+mn-ea"/>
                        </a:rPr>
                        <a:t>万人あたり療養者数</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1" i="0" u="none" strike="noStrike" dirty="0">
                          <a:solidFill>
                            <a:srgbClr val="000000"/>
                          </a:solidFill>
                          <a:effectLst/>
                          <a:latin typeface="+mn-ea"/>
                          <a:ea typeface="+mn-ea"/>
                        </a:rPr>
                        <a:t>15</a:t>
                      </a:r>
                      <a:r>
                        <a:rPr lang="ja-JP" altLang="en-US" sz="900" b="1" i="0" u="none" strike="noStrike" dirty="0">
                          <a:solidFill>
                            <a:srgbClr val="000000"/>
                          </a:solidFill>
                          <a:effectLst/>
                          <a:latin typeface="+mn-ea"/>
                          <a:ea typeface="+mn-ea"/>
                        </a:rPr>
                        <a:t>人以上</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1" i="0" u="none" strike="noStrike" dirty="0">
                          <a:solidFill>
                            <a:srgbClr val="000000"/>
                          </a:solidFill>
                          <a:effectLst/>
                          <a:latin typeface="+mn-ea"/>
                          <a:ea typeface="+mn-ea"/>
                        </a:rPr>
                        <a:t>25</a:t>
                      </a:r>
                      <a:r>
                        <a:rPr lang="ja-JP" altLang="en-US" sz="900" b="1" i="0" u="none" strike="noStrike" dirty="0">
                          <a:solidFill>
                            <a:srgbClr val="000000"/>
                          </a:solidFill>
                          <a:effectLst/>
                          <a:latin typeface="+mn-ea"/>
                          <a:ea typeface="+mn-ea"/>
                        </a:rPr>
                        <a:t>人以上</a:t>
                      </a:r>
                    </a:p>
                  </a:txBody>
                  <a:tcPr marL="7840" marR="7840" marT="78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a:solidFill>
                            <a:srgbClr val="000000"/>
                          </a:solidFill>
                          <a:effectLst/>
                          <a:latin typeface="+mn-ea"/>
                          <a:ea typeface="+mn-ea"/>
                        </a:rPr>
                        <a:t>21.03 </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a:solidFill>
                            <a:srgbClr val="000000"/>
                          </a:solidFill>
                          <a:effectLst/>
                          <a:latin typeface="+mn-ea"/>
                          <a:ea typeface="+mn-ea"/>
                        </a:rPr>
                        <a:t>23.63 </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a:solidFill>
                            <a:srgbClr val="000000"/>
                          </a:solidFill>
                          <a:effectLst/>
                          <a:latin typeface="+mn-ea"/>
                          <a:ea typeface="+mn-ea"/>
                        </a:rPr>
                        <a:t>26.35 </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a:solidFill>
                            <a:srgbClr val="000000"/>
                          </a:solidFill>
                          <a:effectLst/>
                          <a:latin typeface="+mn-ea"/>
                          <a:ea typeface="+mn-ea"/>
                        </a:rPr>
                        <a:t>27.96 </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a:solidFill>
                            <a:srgbClr val="000000"/>
                          </a:solidFill>
                          <a:effectLst/>
                          <a:latin typeface="+mn-ea"/>
                          <a:ea typeface="+mn-ea"/>
                        </a:rPr>
                        <a:t>31.17 </a:t>
                      </a:r>
                    </a:p>
                  </a:txBody>
                  <a:tcPr marL="5890" marR="5890" marT="589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000000"/>
                          </a:solidFill>
                          <a:effectLst/>
                          <a:latin typeface="+mn-ea"/>
                          <a:ea typeface="+mn-ea"/>
                        </a:rPr>
                        <a:t>●</a:t>
                      </a:r>
                    </a:p>
                  </a:txBody>
                  <a:tcPr marL="5890" marR="5890" marT="589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000000"/>
                          </a:solidFill>
                          <a:effectLst/>
                          <a:latin typeface="+mn-ea"/>
                          <a:ea typeface="+mn-ea"/>
                        </a:rPr>
                        <a:t>●</a:t>
                      </a:r>
                    </a:p>
                  </a:txBody>
                  <a:tcPr marL="7840" marR="7840" marT="784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78666017"/>
                  </a:ext>
                </a:extLst>
              </a:tr>
              <a:tr h="261866">
                <a:tc>
                  <a:txBody>
                    <a:bodyPr/>
                    <a:lstStyle/>
                    <a:p>
                      <a:pPr algn="ctr" rtl="0" fontAlgn="ctr"/>
                      <a:r>
                        <a:rPr lang="ja-JP" altLang="en-US" sz="900" b="1" i="0" u="none" strike="noStrike" dirty="0">
                          <a:solidFill>
                            <a:srgbClr val="000000"/>
                          </a:solidFill>
                          <a:effectLst/>
                          <a:latin typeface="+mn-ea"/>
                          <a:ea typeface="+mn-ea"/>
                        </a:rPr>
                        <a:t>監視体制</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900" b="1" i="0" u="none" strike="noStrike" dirty="0" smtClean="0">
                          <a:solidFill>
                            <a:srgbClr val="000000"/>
                          </a:solidFill>
                          <a:effectLst/>
                          <a:latin typeface="+mn-ea"/>
                          <a:ea typeface="+mn-ea"/>
                        </a:rPr>
                        <a:t>陽性率　１週間平均</a:t>
                      </a:r>
                      <a:endParaRPr lang="ja-JP" altLang="en-US" sz="900" b="1"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rtl="0" fontAlgn="ctr"/>
                      <a:r>
                        <a:rPr lang="en-US" altLang="ja-JP" sz="900" b="1" i="0" u="none" strike="noStrike" dirty="0">
                          <a:solidFill>
                            <a:srgbClr val="000000"/>
                          </a:solidFill>
                          <a:effectLst/>
                          <a:latin typeface="+mn-ea"/>
                          <a:ea typeface="+mn-ea"/>
                        </a:rPr>
                        <a:t>10</a:t>
                      </a:r>
                      <a:r>
                        <a:rPr lang="ja-JP" altLang="en-US" sz="900" b="1" i="0" u="none" strike="noStrike" dirty="0">
                          <a:solidFill>
                            <a:srgbClr val="000000"/>
                          </a:solidFill>
                          <a:effectLst/>
                          <a:latin typeface="+mn-ea"/>
                          <a:ea typeface="+mn-ea"/>
                        </a:rPr>
                        <a:t>％以上</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rtl="0" fontAlgn="ctr"/>
                      <a:r>
                        <a:rPr lang="en-US" altLang="ja-JP" sz="900" b="0" i="0" u="none" strike="noStrike" dirty="0">
                          <a:solidFill>
                            <a:srgbClr val="000000"/>
                          </a:solidFill>
                          <a:effectLst/>
                          <a:latin typeface="+mn-ea"/>
                          <a:ea typeface="+mn-ea"/>
                        </a:rPr>
                        <a:t>2.0%</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a:solidFill>
                            <a:srgbClr val="000000"/>
                          </a:solidFill>
                          <a:effectLst/>
                          <a:latin typeface="+mn-ea"/>
                          <a:ea typeface="+mn-ea"/>
                        </a:rPr>
                        <a:t>2.2%</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a:solidFill>
                            <a:srgbClr val="000000"/>
                          </a:solidFill>
                          <a:effectLst/>
                          <a:latin typeface="+mn-ea"/>
                          <a:ea typeface="+mn-ea"/>
                        </a:rPr>
                        <a:t>2.4%</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a:solidFill>
                            <a:srgbClr val="000000"/>
                          </a:solidFill>
                          <a:effectLst/>
                          <a:latin typeface="+mn-ea"/>
                          <a:ea typeface="+mn-ea"/>
                        </a:rPr>
                        <a:t>2.5%</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a:solidFill>
                            <a:srgbClr val="000000"/>
                          </a:solidFill>
                          <a:effectLst/>
                          <a:latin typeface="+mn-ea"/>
                          <a:ea typeface="+mn-ea"/>
                        </a:rPr>
                        <a:t>2.8%</a:t>
                      </a:r>
                    </a:p>
                  </a:txBody>
                  <a:tcPr marL="5890" marR="5890" marT="589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000000"/>
                          </a:solidFill>
                          <a:effectLst/>
                          <a:latin typeface="+mn-ea"/>
                          <a:ea typeface="+mn-ea"/>
                        </a:rPr>
                        <a:t>○</a:t>
                      </a:r>
                    </a:p>
                  </a:txBody>
                  <a:tcPr marL="5890" marR="5890" marT="589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000000"/>
                          </a:solidFill>
                          <a:effectLst/>
                          <a:latin typeface="+mn-ea"/>
                          <a:ea typeface="+mn-ea"/>
                        </a:rPr>
                        <a:t>○</a:t>
                      </a:r>
                    </a:p>
                  </a:txBody>
                  <a:tcPr marL="7840" marR="7840" marT="784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2942006"/>
                  </a:ext>
                </a:extLst>
              </a:tr>
              <a:tr h="261866">
                <a:tc rowSpan="3">
                  <a:txBody>
                    <a:bodyPr/>
                    <a:lstStyle/>
                    <a:p>
                      <a:pPr algn="ctr" rtl="0" fontAlgn="ctr"/>
                      <a:r>
                        <a:rPr lang="ja-JP" altLang="en-US" sz="900" b="1" i="0" u="none" strike="noStrike" dirty="0">
                          <a:solidFill>
                            <a:srgbClr val="000000"/>
                          </a:solidFill>
                          <a:effectLst/>
                          <a:latin typeface="+mn-ea"/>
                          <a:ea typeface="+mn-ea"/>
                        </a:rPr>
                        <a:t>感染の状況</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900" b="1" i="0" u="none" strike="noStrike" spc="-80" baseline="0" dirty="0">
                          <a:solidFill>
                            <a:srgbClr val="000000"/>
                          </a:solidFill>
                          <a:effectLst/>
                          <a:latin typeface="+mn-ea"/>
                          <a:ea typeface="+mn-ea"/>
                        </a:rPr>
                        <a:t>週・人口</a:t>
                      </a:r>
                      <a:r>
                        <a:rPr lang="en-US" altLang="ja-JP" sz="900" b="1" i="0" u="none" strike="noStrike" spc="-80" baseline="0" dirty="0">
                          <a:solidFill>
                            <a:srgbClr val="000000"/>
                          </a:solidFill>
                          <a:effectLst/>
                          <a:latin typeface="+mn-ea"/>
                          <a:ea typeface="+mn-ea"/>
                        </a:rPr>
                        <a:t>10</a:t>
                      </a:r>
                      <a:r>
                        <a:rPr lang="ja-JP" altLang="en-US" sz="900" b="1" i="0" u="none" strike="noStrike" spc="-80" baseline="0" dirty="0">
                          <a:solidFill>
                            <a:srgbClr val="000000"/>
                          </a:solidFill>
                          <a:effectLst/>
                          <a:latin typeface="+mn-ea"/>
                          <a:ea typeface="+mn-ea"/>
                        </a:rPr>
                        <a:t>万人あたり新規報告数</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1" i="0" u="none" strike="noStrike" dirty="0">
                          <a:solidFill>
                            <a:srgbClr val="000000"/>
                          </a:solidFill>
                          <a:effectLst/>
                          <a:latin typeface="+mn-ea"/>
                          <a:ea typeface="+mn-ea"/>
                        </a:rPr>
                        <a:t>15</a:t>
                      </a:r>
                      <a:r>
                        <a:rPr lang="ja-JP" altLang="en-US" sz="900" b="1" i="0" u="none" strike="noStrike" dirty="0">
                          <a:solidFill>
                            <a:srgbClr val="000000"/>
                          </a:solidFill>
                          <a:effectLst/>
                          <a:latin typeface="+mn-ea"/>
                          <a:ea typeface="+mn-ea"/>
                        </a:rPr>
                        <a:t>人以上</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1" i="0" u="none" strike="noStrike" dirty="0">
                          <a:solidFill>
                            <a:srgbClr val="000000"/>
                          </a:solidFill>
                          <a:effectLst/>
                          <a:latin typeface="+mn-ea"/>
                          <a:ea typeface="+mn-ea"/>
                        </a:rPr>
                        <a:t>25</a:t>
                      </a:r>
                      <a:r>
                        <a:rPr lang="ja-JP" altLang="en-US" sz="900" b="1" i="0" u="none" strike="noStrike" dirty="0">
                          <a:solidFill>
                            <a:srgbClr val="000000"/>
                          </a:solidFill>
                          <a:effectLst/>
                          <a:latin typeface="+mn-ea"/>
                          <a:ea typeface="+mn-ea"/>
                        </a:rPr>
                        <a:t>人以上</a:t>
                      </a:r>
                    </a:p>
                  </a:txBody>
                  <a:tcPr marL="7840" marR="7840" marT="78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a:solidFill>
                            <a:srgbClr val="000000"/>
                          </a:solidFill>
                          <a:effectLst/>
                          <a:latin typeface="+mn-ea"/>
                          <a:ea typeface="+mn-ea"/>
                        </a:rPr>
                        <a:t>15.24 </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a:solidFill>
                            <a:srgbClr val="000000"/>
                          </a:solidFill>
                          <a:effectLst/>
                          <a:latin typeface="+mn-ea"/>
                          <a:ea typeface="+mn-ea"/>
                        </a:rPr>
                        <a:t>17.88 </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a:solidFill>
                            <a:srgbClr val="000000"/>
                          </a:solidFill>
                          <a:effectLst/>
                          <a:latin typeface="+mn-ea"/>
                          <a:ea typeface="+mn-ea"/>
                        </a:rPr>
                        <a:t>20.41 </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a:solidFill>
                            <a:srgbClr val="000000"/>
                          </a:solidFill>
                          <a:effectLst/>
                          <a:latin typeface="+mn-ea"/>
                          <a:ea typeface="+mn-ea"/>
                        </a:rPr>
                        <a:t>21.93 </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a:solidFill>
                            <a:srgbClr val="000000"/>
                          </a:solidFill>
                          <a:effectLst/>
                          <a:latin typeface="+mn-ea"/>
                          <a:ea typeface="+mn-ea"/>
                        </a:rPr>
                        <a:t>24.75 </a:t>
                      </a:r>
                    </a:p>
                  </a:txBody>
                  <a:tcPr marL="5890" marR="5890" marT="589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000000"/>
                          </a:solidFill>
                          <a:effectLst/>
                          <a:latin typeface="+mn-ea"/>
                          <a:ea typeface="+mn-ea"/>
                        </a:rPr>
                        <a:t>●</a:t>
                      </a:r>
                    </a:p>
                  </a:txBody>
                  <a:tcPr marL="5890" marR="5890" marT="589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000000"/>
                          </a:solidFill>
                          <a:effectLst/>
                          <a:latin typeface="+mn-ea"/>
                          <a:ea typeface="+mn-ea"/>
                        </a:rPr>
                        <a:t>○</a:t>
                      </a:r>
                    </a:p>
                  </a:txBody>
                  <a:tcPr marL="7840" marR="7840" marT="784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42246405"/>
                  </a:ext>
                </a:extLst>
              </a:tr>
              <a:tr h="261866">
                <a:tc vMerge="1">
                  <a:txBody>
                    <a:bodyPr/>
                    <a:lstStyle/>
                    <a:p>
                      <a:endParaRPr kumimoji="1" lang="ja-JP" altLang="en-US"/>
                    </a:p>
                  </a:txBody>
                  <a:tcPr/>
                </a:tc>
                <a:tc>
                  <a:txBody>
                    <a:bodyPr/>
                    <a:lstStyle/>
                    <a:p>
                      <a:pPr algn="ctr" rtl="0" fontAlgn="ctr"/>
                      <a:r>
                        <a:rPr lang="ja-JP" altLang="en-US" sz="900" b="1" i="0" u="none" strike="noStrike" dirty="0">
                          <a:solidFill>
                            <a:srgbClr val="000000"/>
                          </a:solidFill>
                          <a:effectLst/>
                          <a:latin typeface="+mn-ea"/>
                          <a:ea typeface="+mn-ea"/>
                        </a:rPr>
                        <a:t>直近一週間と先週一週間の比較</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rtl="0" fontAlgn="ctr"/>
                      <a:r>
                        <a:rPr lang="ja-JP" altLang="en-US" sz="900" b="1" i="0" u="none" strike="noStrike" dirty="0">
                          <a:solidFill>
                            <a:srgbClr val="000000"/>
                          </a:solidFill>
                          <a:effectLst/>
                          <a:latin typeface="+mn-ea"/>
                          <a:ea typeface="+mn-ea"/>
                        </a:rPr>
                        <a:t>１より大きい</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rtl="0" fontAlgn="ctr"/>
                      <a:r>
                        <a:rPr lang="en-US" altLang="ja-JP" sz="900" b="0" i="0" u="none" strike="noStrike" dirty="0">
                          <a:solidFill>
                            <a:srgbClr val="000000"/>
                          </a:solidFill>
                          <a:effectLst/>
                          <a:latin typeface="+mn-ea"/>
                          <a:ea typeface="+mn-ea"/>
                        </a:rPr>
                        <a:t>1.66</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a:solidFill>
                            <a:srgbClr val="000000"/>
                          </a:solidFill>
                          <a:effectLst/>
                          <a:latin typeface="+mn-ea"/>
                          <a:ea typeface="+mn-ea"/>
                        </a:rPr>
                        <a:t>1.87</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a:solidFill>
                            <a:srgbClr val="000000"/>
                          </a:solidFill>
                          <a:effectLst/>
                          <a:latin typeface="+mn-ea"/>
                          <a:ea typeface="+mn-ea"/>
                        </a:rPr>
                        <a:t>2.11</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a:solidFill>
                            <a:srgbClr val="000000"/>
                          </a:solidFill>
                          <a:effectLst/>
                          <a:latin typeface="+mn-ea"/>
                          <a:ea typeface="+mn-ea"/>
                        </a:rPr>
                        <a:t>2.24</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a:solidFill>
                            <a:srgbClr val="000000"/>
                          </a:solidFill>
                          <a:effectLst/>
                          <a:latin typeface="+mn-ea"/>
                          <a:ea typeface="+mn-ea"/>
                        </a:rPr>
                        <a:t>2.27</a:t>
                      </a:r>
                    </a:p>
                  </a:txBody>
                  <a:tcPr marL="5890" marR="5890" marT="589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000000"/>
                          </a:solidFill>
                          <a:effectLst/>
                          <a:latin typeface="+mn-ea"/>
                          <a:ea typeface="+mn-ea"/>
                        </a:rPr>
                        <a:t>●</a:t>
                      </a:r>
                    </a:p>
                  </a:txBody>
                  <a:tcPr marL="5890" marR="5890" marT="589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000000"/>
                          </a:solidFill>
                          <a:effectLst/>
                          <a:latin typeface="+mn-ea"/>
                          <a:ea typeface="+mn-ea"/>
                        </a:rPr>
                        <a:t>●</a:t>
                      </a:r>
                    </a:p>
                  </a:txBody>
                  <a:tcPr marL="7840" marR="7840" marT="784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21378572"/>
                  </a:ext>
                </a:extLst>
              </a:tr>
              <a:tr h="261866">
                <a:tc vMerge="1">
                  <a:txBody>
                    <a:bodyPr/>
                    <a:lstStyle/>
                    <a:p>
                      <a:endParaRPr kumimoji="1" lang="ja-JP" altLang="en-US"/>
                    </a:p>
                  </a:txBody>
                  <a:tcPr/>
                </a:tc>
                <a:tc>
                  <a:txBody>
                    <a:bodyPr/>
                    <a:lstStyle/>
                    <a:p>
                      <a:pPr algn="ctr" rtl="0" fontAlgn="ctr"/>
                      <a:r>
                        <a:rPr lang="ja-JP" altLang="en-US" sz="900" b="1" i="0" u="none" strike="noStrike" dirty="0" smtClean="0">
                          <a:solidFill>
                            <a:srgbClr val="000000"/>
                          </a:solidFill>
                          <a:effectLst/>
                          <a:latin typeface="+mn-ea"/>
                          <a:ea typeface="+mn-ea"/>
                        </a:rPr>
                        <a:t>感染経路不明割合　１週間平均</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rtl="0" fontAlgn="ctr"/>
                      <a:r>
                        <a:rPr lang="en-US" altLang="ja-JP" sz="900" b="1" i="0" u="none" strike="noStrike" dirty="0">
                          <a:solidFill>
                            <a:srgbClr val="000000"/>
                          </a:solidFill>
                          <a:effectLst/>
                          <a:latin typeface="+mn-ea"/>
                          <a:ea typeface="+mn-ea"/>
                        </a:rPr>
                        <a:t>50</a:t>
                      </a:r>
                      <a:r>
                        <a:rPr lang="ja-JP" altLang="en-US" sz="900" b="1" i="0" u="none" strike="noStrike" dirty="0">
                          <a:solidFill>
                            <a:srgbClr val="000000"/>
                          </a:solidFill>
                          <a:effectLst/>
                          <a:latin typeface="+mn-ea"/>
                          <a:ea typeface="+mn-ea"/>
                        </a:rPr>
                        <a:t>％以上</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rtl="0" fontAlgn="ctr"/>
                      <a:r>
                        <a:rPr lang="en-US" altLang="ja-JP" sz="900" b="0" i="0" u="none" strike="noStrike" dirty="0">
                          <a:solidFill>
                            <a:srgbClr val="000000"/>
                          </a:solidFill>
                          <a:effectLst/>
                          <a:latin typeface="+mn-ea"/>
                          <a:ea typeface="+mn-ea"/>
                        </a:rPr>
                        <a:t>57.4%</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a:solidFill>
                            <a:srgbClr val="000000"/>
                          </a:solidFill>
                          <a:effectLst/>
                          <a:latin typeface="+mn-ea"/>
                          <a:ea typeface="+mn-ea"/>
                        </a:rPr>
                        <a:t>58.4%</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a:solidFill>
                            <a:srgbClr val="000000"/>
                          </a:solidFill>
                          <a:effectLst/>
                          <a:latin typeface="+mn-ea"/>
                          <a:ea typeface="+mn-ea"/>
                        </a:rPr>
                        <a:t>58.4%</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a:solidFill>
                            <a:srgbClr val="000000"/>
                          </a:solidFill>
                          <a:effectLst/>
                          <a:latin typeface="+mn-ea"/>
                          <a:ea typeface="+mn-ea"/>
                        </a:rPr>
                        <a:t>58.8%</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a:solidFill>
                            <a:srgbClr val="000000"/>
                          </a:solidFill>
                          <a:effectLst/>
                          <a:latin typeface="+mn-ea"/>
                          <a:ea typeface="+mn-ea"/>
                        </a:rPr>
                        <a:t>60.4%</a:t>
                      </a:r>
                    </a:p>
                  </a:txBody>
                  <a:tcPr marL="5890" marR="5890" marT="589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000000"/>
                          </a:solidFill>
                          <a:effectLst/>
                          <a:latin typeface="+mn-ea"/>
                          <a:ea typeface="+mn-ea"/>
                        </a:rPr>
                        <a:t>●</a:t>
                      </a:r>
                    </a:p>
                  </a:txBody>
                  <a:tcPr marL="5890" marR="5890" marT="589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000000"/>
                          </a:solidFill>
                          <a:effectLst/>
                          <a:latin typeface="+mn-ea"/>
                          <a:ea typeface="+mn-ea"/>
                        </a:rPr>
                        <a:t>●</a:t>
                      </a:r>
                    </a:p>
                  </a:txBody>
                  <a:tcPr marL="7840" marR="7840" marT="784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36508409"/>
                  </a:ext>
                </a:extLst>
              </a:tr>
            </a:tbl>
          </a:graphicData>
        </a:graphic>
      </p:graphicFrame>
      <p:sp>
        <p:nvSpPr>
          <p:cNvPr id="3" name="正方形/長方形 2"/>
          <p:cNvSpPr/>
          <p:nvPr/>
        </p:nvSpPr>
        <p:spPr>
          <a:xfrm>
            <a:off x="264475" y="5608417"/>
            <a:ext cx="9502260" cy="1242969"/>
          </a:xfrm>
          <a:prstGeom prst="rect">
            <a:avLst/>
          </a:prstGeom>
        </p:spPr>
        <p:txBody>
          <a:bodyPr wrap="square">
            <a:spAutoFit/>
          </a:bodyPr>
          <a:lstStyle/>
          <a:p>
            <a:pPr>
              <a:lnSpc>
                <a:spcPts val="1000"/>
              </a:lnSpc>
            </a:pPr>
            <a:r>
              <a:rPr lang="en-US" altLang="ja-JP" sz="800" dirty="0" smtClean="0"/>
              <a:t>※</a:t>
            </a:r>
            <a:r>
              <a:rPr lang="ja-JP" altLang="en-US" sz="800" dirty="0" smtClean="0"/>
              <a:t>新型</a:t>
            </a:r>
            <a:r>
              <a:rPr lang="ja-JP" altLang="en-US" sz="800" dirty="0"/>
              <a:t>インフルエンザ等対策特別措置法（平成二十四年法律</a:t>
            </a:r>
            <a:r>
              <a:rPr lang="ja-JP" altLang="en-US" sz="800" dirty="0" smtClean="0"/>
              <a:t>第三十一号）</a:t>
            </a:r>
            <a:endParaRPr lang="en-US" altLang="ja-JP" sz="800" dirty="0" smtClean="0"/>
          </a:p>
          <a:p>
            <a:pPr>
              <a:lnSpc>
                <a:spcPts val="1000"/>
              </a:lnSpc>
            </a:pPr>
            <a:r>
              <a:rPr lang="ja-JP" altLang="en-US" sz="800" dirty="0" smtClean="0"/>
              <a:t>第三十一条</a:t>
            </a:r>
            <a:r>
              <a:rPr lang="ja-JP" altLang="en-US" sz="800" dirty="0"/>
              <a:t>の四　政府対策本部長は、新型インフルエンザ等（国民の生命及び健康に著しく重大な被害を与えるおそれがあるものとして政令で定める要件に該当するものに限る。以下この章及び次章において同じ。）が国内で発生し、特定の区域において、国民生活及び国民経済に甚大な影響を及ぼすおそれがある当該区域における新型インフルエンザ等のまん延を防止するため、新型インフルエンザ等まん延防止等重点措置を集中的に実施する必要があるものとして政令で定める要件に該当する事態が発生したと認めるときは、当該事態が発生した旨及び次に掲げる事項を公示するものとする。</a:t>
            </a:r>
          </a:p>
          <a:p>
            <a:pPr>
              <a:lnSpc>
                <a:spcPts val="1000"/>
              </a:lnSpc>
            </a:pPr>
            <a:r>
              <a:rPr lang="ja-JP" altLang="en-US" sz="800" dirty="0"/>
              <a:t>一　新型インフルエンザ等まん延防止等重点措置を実施すべき期間</a:t>
            </a:r>
          </a:p>
          <a:p>
            <a:pPr>
              <a:lnSpc>
                <a:spcPts val="1000"/>
              </a:lnSpc>
            </a:pPr>
            <a:r>
              <a:rPr lang="ja-JP" altLang="en-US" sz="800" dirty="0"/>
              <a:t>二　新型インフルエンザ等まん延防止等重点措置を実施すべき区域</a:t>
            </a:r>
          </a:p>
          <a:p>
            <a:pPr>
              <a:lnSpc>
                <a:spcPts val="1000"/>
              </a:lnSpc>
            </a:pPr>
            <a:r>
              <a:rPr lang="ja-JP" altLang="en-US" sz="800" dirty="0"/>
              <a:t>三　当該事態の</a:t>
            </a:r>
            <a:r>
              <a:rPr lang="ja-JP" altLang="en-US" sz="800" dirty="0" smtClean="0"/>
              <a:t>概要</a:t>
            </a:r>
            <a:endParaRPr lang="en-US" altLang="ja-JP" sz="800" dirty="0" smtClean="0"/>
          </a:p>
          <a:p>
            <a:pPr>
              <a:lnSpc>
                <a:spcPts val="1000"/>
              </a:lnSpc>
            </a:pPr>
            <a:r>
              <a:rPr lang="ja-JP" altLang="en-US" sz="800" dirty="0" smtClean="0"/>
              <a:t>２～５　略</a:t>
            </a:r>
            <a:endParaRPr lang="en-US" altLang="ja-JP" sz="800" dirty="0" smtClean="0"/>
          </a:p>
          <a:p>
            <a:pPr>
              <a:lnSpc>
                <a:spcPts val="1000"/>
              </a:lnSpc>
            </a:pPr>
            <a:r>
              <a:rPr lang="ja-JP" altLang="en-US" sz="800" dirty="0"/>
              <a:t>６　都道府県対策本部長は、政府対策本部長に対し、当該都道府県の区域に係る第一項、第三項又は第四項の規定による公示を行うよう要請することができる</a:t>
            </a:r>
            <a:r>
              <a:rPr lang="ja-JP" altLang="en-US" sz="800" dirty="0" smtClean="0"/>
              <a:t>。</a:t>
            </a:r>
            <a:endParaRPr lang="en-US" altLang="ja-JP" sz="800" dirty="0"/>
          </a:p>
        </p:txBody>
      </p:sp>
    </p:spTree>
    <p:extLst>
      <p:ext uri="{BB962C8B-B14F-4D97-AF65-F5344CB8AC3E}">
        <p14:creationId xmlns:p14="http://schemas.microsoft.com/office/powerpoint/2010/main" val="166600017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861</TotalTime>
  <Words>660</Words>
  <Application>Microsoft Office PowerPoint</Application>
  <PresentationFormat>A4 210 x 297 mm</PresentationFormat>
  <Paragraphs>98</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小原　朋子</dc:creator>
  <cp:lastModifiedBy>大阪府</cp:lastModifiedBy>
  <cp:revision>87</cp:revision>
  <cp:lastPrinted>2021-03-31T03:53:06Z</cp:lastPrinted>
  <dcterms:created xsi:type="dcterms:W3CDTF">2021-02-01T12:24:21Z</dcterms:created>
  <dcterms:modified xsi:type="dcterms:W3CDTF">2021-03-31T05:27:29Z</dcterms:modified>
</cp:coreProperties>
</file>