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7" r:id="rId2"/>
    <p:sldId id="268"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9999"/>
    <a:srgbClr val="FF9933"/>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639" autoAdjust="0"/>
  </p:normalViewPr>
  <p:slideViewPr>
    <p:cSldViewPr snapToGrid="0">
      <p:cViewPr varScale="1">
        <p:scale>
          <a:sx n="69" d="100"/>
          <a:sy n="69" d="100"/>
        </p:scale>
        <p:origin x="780" y="6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DEB1B45-5C22-4CEE-8323-970FED29B128}" type="datetimeFigureOut">
              <a:rPr kumimoji="1" lang="ja-JP" altLang="en-US" smtClean="0"/>
              <a:t>2021/3/31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756C24B-3581-4302-A2F9-B8782FBC7802}" type="slidenum">
              <a:rPr kumimoji="1" lang="ja-JP" altLang="en-US" smtClean="0"/>
              <a:t>‹#›</a:t>
            </a:fld>
            <a:endParaRPr kumimoji="1" lang="ja-JP" altLang="en-US"/>
          </a:p>
        </p:txBody>
      </p:sp>
    </p:spTree>
    <p:extLst>
      <p:ext uri="{BB962C8B-B14F-4D97-AF65-F5344CB8AC3E}">
        <p14:creationId xmlns:p14="http://schemas.microsoft.com/office/powerpoint/2010/main" val="17617487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1</a:t>
            </a:fld>
            <a:endParaRPr kumimoji="1" lang="ja-JP" altLang="en-US"/>
          </a:p>
        </p:txBody>
      </p:sp>
    </p:spTree>
    <p:extLst>
      <p:ext uri="{BB962C8B-B14F-4D97-AF65-F5344CB8AC3E}">
        <p14:creationId xmlns:p14="http://schemas.microsoft.com/office/powerpoint/2010/main" val="1761480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2</a:t>
            </a:fld>
            <a:endParaRPr kumimoji="1" lang="ja-JP" altLang="en-US"/>
          </a:p>
        </p:txBody>
      </p:sp>
    </p:spTree>
    <p:extLst>
      <p:ext uri="{BB962C8B-B14F-4D97-AF65-F5344CB8AC3E}">
        <p14:creationId xmlns:p14="http://schemas.microsoft.com/office/powerpoint/2010/main" val="350460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79F0BC2-6C0F-4DFC-90CE-CC6C5AA34635}" type="datetime1">
              <a:rPr kumimoji="1" lang="ja-JP" altLang="en-US" smtClean="0"/>
              <a:t>2021/3/31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164231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D1F2A0E-D0EF-4A58-BD75-56434BA56490}" type="datetime1">
              <a:rPr kumimoji="1" lang="ja-JP" altLang="en-US" smtClean="0"/>
              <a:t>2021/3/31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75099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73F144-5A6F-4C69-B57B-237BCEF89E4F}" type="datetime1">
              <a:rPr kumimoji="1" lang="ja-JP" altLang="en-US" smtClean="0"/>
              <a:t>2021/3/31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178431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F92968-3AAD-4639-AB6C-C1D89E312425}" type="datetime1">
              <a:rPr kumimoji="1" lang="ja-JP" altLang="en-US" smtClean="0"/>
              <a:t>2021/3/31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68052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A1A592-3928-49E4-A791-0BBF40EA1C5F}" type="datetime1">
              <a:rPr kumimoji="1" lang="ja-JP" altLang="en-US" smtClean="0"/>
              <a:t>2021/3/31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00026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CC3302B-D854-45A5-B45C-06B33223A715}" type="datetime1">
              <a:rPr kumimoji="1" lang="ja-JP" altLang="en-US" smtClean="0"/>
              <a:t>2021/3/31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2797140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C9F1CA8-DB69-4CF6-A0D8-171507DF8EDC}" type="datetime1">
              <a:rPr kumimoji="1" lang="ja-JP" altLang="en-US" smtClean="0"/>
              <a:t>2021/3/31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586513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0EFD104-362C-4B9D-AA8F-04CECB899D86}" type="datetime1">
              <a:rPr kumimoji="1" lang="ja-JP" altLang="en-US" smtClean="0"/>
              <a:t>2021/3/31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6609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AABACE-A5C8-41B9-811F-83831181E20E}" type="datetime1">
              <a:rPr kumimoji="1" lang="ja-JP" altLang="en-US" smtClean="0"/>
              <a:t>2021/3/31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3199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FC5529-7BAE-4920-B9A5-1B2B5C8DB297}" type="datetime1">
              <a:rPr kumimoji="1" lang="ja-JP" altLang="en-US" smtClean="0"/>
              <a:t>2021/3/31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7081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E32994D-8268-44FE-97FA-730E4BED3EBF}" type="datetime1">
              <a:rPr kumimoji="1" lang="ja-JP" altLang="en-US" smtClean="0"/>
              <a:t>2021/3/31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9397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79E30-17B9-4BDA-B8CC-3964B5C6232A}" type="datetime1">
              <a:rPr kumimoji="1" lang="ja-JP" altLang="en-US" smtClean="0"/>
              <a:t>2021/3/31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055292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2" name="テキスト ボックス 1"/>
          <p:cNvSpPr txBox="1"/>
          <p:nvPr/>
        </p:nvSpPr>
        <p:spPr>
          <a:xfrm>
            <a:off x="0" y="607068"/>
            <a:ext cx="12496800" cy="6278642"/>
          </a:xfrm>
          <a:prstGeom prst="rect">
            <a:avLst/>
          </a:prstGeom>
          <a:noFill/>
          <a:ln>
            <a:noFill/>
          </a:ln>
        </p:spPr>
        <p:txBody>
          <a:bodyPr wrap="square" rtlCol="0">
            <a:spAutoFit/>
          </a:bodyPr>
          <a:lstStyle/>
          <a:p>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（１）大阪府の発生動向</a:t>
            </a:r>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ja-JP" altLang="en-US" sz="1600" dirty="0" smtClean="0">
                <a:latin typeface="Meiryo UI" panose="020B0604030504040204" pitchFamily="50" charset="-128"/>
                <a:ea typeface="Meiryo UI" panose="020B0604030504040204" pitchFamily="50" charset="-128"/>
              </a:rPr>
              <a:t>２週間</a:t>
            </a:r>
            <a:r>
              <a:rPr lang="ja-JP" altLang="en-US" sz="1600" dirty="0">
                <a:latin typeface="Meiryo UI" panose="020B0604030504040204" pitchFamily="50" charset="-128"/>
                <a:ea typeface="Meiryo UI" panose="020B0604030504040204" pitchFamily="50" charset="-128"/>
              </a:rPr>
              <a:t>で７日間毎の新規陽性者数</a:t>
            </a:r>
            <a:r>
              <a:rPr lang="ja-JP" altLang="en-US" sz="1600" dirty="0" smtClean="0">
                <a:latin typeface="Meiryo UI" panose="020B0604030504040204" pitchFamily="50" charset="-128"/>
                <a:ea typeface="Meiryo UI" panose="020B0604030504040204" pitchFamily="50" charset="-128"/>
              </a:rPr>
              <a:t>は約</a:t>
            </a:r>
            <a:r>
              <a:rPr lang="en-US" altLang="ja-JP" sz="1600" dirty="0" smtClean="0">
                <a:latin typeface="Meiryo UI" panose="020B0604030504040204" pitchFamily="50" charset="-128"/>
                <a:ea typeface="Meiryo UI" panose="020B0604030504040204" pitchFamily="50" charset="-128"/>
              </a:rPr>
              <a:t>3.4</a:t>
            </a:r>
            <a:r>
              <a:rPr lang="ja-JP" altLang="en-US" sz="1600" dirty="0" smtClean="0">
                <a:latin typeface="Meiryo UI" panose="020B0604030504040204" pitchFamily="50" charset="-128"/>
                <a:ea typeface="Meiryo UI" panose="020B0604030504040204" pitchFamily="50" charset="-128"/>
              </a:rPr>
              <a:t>倍増加</a:t>
            </a:r>
            <a:r>
              <a:rPr lang="ja-JP" altLang="en-US" sz="1600" dirty="0">
                <a:latin typeface="Meiryo UI" panose="020B0604030504040204" pitchFamily="50" charset="-128"/>
                <a:ea typeface="Meiryo UI" panose="020B0604030504040204" pitchFamily="50" charset="-128"/>
              </a:rPr>
              <a:t>し</a:t>
            </a:r>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第三波を大きく上回るスピードで感染が急拡大</a:t>
            </a:r>
            <a:r>
              <a:rPr lang="ja-JP" altLang="en-US" sz="1600" dirty="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一日平均は約</a:t>
            </a:r>
            <a:r>
              <a:rPr lang="en-US" altLang="ja-JP" sz="1600" dirty="0" smtClean="0">
                <a:latin typeface="Meiryo UI" panose="020B0604030504040204" pitchFamily="50" charset="-128"/>
                <a:ea typeface="Meiryo UI" panose="020B0604030504040204" pitchFamily="50" charset="-128"/>
              </a:rPr>
              <a:t>312</a:t>
            </a:r>
            <a:r>
              <a:rPr lang="ja-JP" altLang="en-US" sz="1600" dirty="0" smtClean="0">
                <a:latin typeface="Meiryo UI" panose="020B0604030504040204" pitchFamily="50" charset="-128"/>
                <a:ea typeface="Meiryo UI" panose="020B0604030504040204" pitchFamily="50" charset="-128"/>
              </a:rPr>
              <a:t>名。</a:t>
            </a:r>
            <a:endParaRPr lang="en-US" altLang="ja-JP" sz="1600"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新規陽性者に占める</a:t>
            </a:r>
            <a:r>
              <a:rPr lang="en-US" altLang="ja-JP" sz="1600" b="1" dirty="0" smtClean="0">
                <a:latin typeface="Meiryo UI" panose="020B0604030504040204" pitchFamily="50" charset="-128"/>
                <a:ea typeface="Meiryo UI" panose="020B0604030504040204" pitchFamily="50" charset="-128"/>
              </a:rPr>
              <a:t>20</a:t>
            </a:r>
            <a:r>
              <a:rPr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30</a:t>
            </a:r>
            <a:r>
              <a:rPr lang="ja-JP" altLang="en-US" sz="1600" b="1" dirty="0">
                <a:latin typeface="Meiryo UI" panose="020B0604030504040204" pitchFamily="50" charset="-128"/>
                <a:ea typeface="Meiryo UI" panose="020B0604030504040204" pitchFamily="50" charset="-128"/>
              </a:rPr>
              <a:t>代新規</a:t>
            </a:r>
            <a:r>
              <a:rPr lang="ja-JP" altLang="en-US" sz="1600" b="1" dirty="0" smtClean="0">
                <a:latin typeface="Meiryo UI" panose="020B0604030504040204" pitchFamily="50" charset="-128"/>
                <a:ea typeface="Meiryo UI" panose="020B0604030504040204" pitchFamily="50" charset="-128"/>
              </a:rPr>
              <a:t>陽性者数の割合が６割弱まで急増し、</a:t>
            </a:r>
            <a:r>
              <a:rPr lang="en-US" altLang="ja-JP" sz="1600" b="1" dirty="0" smtClean="0">
                <a:latin typeface="Meiryo UI" panose="020B0604030504040204" pitchFamily="50" charset="-128"/>
                <a:ea typeface="Meiryo UI" panose="020B0604030504040204" pitchFamily="50" charset="-128"/>
              </a:rPr>
              <a:t>60</a:t>
            </a:r>
            <a:r>
              <a:rPr lang="ja-JP" altLang="en-US" sz="1600" b="1" dirty="0" smtClean="0">
                <a:latin typeface="Meiryo UI" panose="020B0604030504040204" pitchFamily="50" charset="-128"/>
                <a:ea typeface="Meiryo UI" panose="020B0604030504040204" pitchFamily="50" charset="-128"/>
              </a:rPr>
              <a:t>代以上も増加</a:t>
            </a:r>
            <a:r>
              <a:rPr lang="ja-JP" altLang="en-US" sz="1600" dirty="0" smtClean="0">
                <a:latin typeface="Meiryo UI" panose="020B0604030504040204" pitchFamily="50" charset="-128"/>
                <a:ea typeface="Meiryo UI" panose="020B0604030504040204" pitchFamily="50" charset="-128"/>
              </a:rPr>
              <a:t>し続けていることから、</a:t>
            </a:r>
            <a:r>
              <a:rPr lang="ja-JP" altLang="en-US" sz="1600" b="1" dirty="0" smtClean="0">
                <a:latin typeface="Meiryo UI" panose="020B0604030504040204" pitchFamily="50" charset="-128"/>
                <a:ea typeface="Meiryo UI" panose="020B0604030504040204" pitchFamily="50" charset="-128"/>
              </a:rPr>
              <a:t>今後の急激な感染拡大</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と、その後の医療提供体制の</a:t>
            </a:r>
            <a:r>
              <a:rPr lang="ja-JP" altLang="en-US" sz="1600" b="1" dirty="0" smtClean="0">
                <a:latin typeface="Meiryo UI" panose="020B0604030504040204" pitchFamily="50" charset="-128"/>
                <a:ea typeface="Meiryo UI" panose="020B0604030504040204" pitchFamily="50" charset="-128"/>
              </a:rPr>
              <a:t>ひっ迫の可能性</a:t>
            </a:r>
            <a:r>
              <a:rPr lang="ja-JP" altLang="en-US" sz="1600" b="1" dirty="0" smtClean="0">
                <a:latin typeface="Meiryo UI" panose="020B0604030504040204" pitchFamily="50" charset="-128"/>
                <a:ea typeface="Meiryo UI" panose="020B0604030504040204" pitchFamily="50" charset="-128"/>
              </a:rPr>
              <a:t>が高まっている</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　３月</a:t>
            </a:r>
            <a:r>
              <a:rPr lang="en-US" altLang="ja-JP" sz="1600" b="1" dirty="0" smtClean="0">
                <a:latin typeface="Meiryo UI" panose="020B0604030504040204" pitchFamily="50" charset="-128"/>
                <a:ea typeface="Meiryo UI" panose="020B0604030504040204" pitchFamily="50" charset="-128"/>
              </a:rPr>
              <a:t>29</a:t>
            </a:r>
            <a:r>
              <a:rPr lang="ja-JP" altLang="en-US" sz="1600" b="1" dirty="0" smtClean="0">
                <a:latin typeface="Meiryo UI" panose="020B0604030504040204" pitchFamily="50" charset="-128"/>
                <a:ea typeface="Meiryo UI" panose="020B0604030504040204" pitchFamily="50" charset="-128"/>
              </a:rPr>
              <a:t>日に、陽性率を除く分科会指標ステージ</a:t>
            </a:r>
            <a:r>
              <a:rPr lang="en-US" altLang="ja-JP" sz="1600" b="1" dirty="0" smtClean="0">
                <a:latin typeface="Meiryo UI" panose="020B0604030504040204" pitchFamily="50" charset="-128"/>
                <a:ea typeface="Meiryo UI" panose="020B0604030504040204" pitchFamily="50" charset="-128"/>
              </a:rPr>
              <a:t>Ⅲ</a:t>
            </a:r>
            <a:r>
              <a:rPr lang="ja-JP" altLang="en-US" sz="1600" b="1" dirty="0" smtClean="0">
                <a:latin typeface="Meiryo UI" panose="020B0604030504040204" pitchFamily="50" charset="-128"/>
                <a:ea typeface="Meiryo UI" panose="020B0604030504040204" pitchFamily="50" charset="-128"/>
              </a:rPr>
              <a:t>の基準を超え、まん延防止等重点措置適用の主な指標</a:t>
            </a:r>
            <a:r>
              <a:rPr lang="ja-JP" altLang="en-US" sz="1600" dirty="0" smtClean="0">
                <a:latin typeface="Meiryo UI" panose="020B0604030504040204" pitchFamily="50" charset="-128"/>
                <a:ea typeface="Meiryo UI" panose="020B0604030504040204" pitchFamily="50" charset="-128"/>
              </a:rPr>
              <a:t>（病床占有率、直近人口</a:t>
            </a:r>
            <a:r>
              <a:rPr lang="en-US" altLang="ja-JP" sz="1600" dirty="0" smtClean="0">
                <a:latin typeface="Meiryo UI" panose="020B0604030504040204" pitchFamily="50" charset="-128"/>
                <a:ea typeface="Meiryo UI" panose="020B0604030504040204" pitchFamily="50" charset="-128"/>
              </a:rPr>
              <a:t>10</a:t>
            </a:r>
            <a:r>
              <a:rPr lang="ja-JP" altLang="en-US" sz="1600" dirty="0" smtClean="0">
                <a:latin typeface="Meiryo UI" panose="020B0604030504040204" pitchFamily="50" charset="-128"/>
                <a:ea typeface="Meiryo UI" panose="020B0604030504040204" pitchFamily="50" charset="-128"/>
              </a:rPr>
              <a:t>万</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人あたり新規陽性者数、前週増加比）</a:t>
            </a:r>
            <a:r>
              <a:rPr lang="ja-JP" altLang="en-US" sz="1600" b="1" dirty="0" smtClean="0">
                <a:latin typeface="Meiryo UI" panose="020B0604030504040204" pitchFamily="50" charset="-128"/>
                <a:ea typeface="Meiryo UI" panose="020B0604030504040204" pitchFamily="50" charset="-128"/>
              </a:rPr>
              <a:t>を満たしている。</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感染規模については、緊急事態措置適用の目安の一つとなるステージ</a:t>
            </a:r>
            <a:r>
              <a:rPr lang="en-US" altLang="ja-JP" sz="1600" b="1" dirty="0" smtClean="0">
                <a:latin typeface="Meiryo UI" panose="020B0604030504040204" pitchFamily="50" charset="-128"/>
                <a:ea typeface="Meiryo UI" panose="020B0604030504040204" pitchFamily="50" charset="-128"/>
              </a:rPr>
              <a:t>Ⅳ</a:t>
            </a:r>
            <a:r>
              <a:rPr lang="ja-JP" altLang="en-US" sz="1600" b="1" dirty="0" smtClean="0">
                <a:latin typeface="Meiryo UI" panose="020B0604030504040204" pitchFamily="50" charset="-128"/>
                <a:ea typeface="Meiryo UI" panose="020B0604030504040204" pitchFamily="50" charset="-128"/>
              </a:rPr>
              <a:t>の基準を</a:t>
            </a:r>
            <a:r>
              <a:rPr lang="en-US" altLang="ja-JP" sz="1600" b="1" dirty="0" smtClean="0">
                <a:latin typeface="Meiryo UI" panose="020B0604030504040204" pitchFamily="50" charset="-128"/>
                <a:ea typeface="Meiryo UI" panose="020B0604030504040204" pitchFamily="50" charset="-128"/>
              </a:rPr>
              <a:t>31</a:t>
            </a:r>
            <a:r>
              <a:rPr lang="ja-JP" altLang="en-US" sz="1600" b="1" dirty="0" smtClean="0">
                <a:latin typeface="Meiryo UI" panose="020B0604030504040204" pitchFamily="50" charset="-128"/>
                <a:ea typeface="Meiryo UI" panose="020B0604030504040204" pitchFamily="50" charset="-128"/>
              </a:rPr>
              <a:t>日に超過する見込み</a:t>
            </a:r>
            <a:r>
              <a:rPr lang="ja-JP" altLang="en-US" sz="1600" dirty="0" smtClean="0">
                <a:latin typeface="Meiryo UI" panose="020B0604030504040204" pitchFamily="50" charset="-128"/>
                <a:ea typeface="Meiryo UI" panose="020B0604030504040204" pitchFamily="50" charset="-128"/>
              </a:rPr>
              <a:t>。</a:t>
            </a:r>
            <a:endParaRPr lang="en-US" altLang="ja-JP" sz="1600" b="1" dirty="0" smtClean="0">
              <a:latin typeface="Meiryo UI" panose="020B0604030504040204" pitchFamily="50" charset="-128"/>
              <a:ea typeface="Meiryo UI" panose="020B0604030504040204" pitchFamily="50" charset="-128"/>
            </a:endParaRPr>
          </a:p>
          <a:p>
            <a:endPar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（２）市内・市外居住者の発生動向（週・人口</a:t>
            </a:r>
            <a:r>
              <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10</a:t>
            </a:r>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万人あたり）</a:t>
            </a:r>
            <a:endPar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ja-JP" altLang="en-US" sz="1600" dirty="0" smtClean="0">
                <a:latin typeface="Meiryo UI" panose="020B0604030504040204" pitchFamily="50" charset="-128"/>
                <a:ea typeface="Meiryo UI" panose="020B0604030504040204" pitchFamily="50" charset="-128"/>
              </a:rPr>
              <a:t>週</a:t>
            </a:r>
            <a:r>
              <a:rPr lang="ja-JP" altLang="en-US" sz="1600" dirty="0">
                <a:latin typeface="Meiryo UI" panose="020B0604030504040204" pitchFamily="50" charset="-128"/>
                <a:ea typeface="Meiryo UI" panose="020B0604030504040204" pitchFamily="50" charset="-128"/>
              </a:rPr>
              <a:t>・人口</a:t>
            </a:r>
            <a:r>
              <a:rPr lang="en-US" altLang="ja-JP" sz="1600" dirty="0">
                <a:latin typeface="Meiryo UI" panose="020B0604030504040204" pitchFamily="50" charset="-128"/>
                <a:ea typeface="Meiryo UI" panose="020B0604030504040204" pitchFamily="50" charset="-128"/>
              </a:rPr>
              <a:t>10</a:t>
            </a:r>
            <a:r>
              <a:rPr lang="ja-JP" altLang="en-US" sz="1600" dirty="0">
                <a:latin typeface="Meiryo UI" panose="020B0604030504040204" pitchFamily="50" charset="-128"/>
                <a:ea typeface="Meiryo UI" panose="020B0604030504040204" pitchFamily="50" charset="-128"/>
              </a:rPr>
              <a:t>万人あたり新規陽性者数も</a:t>
            </a:r>
            <a:r>
              <a:rPr lang="ja-JP" altLang="en-US" sz="1600" dirty="0" smtClean="0">
                <a:latin typeface="Meiryo UI" panose="020B0604030504040204" pitchFamily="50" charset="-128"/>
                <a:ea typeface="Meiryo UI" panose="020B0604030504040204" pitchFamily="50" charset="-128"/>
              </a:rPr>
              <a:t>、市内外居住者ともに増加しており、</a:t>
            </a:r>
            <a:r>
              <a:rPr lang="ja-JP" altLang="en-US" sz="1600" b="1" dirty="0" smtClean="0">
                <a:latin typeface="Meiryo UI" panose="020B0604030504040204" pitchFamily="50" charset="-128"/>
                <a:ea typeface="Meiryo UI" panose="020B0604030504040204" pitchFamily="50" charset="-128"/>
              </a:rPr>
              <a:t>市内は分科会</a:t>
            </a:r>
            <a:r>
              <a:rPr lang="ja-JP" altLang="en-US" sz="1600" b="1" dirty="0">
                <a:latin typeface="Meiryo UI" panose="020B0604030504040204" pitchFamily="50" charset="-128"/>
                <a:ea typeface="Meiryo UI" panose="020B0604030504040204" pitchFamily="50" charset="-128"/>
              </a:rPr>
              <a:t>指標</a:t>
            </a:r>
            <a:r>
              <a:rPr lang="ja-JP" altLang="en-US" sz="1600" b="1" dirty="0" smtClean="0">
                <a:latin typeface="Meiryo UI" panose="020B0604030504040204" pitchFamily="50" charset="-128"/>
                <a:ea typeface="Meiryo UI" panose="020B0604030504040204" pitchFamily="50" charset="-128"/>
              </a:rPr>
              <a:t>ステージ</a:t>
            </a:r>
            <a:r>
              <a:rPr lang="en-US" altLang="ja-JP" sz="1600" b="1" dirty="0">
                <a:latin typeface="Meiryo UI" panose="020B0604030504040204" pitchFamily="50" charset="-128"/>
                <a:ea typeface="Meiryo UI" panose="020B0604030504040204" pitchFamily="50" charset="-128"/>
              </a:rPr>
              <a:t>Ⅳ</a:t>
            </a:r>
            <a:r>
              <a:rPr lang="ja-JP" altLang="en-US" sz="1600" b="1" dirty="0" smtClean="0">
                <a:latin typeface="Meiryo UI" panose="020B0604030504040204" pitchFamily="50" charset="-128"/>
                <a:ea typeface="Meiryo UI" panose="020B0604030504040204" pitchFamily="50" charset="-128"/>
              </a:rPr>
              <a:t>の基準</a:t>
            </a:r>
            <a:r>
              <a:rPr lang="en-US" altLang="ja-JP" sz="1600" b="1" dirty="0" smtClean="0">
                <a:latin typeface="Meiryo UI" panose="020B0604030504040204" pitchFamily="50" charset="-128"/>
                <a:ea typeface="Meiryo UI" panose="020B0604030504040204" pitchFamily="50" charset="-128"/>
              </a:rPr>
              <a:t>25</a:t>
            </a:r>
            <a:r>
              <a:rPr lang="ja-JP" altLang="en-US" sz="1600" b="1" dirty="0" smtClean="0">
                <a:latin typeface="Meiryo UI" panose="020B0604030504040204" pitchFamily="50" charset="-128"/>
                <a:ea typeface="Meiryo UI" panose="020B0604030504040204" pitchFamily="50" charset="-128"/>
              </a:rPr>
              <a:t>人以上を大きく上回</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り、市外もステージ</a:t>
            </a:r>
            <a:r>
              <a:rPr lang="en-US" altLang="ja-JP" sz="1600" b="1" dirty="0" smtClean="0">
                <a:latin typeface="Meiryo UI" panose="020B0604030504040204" pitchFamily="50" charset="-128"/>
                <a:ea typeface="Meiryo UI" panose="020B0604030504040204" pitchFamily="50" charset="-128"/>
              </a:rPr>
              <a:t>Ⅲ</a:t>
            </a:r>
            <a:r>
              <a:rPr lang="ja-JP" altLang="en-US" sz="1600" b="1" dirty="0" smtClean="0">
                <a:latin typeface="Meiryo UI" panose="020B0604030504040204" pitchFamily="50" charset="-128"/>
                <a:ea typeface="Meiryo UI" panose="020B0604030504040204" pitchFamily="50" charset="-128"/>
              </a:rPr>
              <a:t>の基準</a:t>
            </a:r>
            <a:r>
              <a:rPr lang="en-US" altLang="ja-JP" sz="1600" b="1" dirty="0" smtClean="0">
                <a:latin typeface="Meiryo UI" panose="020B0604030504040204" pitchFamily="50" charset="-128"/>
                <a:ea typeface="Meiryo UI" panose="020B0604030504040204" pitchFamily="50" charset="-128"/>
              </a:rPr>
              <a:t>15</a:t>
            </a:r>
            <a:r>
              <a:rPr lang="ja-JP" altLang="en-US" sz="1600" b="1" dirty="0" smtClean="0">
                <a:latin typeface="Meiryo UI" panose="020B0604030504040204" pitchFamily="50" charset="-128"/>
                <a:ea typeface="Meiryo UI" panose="020B0604030504040204" pitchFamily="50" charset="-128"/>
              </a:rPr>
              <a:t>人</a:t>
            </a:r>
            <a:r>
              <a:rPr lang="ja-JP" altLang="en-US" sz="1600" b="1" dirty="0">
                <a:latin typeface="Meiryo UI" panose="020B0604030504040204" pitchFamily="50" charset="-128"/>
                <a:ea typeface="Meiryo UI" panose="020B0604030504040204" pitchFamily="50" charset="-128"/>
              </a:rPr>
              <a:t>を</a:t>
            </a:r>
            <a:r>
              <a:rPr lang="ja-JP" altLang="en-US" sz="1600" b="1" dirty="0" smtClean="0">
                <a:latin typeface="Meiryo UI" panose="020B0604030504040204" pitchFamily="50" charset="-128"/>
                <a:ea typeface="Meiryo UI" panose="020B0604030504040204" pitchFamily="50" charset="-128"/>
              </a:rPr>
              <a:t>上回っている。</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　年代別では</a:t>
            </a: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10</a:t>
            </a:r>
            <a:r>
              <a:rPr lang="ja-JP" altLang="en-US" sz="1600" b="1" dirty="0" smtClean="0">
                <a:latin typeface="Meiryo UI" panose="020B0604030504040204" pitchFamily="50" charset="-128"/>
                <a:ea typeface="Meiryo UI" panose="020B0604030504040204" pitchFamily="50" charset="-128"/>
              </a:rPr>
              <a:t>代から</a:t>
            </a:r>
            <a:r>
              <a:rPr lang="en-US" altLang="ja-JP" sz="1600" b="1" dirty="0" smtClean="0">
                <a:latin typeface="Meiryo UI" panose="020B0604030504040204" pitchFamily="50" charset="-128"/>
                <a:ea typeface="Meiryo UI" panose="020B0604030504040204" pitchFamily="50" charset="-128"/>
              </a:rPr>
              <a:t>30</a:t>
            </a:r>
            <a:r>
              <a:rPr lang="ja-JP" altLang="en-US" sz="1600" b="1" dirty="0" smtClean="0">
                <a:latin typeface="Meiryo UI" panose="020B0604030504040204" pitchFamily="50" charset="-128"/>
                <a:ea typeface="Meiryo UI" panose="020B0604030504040204" pitchFamily="50" charset="-128"/>
              </a:rPr>
              <a:t>代までの若者が急増。その他年代も市内外ともに増加。</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感染</a:t>
            </a:r>
            <a:r>
              <a:rPr lang="ja-JP" altLang="en-US" sz="1600" b="1" dirty="0" smtClean="0">
                <a:latin typeface="Meiryo UI" panose="020B0604030504040204" pitchFamily="50" charset="-128"/>
                <a:ea typeface="Meiryo UI" panose="020B0604030504040204" pitchFamily="50" charset="-128"/>
              </a:rPr>
              <a:t>経路不明者の</a:t>
            </a:r>
            <a:r>
              <a:rPr lang="ja-JP" altLang="en-US" sz="1600" b="1" dirty="0">
                <a:latin typeface="Meiryo UI" panose="020B0604030504040204" pitchFamily="50" charset="-128"/>
                <a:ea typeface="Meiryo UI" panose="020B0604030504040204" pitchFamily="50" charset="-128"/>
              </a:rPr>
              <a:t>割合</a:t>
            </a:r>
            <a:r>
              <a:rPr lang="ja-JP" altLang="en-US" sz="1600" b="1" dirty="0" smtClean="0">
                <a:latin typeface="Meiryo UI" panose="020B0604030504040204" pitchFamily="50" charset="-128"/>
                <a:ea typeface="Meiryo UI" panose="020B0604030504040204" pitchFamily="50" charset="-128"/>
              </a:rPr>
              <a:t>について</a:t>
            </a:r>
            <a:r>
              <a:rPr lang="ja-JP" altLang="en-US" sz="1600" b="1" dirty="0">
                <a:latin typeface="Meiryo UI" panose="020B0604030504040204" pitchFamily="50" charset="-128"/>
                <a:ea typeface="Meiryo UI" panose="020B0604030504040204" pitchFamily="50" charset="-128"/>
              </a:rPr>
              <a:t>は、市内居住者</a:t>
            </a:r>
            <a:r>
              <a:rPr lang="ja-JP" altLang="en-US" sz="1600" b="1" dirty="0" smtClean="0">
                <a:latin typeface="Meiryo UI" panose="020B0604030504040204" pitchFamily="50" charset="-128"/>
                <a:ea typeface="Meiryo UI" panose="020B0604030504040204" pitchFamily="50" charset="-128"/>
              </a:rPr>
              <a:t>が６割強と依然高く、</a:t>
            </a:r>
            <a:r>
              <a:rPr lang="ja-JP" altLang="en-US" sz="1600" b="1" dirty="0">
                <a:latin typeface="Meiryo UI" panose="020B0604030504040204" pitchFamily="50" charset="-128"/>
                <a:ea typeface="Meiryo UI" panose="020B0604030504040204" pitchFamily="50" charset="-128"/>
              </a:rPr>
              <a:t>市外も</a:t>
            </a:r>
            <a:r>
              <a:rPr lang="ja-JP" altLang="en-US" sz="1600" b="1" dirty="0" smtClean="0">
                <a:latin typeface="Meiryo UI" panose="020B0604030504040204" pitchFamily="50" charset="-128"/>
                <a:ea typeface="Meiryo UI" panose="020B0604030504040204" pitchFamily="50" charset="-128"/>
              </a:rPr>
              <a:t>５割を超過。市内外</a:t>
            </a:r>
            <a:r>
              <a:rPr lang="ja-JP" altLang="en-US" sz="1600" b="1" dirty="0">
                <a:latin typeface="Meiryo UI" panose="020B0604030504040204" pitchFamily="50" charset="-128"/>
                <a:ea typeface="Meiryo UI" panose="020B0604030504040204" pitchFamily="50" charset="-128"/>
              </a:rPr>
              <a:t>とも</a:t>
            </a:r>
            <a:r>
              <a:rPr lang="ja-JP" altLang="en-US" sz="1600" b="1" dirty="0" smtClean="0">
                <a:latin typeface="Meiryo UI" panose="020B0604030504040204" pitchFamily="50" charset="-128"/>
                <a:ea typeface="Meiryo UI" panose="020B0604030504040204" pitchFamily="50" charset="-128"/>
              </a:rPr>
              <a:t>に市中感染が拡大している。</a:t>
            </a:r>
            <a:r>
              <a:rPr lang="ja-JP" altLang="en-US"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（３）夜の街関連等の発生動向</a:t>
            </a:r>
            <a:endPar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kumimoji="1" lang="ja-JP" altLang="en-US" sz="1600" b="1" dirty="0">
                <a:latin typeface="Meiryo UI" panose="020B0604030504040204" pitchFamily="50" charset="-128"/>
                <a:ea typeface="Meiryo UI" panose="020B0604030504040204" pitchFamily="50" charset="-128"/>
              </a:rPr>
              <a:t>新規陽性者に占める夜の街の関係者及び</a:t>
            </a:r>
            <a:r>
              <a:rPr kumimoji="1" lang="ja-JP" altLang="en-US" sz="1600" b="1" dirty="0" smtClean="0">
                <a:latin typeface="Meiryo UI" panose="020B0604030504040204" pitchFamily="50" charset="-128"/>
                <a:ea typeface="Meiryo UI" panose="020B0604030504040204" pitchFamily="50" charset="-128"/>
              </a:rPr>
              <a:t>滞在者</a:t>
            </a:r>
            <a:r>
              <a:rPr lang="ja-JP" altLang="en-US" sz="1600" b="1" dirty="0" smtClean="0">
                <a:latin typeface="Meiryo UI" panose="020B0604030504040204" pitchFamily="50" charset="-128"/>
                <a:ea typeface="Meiryo UI" panose="020B0604030504040204" pitchFamily="50" charset="-128"/>
              </a:rPr>
              <a:t>も増加し、特に居酒屋・飲食店が増加</a:t>
            </a:r>
            <a:r>
              <a:rPr lang="ja-JP" altLang="en-US" sz="1600" dirty="0" smtClean="0">
                <a:latin typeface="Meiryo UI" panose="020B0604030504040204" pitchFamily="50" charset="-128"/>
                <a:ea typeface="Meiryo UI" panose="020B0604030504040204" pitchFamily="50" charset="-128"/>
              </a:rPr>
              <a:t>。また</a:t>
            </a:r>
            <a:r>
              <a:rPr lang="ja-JP" altLang="en-US" sz="1600"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滞在エリアとしては</a:t>
            </a:r>
            <a:r>
              <a:rPr lang="ja-JP" altLang="en-US" sz="1600" b="1" dirty="0" smtClean="0">
                <a:latin typeface="Meiryo UI" panose="020B0604030504040204" pitchFamily="50" charset="-128"/>
                <a:ea typeface="Meiryo UI" panose="020B0604030504040204" pitchFamily="50" charset="-128"/>
              </a:rPr>
              <a:t>、市内外とも</a:t>
            </a:r>
            <a:r>
              <a:rPr lang="ja-JP" altLang="en-US" sz="1600" b="1" dirty="0">
                <a:latin typeface="Meiryo UI" panose="020B0604030504040204" pitchFamily="50" charset="-128"/>
                <a:ea typeface="Meiryo UI" panose="020B0604030504040204" pitchFamily="50" charset="-128"/>
              </a:rPr>
              <a:t>に</a:t>
            </a:r>
            <a:r>
              <a:rPr lang="ja-JP" altLang="en-US" sz="1600" b="1" dirty="0" smtClean="0">
                <a:latin typeface="Meiryo UI" panose="020B0604030504040204" pitchFamily="50" charset="-128"/>
                <a:ea typeface="Meiryo UI" panose="020B0604030504040204" pitchFamily="50" charset="-128"/>
              </a:rPr>
              <a:t>増加</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特に</a:t>
            </a:r>
            <a:r>
              <a:rPr lang="ja-JP" altLang="en-US" sz="1600" b="1" dirty="0" smtClean="0">
                <a:latin typeface="Meiryo UI" panose="020B0604030504040204" pitchFamily="50" charset="-128"/>
                <a:ea typeface="Meiryo UI" panose="020B0604030504040204" pitchFamily="50" charset="-128"/>
              </a:rPr>
              <a:t>市外で急増</a:t>
            </a:r>
            <a:r>
              <a:rPr lang="ja-JP" altLang="en-US" sz="1600" dirty="0" smtClean="0">
                <a:latin typeface="Meiryo UI" panose="020B0604030504040204" pitchFamily="50" charset="-128"/>
                <a:ea typeface="Meiryo UI" panose="020B0604030504040204" pitchFamily="50" charset="-128"/>
              </a:rPr>
              <a:t>している。</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旅行参加者や送別会・卒業式等の年中行事参加のエピソードを持つ陽性者が多数発生</a:t>
            </a:r>
            <a:r>
              <a:rPr lang="ja-JP" altLang="en-US" sz="1600" dirty="0" smtClean="0">
                <a:latin typeface="Meiryo UI" panose="020B0604030504040204" pitchFamily="50" charset="-128"/>
                <a:ea typeface="Meiryo UI" panose="020B0604030504040204" pitchFamily="50" charset="-128"/>
              </a:rPr>
              <a:t>している</a:t>
            </a:r>
            <a:r>
              <a:rPr lang="ja-JP" altLang="en-US" sz="1600" b="1" dirty="0" smtClean="0">
                <a:latin typeface="Meiryo UI" panose="020B0604030504040204" pitchFamily="50" charset="-128"/>
                <a:ea typeface="Meiryo UI" panose="020B0604030504040204" pitchFamily="50" charset="-128"/>
              </a:rPr>
              <a:t>。</a:t>
            </a:r>
            <a:endParaRPr lang="en-US" altLang="ja-JP" sz="1600" b="1"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（４）変異株の状況</a:t>
            </a:r>
            <a:endPar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ja-JP" altLang="en-US" sz="1600" b="1" dirty="0" smtClean="0">
                <a:latin typeface="Meiryo UI" panose="020B0604030504040204" pitchFamily="50" charset="-128"/>
                <a:ea typeface="Meiryo UI" panose="020B0604030504040204" pitchFamily="50" charset="-128"/>
              </a:rPr>
              <a:t>変</a:t>
            </a:r>
            <a:r>
              <a:rPr lang="ja-JP" altLang="en-US" sz="1600" b="1" dirty="0">
                <a:latin typeface="Meiryo UI" panose="020B0604030504040204" pitchFamily="50" charset="-128"/>
                <a:ea typeface="Meiryo UI" panose="020B0604030504040204" pitchFamily="50" charset="-128"/>
              </a:rPr>
              <a:t>異株</a:t>
            </a:r>
            <a:r>
              <a:rPr lang="en-US" altLang="ja-JP" sz="1600" b="1" dirty="0">
                <a:latin typeface="Meiryo UI" panose="020B0604030504040204" pitchFamily="50" charset="-128"/>
                <a:ea typeface="Meiryo UI" panose="020B0604030504040204" pitchFamily="50" charset="-128"/>
              </a:rPr>
              <a:t>PCR</a:t>
            </a:r>
            <a:r>
              <a:rPr lang="ja-JP" altLang="en-US" sz="1600" b="1" dirty="0">
                <a:latin typeface="Meiryo UI" panose="020B0604030504040204" pitchFamily="50" charset="-128"/>
                <a:ea typeface="Meiryo UI" panose="020B0604030504040204" pitchFamily="50" charset="-128"/>
              </a:rPr>
              <a:t>検査陽性率</a:t>
            </a:r>
            <a:r>
              <a:rPr lang="ja-JP" altLang="en-US" sz="1600" b="1" dirty="0" smtClean="0">
                <a:latin typeface="Meiryo UI" panose="020B0604030504040204" pitchFamily="50" charset="-128"/>
                <a:ea typeface="Meiryo UI" panose="020B0604030504040204" pitchFamily="50" charset="-128"/>
              </a:rPr>
              <a:t>は</a:t>
            </a:r>
            <a:r>
              <a:rPr lang="en-US" altLang="ja-JP" sz="1600" b="1" dirty="0" smtClean="0">
                <a:latin typeface="Meiryo UI" panose="020B0604030504040204" pitchFamily="50" charset="-128"/>
                <a:ea typeface="Meiryo UI" panose="020B0604030504040204" pitchFamily="50" charset="-128"/>
              </a:rPr>
              <a:t>36.0</a:t>
            </a:r>
            <a:r>
              <a:rPr lang="ja-JP" altLang="en-US" sz="1600" b="1"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変異株</a:t>
            </a:r>
            <a:r>
              <a:rPr lang="en-US" altLang="ja-JP" sz="1400" dirty="0">
                <a:latin typeface="Meiryo UI" panose="020B0604030504040204" pitchFamily="50" charset="-128"/>
                <a:ea typeface="Meiryo UI" panose="020B0604030504040204" pitchFamily="50" charset="-128"/>
              </a:rPr>
              <a:t>PCR</a:t>
            </a:r>
            <a:r>
              <a:rPr lang="ja-JP" altLang="en-US" sz="1400" dirty="0">
                <a:latin typeface="Meiryo UI" panose="020B0604030504040204" pitchFamily="50" charset="-128"/>
                <a:ea typeface="Meiryo UI" panose="020B0604030504040204" pitchFamily="50" charset="-128"/>
              </a:rPr>
              <a:t>検査</a:t>
            </a:r>
            <a:r>
              <a:rPr lang="ja-JP" altLang="en-US" sz="1400" dirty="0" smtClean="0">
                <a:latin typeface="Meiryo UI" panose="020B0604030504040204" pitchFamily="50" charset="-128"/>
                <a:ea typeface="Meiryo UI" panose="020B0604030504040204" pitchFamily="50" charset="-128"/>
              </a:rPr>
              <a:t>件数</a:t>
            </a:r>
            <a:r>
              <a:rPr lang="en-US" altLang="ja-JP" sz="1400" dirty="0" smtClean="0">
                <a:latin typeface="Meiryo UI" panose="020B0604030504040204" pitchFamily="50" charset="-128"/>
                <a:ea typeface="Meiryo UI" panose="020B0604030504040204" pitchFamily="50" charset="-128"/>
              </a:rPr>
              <a:t>817</a:t>
            </a:r>
            <a:r>
              <a:rPr lang="ja-JP" altLang="en-US" sz="1400" dirty="0" smtClean="0">
                <a:latin typeface="Meiryo UI" panose="020B0604030504040204" pitchFamily="50" charset="-128"/>
                <a:ea typeface="Meiryo UI" panose="020B0604030504040204" pitchFamily="50" charset="-128"/>
              </a:rPr>
              <a:t>件</a:t>
            </a:r>
            <a:r>
              <a:rPr lang="ja-JP" altLang="en-US" sz="1400" dirty="0">
                <a:latin typeface="Meiryo UI" panose="020B0604030504040204" pitchFamily="50" charset="-128"/>
                <a:ea typeface="Meiryo UI" panose="020B0604030504040204" pitchFamily="50" charset="-128"/>
              </a:rPr>
              <a:t>、変異株</a:t>
            </a:r>
            <a:r>
              <a:rPr lang="en-US" altLang="ja-JP" sz="1400" dirty="0">
                <a:latin typeface="Meiryo UI" panose="020B0604030504040204" pitchFamily="50" charset="-128"/>
                <a:ea typeface="Meiryo UI" panose="020B0604030504040204" pitchFamily="50" charset="-128"/>
              </a:rPr>
              <a:t>PCR</a:t>
            </a:r>
            <a:r>
              <a:rPr lang="ja-JP" altLang="en-US" sz="1400" dirty="0">
                <a:latin typeface="Meiryo UI" panose="020B0604030504040204" pitchFamily="50" charset="-128"/>
                <a:ea typeface="Meiryo UI" panose="020B0604030504040204" pitchFamily="50" charset="-128"/>
              </a:rPr>
              <a:t>陽性者</a:t>
            </a:r>
            <a:r>
              <a:rPr lang="ja-JP" altLang="en-US" sz="1400" dirty="0" smtClean="0">
                <a:latin typeface="Meiryo UI" panose="020B0604030504040204" pitchFamily="50" charset="-128"/>
                <a:ea typeface="Meiryo UI" panose="020B0604030504040204" pitchFamily="50" charset="-128"/>
              </a:rPr>
              <a:t>数</a:t>
            </a:r>
            <a:r>
              <a:rPr lang="en-US" altLang="ja-JP" sz="1400" dirty="0">
                <a:latin typeface="Meiryo UI" panose="020B0604030504040204" pitchFamily="50" charset="-128"/>
                <a:ea typeface="Meiryo UI" panose="020B0604030504040204" pitchFamily="50" charset="-128"/>
              </a:rPr>
              <a:t>294</a:t>
            </a:r>
            <a:r>
              <a:rPr lang="ja-JP" altLang="en-US" sz="1400" dirty="0" smtClean="0">
                <a:latin typeface="Meiryo UI" panose="020B0604030504040204" pitchFamily="50" charset="-128"/>
                <a:ea typeface="Meiryo UI" panose="020B0604030504040204" pitchFamily="50" charset="-128"/>
              </a:rPr>
              <a:t>人</a:t>
            </a:r>
            <a:r>
              <a:rPr lang="ja-JP" altLang="en-US" sz="14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であり、変異株陽性者の濃厚接触者</a:t>
            </a:r>
            <a:r>
              <a:rPr lang="ja-JP" altLang="en-US" sz="1600" dirty="0" smtClean="0">
                <a:latin typeface="Meiryo UI" panose="020B0604030504040204" pitchFamily="50" charset="-128"/>
                <a:ea typeface="Meiryo UI" panose="020B0604030504040204" pitchFamily="50" charset="-128"/>
              </a:rPr>
              <a:t>や</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接触</a:t>
            </a:r>
            <a:r>
              <a:rPr lang="ja-JP" altLang="en-US" sz="1600" dirty="0">
                <a:latin typeface="Meiryo UI" panose="020B0604030504040204" pitchFamily="50" charset="-128"/>
                <a:ea typeface="Meiryo UI" panose="020B0604030504040204" pitchFamily="50" charset="-128"/>
              </a:rPr>
              <a:t>可能性のある人等を除けば</a:t>
            </a:r>
            <a:r>
              <a:rPr lang="ja-JP" altLang="en-US" sz="1600" dirty="0" smtClean="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11.3</a:t>
            </a:r>
            <a:r>
              <a:rPr lang="ja-JP" altLang="en-US" sz="1600" b="1"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変異株</a:t>
            </a:r>
            <a:r>
              <a:rPr lang="en-US" altLang="ja-JP" sz="1400" dirty="0">
                <a:latin typeface="Meiryo UI" panose="020B0604030504040204" pitchFamily="50" charset="-128"/>
                <a:ea typeface="Meiryo UI" panose="020B0604030504040204" pitchFamily="50" charset="-128"/>
              </a:rPr>
              <a:t>PCR</a:t>
            </a:r>
            <a:r>
              <a:rPr lang="ja-JP" altLang="en-US" sz="1400" dirty="0">
                <a:latin typeface="Meiryo UI" panose="020B0604030504040204" pitchFamily="50" charset="-128"/>
                <a:ea typeface="Meiryo UI" panose="020B0604030504040204" pitchFamily="50" charset="-128"/>
              </a:rPr>
              <a:t>検査</a:t>
            </a:r>
            <a:r>
              <a:rPr lang="ja-JP" altLang="en-US" sz="1400" dirty="0" smtClean="0">
                <a:latin typeface="Meiryo UI" panose="020B0604030504040204" pitchFamily="50" charset="-128"/>
                <a:ea typeface="Meiryo UI" panose="020B0604030504040204" pitchFamily="50" charset="-128"/>
              </a:rPr>
              <a:t>件数</a:t>
            </a:r>
            <a:r>
              <a:rPr lang="en-US" altLang="ja-JP" sz="1400" dirty="0" smtClean="0">
                <a:latin typeface="Meiryo UI" panose="020B0604030504040204" pitchFamily="50" charset="-128"/>
                <a:ea typeface="Meiryo UI" panose="020B0604030504040204" pitchFamily="50" charset="-128"/>
              </a:rPr>
              <a:t>584</a:t>
            </a:r>
            <a:r>
              <a:rPr lang="ja-JP" altLang="en-US" sz="1400" dirty="0" smtClean="0">
                <a:latin typeface="Meiryo UI" panose="020B0604030504040204" pitchFamily="50" charset="-128"/>
                <a:ea typeface="Meiryo UI" panose="020B0604030504040204" pitchFamily="50" charset="-128"/>
              </a:rPr>
              <a:t>件</a:t>
            </a:r>
            <a:r>
              <a:rPr lang="ja-JP" altLang="en-US" sz="1400" dirty="0">
                <a:latin typeface="Meiryo UI" panose="020B0604030504040204" pitchFamily="50" charset="-128"/>
                <a:ea typeface="Meiryo UI" panose="020B0604030504040204" pitchFamily="50" charset="-128"/>
              </a:rPr>
              <a:t>、変異株</a:t>
            </a:r>
            <a:r>
              <a:rPr lang="en-US" altLang="ja-JP" sz="1400" dirty="0">
                <a:latin typeface="Meiryo UI" panose="020B0604030504040204" pitchFamily="50" charset="-128"/>
                <a:ea typeface="Meiryo UI" panose="020B0604030504040204" pitchFamily="50" charset="-128"/>
              </a:rPr>
              <a:t>PCR</a:t>
            </a:r>
            <a:r>
              <a:rPr lang="ja-JP" altLang="en-US" sz="1400" dirty="0">
                <a:latin typeface="Meiryo UI" panose="020B0604030504040204" pitchFamily="50" charset="-128"/>
                <a:ea typeface="Meiryo UI" panose="020B0604030504040204" pitchFamily="50" charset="-128"/>
              </a:rPr>
              <a:t>陽性者</a:t>
            </a:r>
            <a:r>
              <a:rPr lang="ja-JP" altLang="en-US" sz="1400" dirty="0" smtClean="0">
                <a:latin typeface="Meiryo UI" panose="020B0604030504040204" pitchFamily="50" charset="-128"/>
                <a:ea typeface="Meiryo UI" panose="020B0604030504040204" pitchFamily="50" charset="-128"/>
              </a:rPr>
              <a:t>数</a:t>
            </a:r>
            <a:r>
              <a:rPr lang="en-US" altLang="ja-JP" sz="1400" dirty="0">
                <a:latin typeface="Meiryo UI" panose="020B0604030504040204" pitchFamily="50" charset="-128"/>
                <a:ea typeface="Meiryo UI" panose="020B0604030504040204" pitchFamily="50" charset="-128"/>
              </a:rPr>
              <a:t>66</a:t>
            </a:r>
            <a:r>
              <a:rPr lang="ja-JP" altLang="en-US" sz="1400" dirty="0" smtClean="0">
                <a:latin typeface="Meiryo UI" panose="020B0604030504040204" pitchFamily="50" charset="-128"/>
                <a:ea typeface="Meiryo UI" panose="020B0604030504040204" pitchFamily="50" charset="-128"/>
              </a:rPr>
              <a:t>人</a:t>
            </a:r>
            <a:r>
              <a:rPr lang="ja-JP" altLang="en-US" sz="14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と、</a:t>
            </a:r>
            <a:r>
              <a:rPr lang="ja-JP" altLang="en-US" sz="1600" b="1" dirty="0" smtClean="0">
                <a:latin typeface="Meiryo UI" panose="020B0604030504040204" pitchFamily="50" charset="-128"/>
                <a:ea typeface="Meiryo UI" panose="020B0604030504040204" pitchFamily="50" charset="-128"/>
              </a:rPr>
              <a:t>３月</a:t>
            </a:r>
            <a:r>
              <a:rPr lang="en-US" altLang="ja-JP" sz="1600" b="1" dirty="0" smtClean="0">
                <a:latin typeface="Meiryo UI" panose="020B0604030504040204" pitchFamily="50" charset="-128"/>
                <a:ea typeface="Meiryo UI" panose="020B0604030504040204" pitchFamily="50" charset="-128"/>
              </a:rPr>
              <a:t>20</a:t>
            </a:r>
            <a:r>
              <a:rPr lang="ja-JP" altLang="en-US" sz="1600" b="1" dirty="0" smtClean="0">
                <a:latin typeface="Meiryo UI" panose="020B0604030504040204" pitchFamily="50" charset="-128"/>
                <a:ea typeface="Meiryo UI" panose="020B0604030504040204" pitchFamily="50" charset="-128"/>
              </a:rPr>
              <a:t>日</a:t>
            </a:r>
            <a:r>
              <a:rPr lang="ja-JP" altLang="en-US" sz="1600" b="1" dirty="0">
                <a:latin typeface="Meiryo UI" panose="020B0604030504040204" pitchFamily="50" charset="-128"/>
                <a:ea typeface="Meiryo UI" panose="020B0604030504040204" pitchFamily="50" charset="-128"/>
              </a:rPr>
              <a:t>時点</a:t>
            </a:r>
            <a:r>
              <a:rPr lang="ja-JP" altLang="en-US" sz="1600" b="1" dirty="0" smtClean="0">
                <a:latin typeface="Meiryo UI" panose="020B0604030504040204" pitchFamily="50" charset="-128"/>
                <a:ea typeface="Meiryo UI" panose="020B0604030504040204" pitchFamily="50" charset="-128"/>
              </a:rPr>
              <a:t>の</a:t>
            </a:r>
            <a:r>
              <a:rPr lang="en-US" altLang="ja-JP" sz="1600" b="1" dirty="0" smtClean="0">
                <a:latin typeface="Meiryo UI" panose="020B0604030504040204" pitchFamily="50" charset="-128"/>
                <a:ea typeface="Meiryo UI" panose="020B0604030504040204" pitchFamily="50" charset="-128"/>
              </a:rPr>
              <a:t>5.3</a:t>
            </a:r>
            <a:r>
              <a:rPr lang="ja-JP" altLang="en-US" sz="1600" b="1" dirty="0" smtClean="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から増加</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別途、国が実施した検査</a:t>
            </a:r>
            <a:r>
              <a:rPr lang="ja-JP" altLang="en-US" sz="1200" dirty="0" smtClean="0">
                <a:latin typeface="Meiryo UI" panose="020B0604030504040204" pitchFamily="50" charset="-128"/>
                <a:ea typeface="Meiryo UI" panose="020B0604030504040204" pitchFamily="50" charset="-128"/>
              </a:rPr>
              <a:t>で㉕人</a:t>
            </a:r>
            <a:r>
              <a:rPr lang="ja-JP" altLang="en-US" sz="1200" dirty="0">
                <a:latin typeface="Meiryo UI" panose="020B0604030504040204" pitchFamily="50" charset="-128"/>
                <a:ea typeface="Meiryo UI" panose="020B0604030504040204" pitchFamily="50" charset="-128"/>
              </a:rPr>
              <a:t>が陽性判明</a:t>
            </a:r>
            <a:endParaRPr lang="en-US" altLang="ja-JP" sz="12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なお</a:t>
            </a:r>
            <a:r>
              <a:rPr lang="ja-JP" altLang="en-US" sz="1600"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直近１週間の変異株</a:t>
            </a:r>
            <a:r>
              <a:rPr lang="en-US" altLang="ja-JP" sz="1600" b="1" dirty="0">
                <a:latin typeface="Meiryo UI" panose="020B0604030504040204" pitchFamily="50" charset="-128"/>
                <a:ea typeface="Meiryo UI" panose="020B0604030504040204" pitchFamily="50" charset="-128"/>
              </a:rPr>
              <a:t>PCR</a:t>
            </a:r>
            <a:r>
              <a:rPr lang="ja-JP" altLang="en-US" sz="1600" b="1" dirty="0">
                <a:latin typeface="Meiryo UI" panose="020B0604030504040204" pitchFamily="50" charset="-128"/>
                <a:ea typeface="Meiryo UI" panose="020B0604030504040204" pitchFamily="50" charset="-128"/>
              </a:rPr>
              <a:t>陽性判明率</a:t>
            </a:r>
            <a:r>
              <a:rPr lang="ja-JP" altLang="en-US" sz="1600" b="1" dirty="0" smtClean="0">
                <a:latin typeface="Meiryo UI" panose="020B0604030504040204" pitchFamily="50" charset="-128"/>
                <a:ea typeface="Meiryo UI" panose="020B0604030504040204" pitchFamily="50" charset="-128"/>
              </a:rPr>
              <a:t>は</a:t>
            </a:r>
            <a:r>
              <a:rPr lang="en-US" altLang="ja-JP" sz="1600" b="1" dirty="0" smtClean="0">
                <a:latin typeface="Meiryo UI" panose="020B0604030504040204" pitchFamily="50" charset="-128"/>
                <a:ea typeface="Meiryo UI" panose="020B0604030504040204" pitchFamily="50" charset="-128"/>
              </a:rPr>
              <a:t>6.7</a:t>
            </a:r>
            <a:r>
              <a:rPr lang="ja-JP" altLang="en-US" sz="1600" b="1"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（新規</a:t>
            </a:r>
            <a:r>
              <a:rPr lang="ja-JP" altLang="en-US" sz="1600" dirty="0" smtClean="0">
                <a:latin typeface="Meiryo UI" panose="020B0604030504040204" pitchFamily="50" charset="-128"/>
                <a:ea typeface="Meiryo UI" panose="020B0604030504040204" pitchFamily="50" charset="-128"/>
              </a:rPr>
              <a:t>陽性者</a:t>
            </a:r>
            <a:r>
              <a:rPr lang="en-US" altLang="ja-JP" sz="1600" dirty="0" smtClean="0">
                <a:latin typeface="Meiryo UI" panose="020B0604030504040204" pitchFamily="50" charset="-128"/>
                <a:ea typeface="Meiryo UI" panose="020B0604030504040204" pitchFamily="50" charset="-128"/>
              </a:rPr>
              <a:t>1,576</a:t>
            </a:r>
            <a:r>
              <a:rPr lang="ja-JP" altLang="en-US" sz="1600" dirty="0" smtClean="0">
                <a:latin typeface="Meiryo UI" panose="020B0604030504040204" pitchFamily="50" charset="-128"/>
                <a:ea typeface="Meiryo UI" panose="020B0604030504040204" pitchFamily="50" charset="-128"/>
              </a:rPr>
              <a:t>人</a:t>
            </a:r>
            <a:r>
              <a:rPr lang="ja-JP" altLang="en-US" sz="1600" dirty="0">
                <a:latin typeface="Meiryo UI" panose="020B0604030504040204" pitchFamily="50" charset="-128"/>
                <a:ea typeface="Meiryo UI" panose="020B0604030504040204" pitchFamily="50" charset="-128"/>
              </a:rPr>
              <a:t>、変異株</a:t>
            </a:r>
            <a:r>
              <a:rPr lang="en-US" altLang="ja-JP" sz="1600" dirty="0">
                <a:latin typeface="Meiryo UI" panose="020B0604030504040204" pitchFamily="50" charset="-128"/>
                <a:ea typeface="Meiryo UI" panose="020B0604030504040204" pitchFamily="50" charset="-128"/>
              </a:rPr>
              <a:t>PCR</a:t>
            </a:r>
            <a:r>
              <a:rPr lang="ja-JP" altLang="en-US" sz="1600" dirty="0">
                <a:latin typeface="Meiryo UI" panose="020B0604030504040204" pitchFamily="50" charset="-128"/>
                <a:ea typeface="Meiryo UI" panose="020B0604030504040204" pitchFamily="50" charset="-128"/>
              </a:rPr>
              <a:t>陽性者</a:t>
            </a:r>
            <a:r>
              <a:rPr lang="ja-JP" altLang="en-US" sz="1600" dirty="0" smtClean="0">
                <a:latin typeface="Meiryo UI" panose="020B0604030504040204" pitchFamily="50" charset="-128"/>
                <a:ea typeface="Meiryo UI" panose="020B0604030504040204" pitchFamily="50" charset="-128"/>
              </a:rPr>
              <a:t>数</a:t>
            </a:r>
            <a:r>
              <a:rPr lang="en-US" altLang="ja-JP" sz="1600" dirty="0" smtClean="0">
                <a:latin typeface="Meiryo UI" panose="020B0604030504040204" pitchFamily="50" charset="-128"/>
                <a:ea typeface="Meiryo UI" panose="020B0604030504040204" pitchFamily="50" charset="-128"/>
              </a:rPr>
              <a:t>105</a:t>
            </a:r>
            <a:r>
              <a:rPr lang="ja-JP" altLang="en-US" sz="1600" dirty="0" smtClean="0">
                <a:latin typeface="Meiryo UI" panose="020B0604030504040204" pitchFamily="50" charset="-128"/>
                <a:ea typeface="Meiryo UI" panose="020B0604030504040204" pitchFamily="50" charset="-128"/>
              </a:rPr>
              <a:t>人</a:t>
            </a:r>
            <a:r>
              <a:rPr lang="ja-JP" altLang="en-US" sz="1600" dirty="0">
                <a:latin typeface="Meiryo UI" panose="020B0604030504040204" pitchFamily="50" charset="-128"/>
                <a:ea typeface="Meiryo UI" panose="020B0604030504040204" pitchFamily="50" charset="-128"/>
              </a:rPr>
              <a:t>）となっている。</a:t>
            </a:r>
            <a:endPar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9A396F46-6F5F-483F-BC68-432494F2ED7F}"/>
              </a:ext>
            </a:extLst>
          </p:cNvPr>
          <p:cNvSpPr txBox="1"/>
          <p:nvPr/>
        </p:nvSpPr>
        <p:spPr>
          <a:xfrm>
            <a:off x="10739438" y="55613"/>
            <a:ext cx="1348220" cy="338554"/>
          </a:xfrm>
          <a:prstGeom prst="rect">
            <a:avLst/>
          </a:prstGeom>
          <a:solidFill>
            <a:schemeClr val="bg1"/>
          </a:solidFill>
          <a:ln>
            <a:solidFill>
              <a:schemeClr val="tx1"/>
            </a:solidFill>
          </a:ln>
        </p:spPr>
        <p:txBody>
          <a:bodyPr wrap="square" rtlCol="0">
            <a:spAutoFit/>
          </a:bodyPr>
          <a:lstStyle/>
          <a:p>
            <a:pPr algn="ctr"/>
            <a:r>
              <a:rPr kumimoji="1" lang="ja-JP" altLang="en-US" sz="1600" dirty="0">
                <a:latin typeface="ＭＳ ゴシック" panose="020B0609070205080204" pitchFamily="49" charset="-128"/>
                <a:ea typeface="ＭＳ ゴシック" panose="020B0609070205080204" pitchFamily="49" charset="-128"/>
              </a:rPr>
              <a:t>資料１－５</a:t>
            </a:r>
          </a:p>
        </p:txBody>
      </p:sp>
      <p:sp>
        <p:nvSpPr>
          <p:cNvPr id="4" name="スライド番号プレースホルダー 3"/>
          <p:cNvSpPr>
            <a:spLocks noGrp="1"/>
          </p:cNvSpPr>
          <p:nvPr>
            <p:ph type="sldNum" sz="quarter" idx="12"/>
          </p:nvPr>
        </p:nvSpPr>
        <p:spPr>
          <a:xfrm>
            <a:off x="9367838" y="6492875"/>
            <a:ext cx="2743200" cy="365125"/>
          </a:xfrm>
        </p:spPr>
        <p:txBody>
          <a:bodyPr/>
          <a:lstStyle/>
          <a:p>
            <a:fld id="{9AE8D62C-51FD-4D41-806D-1D2DE4710F3C}" type="slidenum">
              <a:rPr kumimoji="1" lang="ja-JP" altLang="en-US" smtClean="0"/>
              <a:t>1</a:t>
            </a:fld>
            <a:endParaRPr kumimoji="1" lang="ja-JP" altLang="en-US" dirty="0"/>
          </a:p>
        </p:txBody>
      </p:sp>
      <p:sp>
        <p:nvSpPr>
          <p:cNvPr id="8" name="角丸四角形 7"/>
          <p:cNvSpPr/>
          <p:nvPr/>
        </p:nvSpPr>
        <p:spPr>
          <a:xfrm>
            <a:off x="100722" y="480200"/>
            <a:ext cx="2830067" cy="388029"/>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＜新規陽性者の発生動向＞</a:t>
            </a:r>
          </a:p>
        </p:txBody>
      </p:sp>
    </p:spTree>
    <p:extLst>
      <p:ext uri="{BB962C8B-B14F-4D97-AF65-F5344CB8AC3E}">
        <p14:creationId xmlns:p14="http://schemas.microsoft.com/office/powerpoint/2010/main" val="442911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2" name="テキスト ボックス 1"/>
          <p:cNvSpPr txBox="1"/>
          <p:nvPr/>
        </p:nvSpPr>
        <p:spPr>
          <a:xfrm>
            <a:off x="0" y="328288"/>
            <a:ext cx="12095018" cy="1754326"/>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重症病床使用率が４割を超過</a:t>
            </a:r>
            <a:r>
              <a:rPr lang="ja-JP" altLang="en-US" sz="1600" dirty="0" smtClean="0">
                <a:latin typeface="Meiryo UI" panose="020B0604030504040204" pitchFamily="50" charset="-128"/>
                <a:ea typeface="Meiryo UI" panose="020B0604030504040204" pitchFamily="50" charset="-128"/>
              </a:rPr>
              <a:t>し、</a:t>
            </a:r>
            <a:r>
              <a:rPr lang="ja-JP" altLang="en-US" sz="1600" b="1" dirty="0" smtClean="0">
                <a:latin typeface="Meiryo UI" panose="020B0604030504040204" pitchFamily="50" charset="-128"/>
                <a:ea typeface="Meiryo UI" panose="020B0604030504040204" pitchFamily="50" charset="-128"/>
              </a:rPr>
              <a:t>重症病床、軽症中等症病床、宿泊療養施設部屋数運用率いずれも５割程度</a:t>
            </a:r>
            <a:r>
              <a:rPr lang="ja-JP" altLang="en-US" sz="1600" dirty="0" smtClean="0">
                <a:latin typeface="Meiryo UI" panose="020B0604030504040204" pitchFamily="50" charset="-128"/>
                <a:ea typeface="Meiryo UI" panose="020B0604030504040204" pitchFamily="50" charset="-128"/>
              </a:rPr>
              <a:t>となり、医療提供体制に</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負荷が大きくかかり始めている。</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現在、１日</a:t>
            </a:r>
            <a:r>
              <a:rPr lang="en-US" altLang="ja-JP" sz="1600" dirty="0" smtClean="0">
                <a:latin typeface="Meiryo UI" panose="020B0604030504040204" pitchFamily="50" charset="-128"/>
                <a:ea typeface="Meiryo UI" panose="020B0604030504040204" pitchFamily="50" charset="-128"/>
              </a:rPr>
              <a:t>10</a:t>
            </a:r>
            <a:r>
              <a:rPr lang="ja-JP" altLang="en-US" sz="1600" dirty="0" smtClean="0">
                <a:latin typeface="Meiryo UI" panose="020B0604030504040204" pitchFamily="50" charset="-128"/>
                <a:ea typeface="Meiryo UI" panose="020B0604030504040204" pitchFamily="50" charset="-128"/>
              </a:rPr>
              <a:t>名程度の重症者が出ていることから</a:t>
            </a:r>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重症病床使用率は遅く</a:t>
            </a:r>
            <a:r>
              <a:rPr lang="ja-JP" altLang="en-US" sz="1600" b="1" dirty="0" smtClean="0">
                <a:latin typeface="Meiryo UI" panose="020B0604030504040204" pitchFamily="50" charset="-128"/>
                <a:ea typeface="Meiryo UI" panose="020B0604030504040204" pitchFamily="50" charset="-128"/>
              </a:rPr>
              <a:t>とも４月中旬から下旬</a:t>
            </a:r>
            <a:r>
              <a:rPr lang="ja-JP" altLang="en-US" sz="1600" b="1" dirty="0" smtClean="0">
                <a:latin typeface="Meiryo UI" panose="020B0604030504040204" pitchFamily="50" charset="-128"/>
                <a:ea typeface="Meiryo UI" panose="020B0604030504040204" pitchFamily="50" charset="-128"/>
              </a:rPr>
              <a:t>に大阪</a:t>
            </a:r>
            <a:r>
              <a:rPr lang="ja-JP" altLang="en-US" sz="1600" b="1" dirty="0" smtClean="0">
                <a:latin typeface="Meiryo UI" panose="020B0604030504040204" pitchFamily="50" charset="-128"/>
                <a:ea typeface="Meiryo UI" panose="020B0604030504040204" pitchFamily="50" charset="-128"/>
              </a:rPr>
              <a:t>モデルの非常事態</a:t>
            </a:r>
            <a:r>
              <a:rPr lang="ja-JP" altLang="en-US" sz="1600" b="1" dirty="0" smtClean="0">
                <a:latin typeface="Meiryo UI" panose="020B0604030504040204" pitchFamily="50" charset="-128"/>
                <a:ea typeface="Meiryo UI" panose="020B0604030504040204" pitchFamily="50" charset="-128"/>
              </a:rPr>
              <a:t>基準</a:t>
            </a:r>
            <a:r>
              <a:rPr lang="en-US" altLang="ja-JP" sz="1600" b="1" dirty="0" smtClean="0">
                <a:latin typeface="Meiryo UI" panose="020B0604030504040204" pitchFamily="50" charset="-128"/>
                <a:ea typeface="Meiryo UI" panose="020B0604030504040204" pitchFamily="50" charset="-128"/>
              </a:rPr>
              <a:t>70</a:t>
            </a:r>
            <a:r>
              <a:rPr lang="ja-JP" altLang="en-US" sz="1600" b="1" dirty="0" smtClean="0">
                <a:latin typeface="Meiryo UI" panose="020B0604030504040204" pitchFamily="50" charset="-128"/>
                <a:ea typeface="Meiryo UI" panose="020B0604030504040204" pitchFamily="50" charset="-128"/>
              </a:rPr>
              <a:t>％を超過</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する恐れ</a:t>
            </a:r>
            <a:r>
              <a:rPr lang="ja-JP" altLang="en-US" sz="1600" dirty="0" smtClean="0">
                <a:latin typeface="Meiryo UI" panose="020B0604030504040204" pitchFamily="50" charset="-128"/>
                <a:ea typeface="Meiryo UI" panose="020B0604030504040204" pitchFamily="50" charset="-128"/>
              </a:rPr>
              <a:t>がある。</a:t>
            </a:r>
            <a:endParaRPr lang="en-US" altLang="ja-JP" sz="1600" dirty="0" smtClean="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9296695" y="6511636"/>
            <a:ext cx="2743200" cy="365125"/>
          </a:xfrm>
        </p:spPr>
        <p:txBody>
          <a:bodyPr/>
          <a:lstStyle/>
          <a:p>
            <a:fld id="{9AE8D62C-51FD-4D41-806D-1D2DE4710F3C}" type="slidenum">
              <a:rPr kumimoji="1" lang="ja-JP" altLang="en-US" smtClean="0"/>
              <a:t>2</a:t>
            </a:fld>
            <a:endParaRPr kumimoji="1" lang="ja-JP" altLang="en-US"/>
          </a:p>
        </p:txBody>
      </p:sp>
      <p:sp>
        <p:nvSpPr>
          <p:cNvPr id="5" name="角丸四角形 4"/>
          <p:cNvSpPr/>
          <p:nvPr/>
        </p:nvSpPr>
        <p:spPr>
          <a:xfrm>
            <a:off x="152104" y="577985"/>
            <a:ext cx="2830067" cy="388029"/>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＜医療提供体制の状況＞</a:t>
            </a:r>
          </a:p>
        </p:txBody>
      </p:sp>
      <p:sp>
        <p:nvSpPr>
          <p:cNvPr id="7" name="角丸四角形 6"/>
          <p:cNvSpPr/>
          <p:nvPr/>
        </p:nvSpPr>
        <p:spPr>
          <a:xfrm>
            <a:off x="51807" y="2993404"/>
            <a:ext cx="11991404" cy="2401632"/>
          </a:xfrm>
          <a:prstGeom prst="roundRect">
            <a:avLst>
              <a:gd name="adj" fmla="val 12346"/>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年末年始の感染急拡大をさらに大きく上回る速度で感染が急拡大し、新規陽性者に占める若者が６割弱であることから、他の年代への</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感染が拡がり、当面はさらに感染拡大がすすむものと考えられる。</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a:t>
            </a:r>
            <a:r>
              <a:rPr lang="en-US" altLang="ja-JP" sz="1600" dirty="0" smtClean="0">
                <a:solidFill>
                  <a:schemeClr val="tx1"/>
                </a:solidFill>
                <a:latin typeface="Meiryo UI" panose="020B0604030504040204" pitchFamily="50" charset="-128"/>
                <a:ea typeface="Meiryo UI" panose="020B0604030504040204" pitchFamily="50" charset="-128"/>
              </a:rPr>
              <a:t>60</a:t>
            </a:r>
            <a:r>
              <a:rPr lang="ja-JP" altLang="en-US" sz="1600" dirty="0" smtClean="0">
                <a:solidFill>
                  <a:schemeClr val="tx1"/>
                </a:solidFill>
                <a:latin typeface="Meiryo UI" panose="020B0604030504040204" pitchFamily="50" charset="-128"/>
                <a:ea typeface="Meiryo UI" panose="020B0604030504040204" pitchFamily="50" charset="-128"/>
              </a:rPr>
              <a:t>代以上の新規陽性者数が増加しており、さらなる感染拡大によって、医療提供体制が早晩、ひっ迫する恐れが強く、４月中に大阪モデル</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の非常事態（医療非常事態宣言）となる可能性が高まっている。</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分科会指標は、既にまん延防止等重点措置適用の目安となるステージ</a:t>
            </a:r>
            <a:r>
              <a:rPr lang="en-US" altLang="ja-JP" sz="1600" dirty="0">
                <a:solidFill>
                  <a:schemeClr val="tx1"/>
                </a:solidFill>
                <a:latin typeface="Meiryo UI" panose="020B0604030504040204" pitchFamily="50" charset="-128"/>
                <a:ea typeface="Meiryo UI" panose="020B0604030504040204" pitchFamily="50" charset="-128"/>
              </a:rPr>
              <a:t>Ⅲ</a:t>
            </a:r>
            <a:r>
              <a:rPr lang="ja-JP" altLang="en-US" sz="1600" dirty="0">
                <a:solidFill>
                  <a:schemeClr val="tx1"/>
                </a:solidFill>
                <a:latin typeface="Meiryo UI" panose="020B0604030504040204" pitchFamily="50" charset="-128"/>
                <a:ea typeface="Meiryo UI" panose="020B0604030504040204" pitchFamily="50" charset="-128"/>
              </a:rPr>
              <a:t>の基準を</a:t>
            </a:r>
            <a:r>
              <a:rPr lang="ja-JP" altLang="en-US" sz="1600" dirty="0" smtClean="0">
                <a:solidFill>
                  <a:schemeClr val="tx1"/>
                </a:solidFill>
                <a:latin typeface="Meiryo UI" panose="020B0604030504040204" pitchFamily="50" charset="-128"/>
                <a:ea typeface="Meiryo UI" panose="020B0604030504040204" pitchFamily="50" charset="-128"/>
              </a:rPr>
              <a:t>超え（陽性率を除く）</a:t>
            </a:r>
            <a:r>
              <a:rPr lang="ja-JP" altLang="en-US" sz="1600" dirty="0" err="1" smtClean="0">
                <a:solidFill>
                  <a:schemeClr val="tx1"/>
                </a:solidFill>
                <a:latin typeface="Meiryo UI" panose="020B0604030504040204" pitchFamily="50" charset="-128"/>
                <a:ea typeface="Meiryo UI" panose="020B0604030504040204" pitchFamily="50" charset="-128"/>
              </a:rPr>
              <a:t>て</a:t>
            </a:r>
            <a:r>
              <a:rPr lang="ja-JP" altLang="en-US" sz="1600" dirty="0" smtClean="0">
                <a:solidFill>
                  <a:schemeClr val="tx1"/>
                </a:solidFill>
                <a:latin typeface="Meiryo UI" panose="020B0604030504040204" pitchFamily="50" charset="-128"/>
                <a:ea typeface="Meiryo UI" panose="020B0604030504040204" pitchFamily="50" charset="-128"/>
              </a:rPr>
              <a:t>いる状況。</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b="1" dirty="0" smtClean="0">
                <a:solidFill>
                  <a:schemeClr val="tx1"/>
                </a:solidFill>
                <a:latin typeface="Meiryo UI" panose="020B0604030504040204" pitchFamily="50" charset="-128"/>
                <a:ea typeface="Meiryo UI" panose="020B0604030504040204" pitchFamily="50" charset="-128"/>
              </a:rPr>
              <a:t>　　これらの状況を踏まえ、これまで以上に強い措置の検討により、医療</a:t>
            </a:r>
            <a:r>
              <a:rPr lang="ja-JP" altLang="en-US" sz="1600" b="1" dirty="0">
                <a:solidFill>
                  <a:schemeClr val="tx1"/>
                </a:solidFill>
                <a:latin typeface="Meiryo UI" panose="020B0604030504040204" pitchFamily="50" charset="-128"/>
                <a:ea typeface="Meiryo UI" panose="020B0604030504040204" pitchFamily="50" charset="-128"/>
              </a:rPr>
              <a:t>提供</a:t>
            </a:r>
            <a:r>
              <a:rPr lang="ja-JP" altLang="en-US" sz="1600" b="1" dirty="0" smtClean="0">
                <a:solidFill>
                  <a:schemeClr val="tx1"/>
                </a:solidFill>
                <a:latin typeface="Meiryo UI" panose="020B0604030504040204" pitchFamily="50" charset="-128"/>
                <a:ea typeface="Meiryo UI" panose="020B0604030504040204" pitchFamily="50" charset="-128"/>
              </a:rPr>
              <a:t>体制のひっ迫を</a:t>
            </a:r>
            <a:r>
              <a:rPr lang="ja-JP" altLang="en-US" sz="1600" b="1" dirty="0">
                <a:solidFill>
                  <a:schemeClr val="tx1"/>
                </a:solidFill>
                <a:latin typeface="Meiryo UI" panose="020B0604030504040204" pitchFamily="50" charset="-128"/>
                <a:ea typeface="Meiryo UI" panose="020B0604030504040204" pitchFamily="50" charset="-128"/>
              </a:rPr>
              <a:t>防ぐための</a:t>
            </a:r>
            <a:r>
              <a:rPr lang="ja-JP" altLang="en-US" sz="1600" b="1" dirty="0" smtClean="0">
                <a:solidFill>
                  <a:schemeClr val="tx1"/>
                </a:solidFill>
                <a:latin typeface="Meiryo UI" panose="020B0604030504040204" pitchFamily="50" charset="-128"/>
                <a:ea typeface="Meiryo UI" panose="020B0604030504040204" pitchFamily="50" charset="-128"/>
              </a:rPr>
              <a:t>取組みが</a:t>
            </a:r>
            <a:r>
              <a:rPr lang="ja-JP" altLang="en-US" sz="1600" b="1" dirty="0">
                <a:solidFill>
                  <a:schemeClr val="tx1"/>
                </a:solidFill>
                <a:latin typeface="Meiryo UI" panose="020B0604030504040204" pitchFamily="50" charset="-128"/>
                <a:ea typeface="Meiryo UI" panose="020B0604030504040204" pitchFamily="50" charset="-128"/>
              </a:rPr>
              <a:t>必要</a:t>
            </a:r>
            <a:r>
              <a:rPr lang="ja-JP" altLang="en-US" sz="1600" dirty="0" smtClean="0">
                <a:solidFill>
                  <a:schemeClr val="tx1"/>
                </a:solidFill>
                <a:latin typeface="Meiryo UI" panose="020B0604030504040204" pitchFamily="50" charset="-128"/>
                <a:ea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endParaRPr>
          </a:p>
          <a:p>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　なお、当面、医療提供体制への大きな負荷が想定されることから、患者受入医療機関に対し、「フェーズ４－２」への移行を３月</a:t>
            </a:r>
            <a:r>
              <a:rPr lang="en-US" altLang="ja-JP" sz="1600" dirty="0">
                <a:solidFill>
                  <a:schemeClr val="tx1"/>
                </a:solidFill>
                <a:latin typeface="Meiryo UI" panose="020B0604030504040204" pitchFamily="50" charset="-128"/>
                <a:ea typeface="Meiryo UI" panose="020B0604030504040204" pitchFamily="50" charset="-128"/>
              </a:rPr>
              <a:t>31</a:t>
            </a:r>
            <a:r>
              <a:rPr lang="ja-JP" altLang="en-US" sz="1600" dirty="0" smtClean="0">
                <a:solidFill>
                  <a:schemeClr val="tx1"/>
                </a:solidFill>
                <a:latin typeface="Meiryo UI" panose="020B0604030504040204" pitchFamily="50" charset="-128"/>
                <a:ea typeface="Meiryo UI" panose="020B0604030504040204" pitchFamily="50" charset="-128"/>
              </a:rPr>
              <a:t>日付で</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要請しており、</a:t>
            </a:r>
            <a:r>
              <a:rPr lang="ja-JP" altLang="en-US" sz="1600" b="1" dirty="0" smtClean="0">
                <a:solidFill>
                  <a:schemeClr val="tx1"/>
                </a:solidFill>
                <a:latin typeface="Meiryo UI" panose="020B0604030504040204" pitchFamily="50" charset="-128"/>
                <a:ea typeface="Meiryo UI" panose="020B0604030504040204" pitchFamily="50" charset="-128"/>
              </a:rPr>
              <a:t>緊急事態に備えた医療提供体制の確保に努める。</a:t>
            </a:r>
            <a:endParaRPr lang="en-US" altLang="ja-JP" sz="1600" b="1" dirty="0">
              <a:solidFill>
                <a:schemeClr val="tx1"/>
              </a:solidFill>
              <a:latin typeface="Meiryo UI" panose="020B0604030504040204" pitchFamily="50" charset="-128"/>
              <a:ea typeface="Meiryo UI" panose="020B0604030504040204" pitchFamily="50" charset="-128"/>
            </a:endParaRPr>
          </a:p>
        </p:txBody>
      </p:sp>
      <p:sp>
        <p:nvSpPr>
          <p:cNvPr id="8" name="角丸四角形 7"/>
          <p:cNvSpPr/>
          <p:nvPr/>
        </p:nvSpPr>
        <p:spPr>
          <a:xfrm>
            <a:off x="152104" y="2463405"/>
            <a:ext cx="2830067" cy="391125"/>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今後の対応方針について</a:t>
            </a:r>
          </a:p>
        </p:txBody>
      </p:sp>
    </p:spTree>
    <p:extLst>
      <p:ext uri="{BB962C8B-B14F-4D97-AF65-F5344CB8AC3E}">
        <p14:creationId xmlns:p14="http://schemas.microsoft.com/office/powerpoint/2010/main" val="248113819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3816</TotalTime>
  <Words>904</Words>
  <Application>Microsoft Office PowerPoint</Application>
  <PresentationFormat>ワイド画面</PresentationFormat>
  <Paragraphs>51</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ゴシック</vt:lpstr>
      <vt:lpstr>UD デジタル 教科書体 NK-B</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國本　由衣</cp:lastModifiedBy>
  <cp:revision>90</cp:revision>
  <cp:lastPrinted>2021-01-12T01:54:43Z</cp:lastPrinted>
  <dcterms:created xsi:type="dcterms:W3CDTF">2020-07-15T08:05:42Z</dcterms:created>
  <dcterms:modified xsi:type="dcterms:W3CDTF">2021-03-31T03:37:34Z</dcterms:modified>
</cp:coreProperties>
</file>