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68" r:id="rId2"/>
    <p:sldId id="766" r:id="rId3"/>
    <p:sldId id="767" r:id="rId4"/>
    <p:sldId id="769" r:id="rId5"/>
    <p:sldId id="770" r:id="rId6"/>
    <p:sldId id="763" r:id="rId7"/>
    <p:sldId id="764" r:id="rId8"/>
    <p:sldId id="771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3716" autoAdjust="0"/>
  </p:normalViewPr>
  <p:slideViewPr>
    <p:cSldViewPr snapToGrid="0">
      <p:cViewPr varScale="1">
        <p:scale>
          <a:sx n="67" d="100"/>
          <a:sy n="67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69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99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68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0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EEB81-DB16-4A68-B055-8A38956DB51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8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（３月</a:t>
            </a:r>
            <a:r>
              <a:rPr lang="en-US" altLang="ja-JP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１－３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2431" y="657308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2" y="660856"/>
            <a:ext cx="11906520" cy="27922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" y="3465338"/>
            <a:ext cx="2987299" cy="33287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85" y="3465338"/>
            <a:ext cx="3011685" cy="33287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470" y="3455426"/>
            <a:ext cx="2981202" cy="33287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662" y="3465338"/>
            <a:ext cx="295072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入院・療養状況（３月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19436"/>
              </p:ext>
            </p:extLst>
          </p:nvPr>
        </p:nvGraphicFramePr>
        <p:xfrm>
          <a:off x="285716" y="643288"/>
          <a:ext cx="11637583" cy="6059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91648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184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68220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</a:rPr>
                        <a:t>計画</a:t>
                      </a:r>
                      <a:endParaRPr lang="en-US" altLang="ja-JP" sz="14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１１０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６００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184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フェーズ３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２００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398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フェーズ４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3164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フェーズ４</a:t>
                      </a:r>
                      <a:r>
                        <a:rPr lang="en-US" altLang="ja-JP" sz="1400" kern="100" dirty="0" smtClean="0">
                          <a:effectLst/>
                        </a:rPr>
                        <a:t>-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２２１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alt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773646"/>
                  </a:ext>
                </a:extLst>
              </a:tr>
              <a:tr h="120359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確保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数等</a:t>
                      </a:r>
                      <a:endParaRPr lang="ja-JP" sz="1400" kern="1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確保数２２４床</a:t>
                      </a:r>
                      <a:endParaRPr lang="en-US" altLang="ja-JP" sz="1400" kern="100" baseline="300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</a:t>
                      </a:r>
                      <a:r>
                        <a:rPr lang="en-US" altLang="ja-JP" sz="1400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７６６床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7069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（別途、自宅療養　１</a:t>
                      </a:r>
                      <a:r>
                        <a:rPr lang="en-US" altLang="ja-JP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０２３人）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９０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６８２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６５３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624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lt"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sz="1400" kern="100" dirty="0">
                          <a:effectLst/>
                          <a:latin typeface="+mn-lt"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４０．２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９０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２２４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３８．６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６８２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７６６）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２７．０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６５３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４１６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124300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  <a:latin typeface="+mn-lt"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５４．５％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（９０／１６５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（８／２２）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４８．０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６８２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４２２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５０．７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６５３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１，２８８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881204" y="659317"/>
            <a:ext cx="5135191" cy="140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73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48.0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1,422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682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151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　　　</a:t>
            </a:r>
            <a:r>
              <a:rPr lang="en-US" altLang="ja-JP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小児・精神患者用病床等約</a:t>
            </a:r>
            <a:r>
              <a:rPr lang="en-US" altLang="ja-JP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137" dirty="0">
                <a:latin typeface="Meiryo UI" panose="020B0604030504040204" pitchFamily="50" charset="-128"/>
                <a:ea typeface="Meiryo UI" panose="020B0604030504040204" pitchFamily="50" charset="-128"/>
              </a:rPr>
              <a:t>床含んでおり</a:t>
            </a:r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137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3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　　一般患者に限ると病床利用率はより高くなっている。</a:t>
            </a:r>
            <a:endParaRPr lang="en-US" altLang="ja-JP" sz="113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425578" y="386751"/>
            <a:ext cx="451497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重症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71F5D7-4F36-4261-943F-CEFD73EF1004}"/>
              </a:ext>
            </a:extLst>
          </p:cNvPr>
          <p:cNvSpPr/>
          <p:nvPr/>
        </p:nvSpPr>
        <p:spPr>
          <a:xfrm>
            <a:off x="6611820" y="392397"/>
            <a:ext cx="5017082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33" dirty="0" smtClean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●　</a:t>
            </a:r>
            <a:r>
              <a:rPr lang="ja-JP" altLang="en-US" sz="1733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軽症</a:t>
            </a:r>
            <a:r>
              <a:rPr lang="ja-JP" altLang="en-US" sz="1733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中等症病床運用状況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（令和２年</a:t>
            </a:r>
            <a:r>
              <a:rPr lang="en-US" altLang="ja-JP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月４日以降）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3071" y="669531"/>
            <a:ext cx="4766176" cy="103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733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733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　</a:t>
            </a:r>
            <a:r>
              <a:rPr lang="ja-JP" altLang="en-US" sz="26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病床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運用率</a:t>
            </a:r>
            <a:r>
              <a:rPr lang="en-US" altLang="ja-JP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54.5</a:t>
            </a:r>
            <a:r>
              <a:rPr lang="ja-JP" altLang="en-US" sz="2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運用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病床数 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165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</a:t>
            </a:r>
            <a:r>
              <a:rPr lang="ja-JP" altLang="en-US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患者数　</a:t>
            </a:r>
            <a:r>
              <a:rPr lang="en-US" altLang="ja-JP" sz="1517" b="1" dirty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1517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en-US" altLang="ja-JP" sz="2167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08088"/>
            <a:ext cx="2743200" cy="365125"/>
          </a:xfrm>
        </p:spPr>
        <p:txBody>
          <a:bodyPr/>
          <a:lstStyle/>
          <a:p>
            <a:fld id="{F451F7C5-434F-488D-9CC2-63C640BFA4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新型コロナウイルス感染症患者受入病床の確保・運用状況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3" y="1934794"/>
            <a:ext cx="5773412" cy="48589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948" y="2106245"/>
            <a:ext cx="571244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1989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-1" y="0"/>
            <a:ext cx="12192001" cy="5737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新規陽性者数と重症者数の推移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35" y="550384"/>
            <a:ext cx="11717528" cy="62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4" y="572091"/>
            <a:ext cx="11766300" cy="6200169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890995" y="1079353"/>
            <a:ext cx="673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10/19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4038806" y="2023004"/>
            <a:ext cx="5731" cy="69923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797394" y="1798030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吹き出し 46"/>
          <p:cNvSpPr/>
          <p:nvPr/>
        </p:nvSpPr>
        <p:spPr>
          <a:xfrm>
            <a:off x="2577886" y="2031766"/>
            <a:ext cx="1325979" cy="364979"/>
          </a:xfrm>
          <a:prstGeom prst="wedgeRoundRectCallout">
            <a:avLst>
              <a:gd name="adj1" fmla="val 55700"/>
              <a:gd name="adj2" fmla="val -40661"/>
              <a:gd name="adj3" fmla="val 16667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9655711" y="968841"/>
            <a:ext cx="1462260" cy="4518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の新規陽性者数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歳以上の新規陽性者数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1193898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-41014" y="772709"/>
            <a:ext cx="307777" cy="501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" y="1"/>
            <a:ext cx="12192000" cy="626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第三波の重症者数と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歳以上の陽性者数の推移</a:t>
            </a:r>
            <a:r>
              <a:rPr kumimoji="1"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287378" y="1148416"/>
            <a:ext cx="2084294" cy="3361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90717" y="116354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か月間で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34871" y="2479647"/>
            <a:ext cx="1608969" cy="3170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83798" y="2507370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33586" y="2869664"/>
            <a:ext cx="1610254" cy="3183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81747" y="2882201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331575" y="3561245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92642" y="3584404"/>
            <a:ext cx="170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04736" y="4126794"/>
            <a:ext cx="1536268" cy="3270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1138" y="4133249"/>
            <a:ext cx="148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か月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間で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56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2940" y="565334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476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4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7273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5.4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 smtClean="0"/>
              <a:t>1,196</a:t>
            </a:r>
            <a:r>
              <a:rPr kumimoji="1" lang="en-US" altLang="ja-JP" sz="800" dirty="0" smtClean="0"/>
              <a:t>/22,168)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8.6%</a:t>
            </a:r>
            <a:r>
              <a:rPr lang="en-US" altLang="ja-JP" sz="800" dirty="0" smtClean="0"/>
              <a:t>(993/11,546)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3.1%</a:t>
            </a:r>
            <a:r>
              <a:rPr lang="en-US" altLang="ja-JP" sz="800" dirty="0" smtClean="0"/>
              <a:t>(1,214/38,891)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59125" y="5608871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65.9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81.8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248" y="3984278"/>
            <a:ext cx="3453327" cy="20354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761" y="4079849"/>
            <a:ext cx="1950850" cy="21211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442" y="3960828"/>
            <a:ext cx="2790172" cy="21638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94" y="3954780"/>
            <a:ext cx="2058821" cy="1969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6203" y="3841255"/>
            <a:ext cx="2188654" cy="202404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1958" y="3784432"/>
            <a:ext cx="3206774" cy="214597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9943" y="868833"/>
            <a:ext cx="2753021" cy="24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8.3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(87/1,054)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以上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(81/489)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4.9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3.5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(142/4,012)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以上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の陽性者に占める死亡者の割合：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7.6%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(138/1,805)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1.5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%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(142/9,271)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基礎疾患：相談・受診の目安で示されている重症化リスクの高い患者（糖尿病、心不全、呼吸器疾患（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COPD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等）、透析患者、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免疫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抑制剤や抗がん剤等を用いている患者）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76.8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代以上の割合：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97.2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73.8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代以上の割合：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者のまとめ（令和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第一波（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6/13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まで）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第二波（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6/14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10/9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第三波（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10/10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以降）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545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4.2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％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(942/22,168)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代以上の陽性者に占める死亡者の割合：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8.0%(</a:t>
            </a:r>
            <a:r>
              <a:rPr lang="en-US" altLang="ja-JP" sz="1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923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/11,546)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全陽性者数に占める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亡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者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の割合：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2.4%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lang="en-US" altLang="ja-JP" sz="10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943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/38,891)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53200" y="4207913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平均年齢：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77.9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歳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60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代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以上</a:t>
            </a:r>
            <a:r>
              <a:rPr kumimoji="1" lang="ja-JP" alt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の割合：</a:t>
            </a:r>
            <a:r>
              <a:rPr lang="en-US" altLang="ja-JP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97.9</a:t>
            </a: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令和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29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日から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13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日を「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第一波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」、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14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日から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日を「第二波」、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月</a:t>
            </a:r>
            <a:r>
              <a:rPr kumimoji="1" lang="en-US" altLang="ja-JP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日以降を「第三波」と総称して分析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73" y="2656355"/>
            <a:ext cx="2889754" cy="19143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671" y="4346708"/>
            <a:ext cx="2523963" cy="17679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05" y="2868286"/>
            <a:ext cx="2956816" cy="18960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993" y="4377190"/>
            <a:ext cx="2389839" cy="173751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8747" y="2828671"/>
            <a:ext cx="2578832" cy="1755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9227" y="1016031"/>
            <a:ext cx="2994727" cy="12680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8747" y="4551758"/>
            <a:ext cx="25910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89442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774" y="2538262"/>
            <a:ext cx="1283586" cy="100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陽性患者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40,545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】4,480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自宅・宿泊療養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療養解除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軽症・調査中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無症状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17457" y="3368486"/>
            <a:ext cx="144654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321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再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790304" y="2513944"/>
            <a:ext cx="1758290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重症化　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941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再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】90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37056" y="3320925"/>
            <a:ext cx="1933765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1,262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</a:t>
            </a:r>
            <a:r>
              <a:rPr lang="en-US" altLang="ja-JP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】114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70821" y="3818497"/>
            <a:ext cx="1231736" cy="100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868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70821" y="3818497"/>
            <a:ext cx="1173365" cy="308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02557" y="4620443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230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70821" y="3390129"/>
            <a:ext cx="1168931" cy="42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軽症中等症：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74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重症：</a:t>
            </a:r>
            <a:r>
              <a:rPr lang="en-US" altLang="ja-JP" sz="1100" noProof="0" dirty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退院・解除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0893" y="2202273"/>
            <a:ext cx="178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　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723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800" b="0" i="0" u="none" strike="noStrike" kern="1200" cap="none" spc="0" normalizeH="0" baseline="5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入院中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7138881" y="3216428"/>
            <a:ext cx="280823" cy="323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8201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9381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診断時の症状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入院療養等　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99525" y="2480590"/>
            <a:ext cx="1207615" cy="111248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50979" y="4329095"/>
            <a:ext cx="209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重症率：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3.1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lvl="0" algn="ctr">
              <a:defRPr/>
            </a:pPr>
            <a:r>
              <a:rPr lang="en-US" altLang="ja-JP" sz="1600" b="1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</a:t>
            </a:r>
            <a:r>
              <a:rPr lang="en-US" altLang="ja-JP" sz="1600" b="1" noProof="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】2.5%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重症の定義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重症病床における</a:t>
            </a: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ICU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入室、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人工呼吸器装着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、</a:t>
            </a: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ECMO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使用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のいずれかとした</a:t>
            </a: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。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-4740" y="3604697"/>
            <a:ext cx="161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(10/10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3/30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判明分</a:t>
            </a: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3/1</a:t>
            </a:r>
            <a:r>
              <a:rPr lang="ja-JP" altLang="en-US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3/30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6629" y="540092"/>
            <a:ext cx="2549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重症及び死亡例の経過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日以降判明分を再掲）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98895" y="529815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953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368461" y="5621636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:2.4%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【10/10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以降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】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重症及び死亡事例のまとめ（令和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年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3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月</a:t>
            </a:r>
            <a:r>
              <a:rPr lang="en-US" altLang="ja-JP" sz="2400" b="1" noProof="0" dirty="0"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日時点）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2D5CB-8769-475A-9BC8-A2F17E2F558B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6177" y="4721259"/>
            <a:ext cx="3736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全国と大阪府の陽性者数と死亡者数（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率）の比較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031929" y="4947693"/>
            <a:ext cx="2094627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27119" y="4999873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重症から死亡：</a:t>
            </a:r>
            <a:r>
              <a:rPr lang="en-US" altLang="ja-JP" sz="1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230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名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（死亡の割合：</a:t>
            </a:r>
            <a:r>
              <a: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18.2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％）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61246" y="462174"/>
            <a:ext cx="3134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死亡率：新規陽性者に占める死亡者の割合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6" y="4822766"/>
            <a:ext cx="7198314" cy="20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1312</Words>
  <Application>Microsoft Office PowerPoint</Application>
  <PresentationFormat>ワイド画面</PresentationFormat>
  <Paragraphs>191</Paragraphs>
  <Slides>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HGPｺﾞｼｯｸE</vt:lpstr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周藤　英</cp:lastModifiedBy>
  <cp:revision>1137</cp:revision>
  <cp:lastPrinted>2021-03-30T15:33:10Z</cp:lastPrinted>
  <dcterms:created xsi:type="dcterms:W3CDTF">2020-08-11T02:27:27Z</dcterms:created>
  <dcterms:modified xsi:type="dcterms:W3CDTF">2021-03-31T05:21:30Z</dcterms:modified>
</cp:coreProperties>
</file>