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01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55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9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82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85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37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5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6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62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6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67A5-C57E-49DF-B1A5-7151B025288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C0CC-C044-4F27-A6B9-C3B1D22DA9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28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791359"/>
              </p:ext>
            </p:extLst>
          </p:nvPr>
        </p:nvGraphicFramePr>
        <p:xfrm>
          <a:off x="7886264" y="1734662"/>
          <a:ext cx="3959227" cy="44881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4435">
                  <a:extLst>
                    <a:ext uri="{9D8B030D-6E8A-4147-A177-3AD203B41FA5}">
                      <a16:colId xmlns:a16="http://schemas.microsoft.com/office/drawing/2014/main" val="179157724"/>
                    </a:ext>
                  </a:extLst>
                </a:gridCol>
                <a:gridCol w="840476">
                  <a:extLst>
                    <a:ext uri="{9D8B030D-6E8A-4147-A177-3AD203B41FA5}">
                      <a16:colId xmlns:a16="http://schemas.microsoft.com/office/drawing/2014/main" val="37987748"/>
                    </a:ext>
                  </a:extLst>
                </a:gridCol>
                <a:gridCol w="597602">
                  <a:extLst>
                    <a:ext uri="{9D8B030D-6E8A-4147-A177-3AD203B41FA5}">
                      <a16:colId xmlns:a16="http://schemas.microsoft.com/office/drawing/2014/main" val="1833877311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1125866446"/>
                    </a:ext>
                  </a:extLst>
                </a:gridCol>
                <a:gridCol w="923357">
                  <a:extLst>
                    <a:ext uri="{9D8B030D-6E8A-4147-A177-3AD203B41FA5}">
                      <a16:colId xmlns:a16="http://schemas.microsoft.com/office/drawing/2014/main" val="3247451366"/>
                    </a:ext>
                  </a:extLst>
                </a:gridCol>
              </a:tblGrid>
              <a:tr h="5893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新規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algn="ctr"/>
                      <a:r>
                        <a:rPr kumimoji="1" lang="en-US" altLang="ja-JP" sz="900" dirty="0" smtClean="0"/>
                        <a:t>(a)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検査数 </a:t>
                      </a:r>
                      <a:r>
                        <a:rPr kumimoji="1" lang="en-US" altLang="ja-JP" sz="900" dirty="0" smtClean="0"/>
                        <a:t>(b)</a:t>
                      </a:r>
                    </a:p>
                    <a:p>
                      <a:pPr algn="ctr"/>
                      <a:endParaRPr kumimoji="1" lang="en-US" altLang="ja-JP" sz="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 smtClean="0"/>
                        <a:t>変異株</a:t>
                      </a:r>
                      <a:r>
                        <a:rPr kumimoji="1" lang="en-US" altLang="ja-JP" sz="800" dirty="0" smtClean="0"/>
                        <a:t>PCR</a:t>
                      </a:r>
                    </a:p>
                    <a:p>
                      <a:pPr algn="ctr"/>
                      <a:r>
                        <a:rPr kumimoji="1" lang="ja-JP" altLang="en-US" sz="800" dirty="0" smtClean="0"/>
                        <a:t>陽性者数</a:t>
                      </a:r>
                      <a:endParaRPr kumimoji="1" lang="en-US" altLang="ja-JP" sz="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/>
                        <a:t>(c)</a:t>
                      </a:r>
                      <a:endParaRPr kumimoji="1" lang="ja-JP" altLang="en-US" sz="9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検査陽性率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[c/b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dirty="0" smtClean="0"/>
                        <a:t>変異株</a:t>
                      </a:r>
                      <a:r>
                        <a:rPr lang="en-US" altLang="ja-JP" sz="900" dirty="0" smtClean="0"/>
                        <a:t>PCR</a:t>
                      </a:r>
                    </a:p>
                    <a:p>
                      <a:pPr algn="ctr"/>
                      <a:r>
                        <a:rPr lang="ja-JP" altLang="en-US" sz="900" dirty="0" smtClean="0"/>
                        <a:t>陽性判明率</a:t>
                      </a:r>
                      <a:endParaRPr lang="en-US" altLang="ja-JP" sz="900" dirty="0" smtClean="0"/>
                    </a:p>
                    <a:p>
                      <a:pPr algn="ctr"/>
                      <a:r>
                        <a:rPr lang="en-US" altLang="ja-JP" sz="900" b="0" dirty="0" smtClean="0"/>
                        <a:t>[c/a</a:t>
                      </a:r>
                      <a:r>
                        <a:rPr lang="ja-JP" altLang="en-US" sz="900" b="0" dirty="0" smtClean="0"/>
                        <a:t>*</a:t>
                      </a:r>
                      <a:r>
                        <a:rPr lang="en-US" altLang="ja-JP" sz="900" b="0" dirty="0" smtClean="0"/>
                        <a:t>100]</a:t>
                      </a:r>
                      <a:endParaRPr lang="ja-JP" altLang="en-US" sz="900" b="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18601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1,825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kumimoji="1" lang="en-US" altLang="ja-JP" sz="800" dirty="0" smtClean="0"/>
                        <a:t>【0.1%】</a:t>
                      </a:r>
                      <a:endParaRPr kumimoji="1" lang="ja-JP" altLang="en-US" sz="8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ja-JP" alt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 　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09664980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3,400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kumimoji="1" lang="en-US" altLang="ja-JP" sz="900" dirty="0" smtClean="0"/>
                        <a:t>【0.6%】</a:t>
                      </a:r>
                      <a:endParaRPr kumimoji="1" lang="ja-JP" altLang="en-US" sz="900" dirty="0" smtClean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endParaRPr lang="ja-JP" alt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 　　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02165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3,710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【1.0%】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2.6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0.0%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479277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3,403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【1.8%】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4.8%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683006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2,474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46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【1.9%】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19.6%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0.4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4298604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1,451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59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【4.1%】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27.1%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1.1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133650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【4.7%】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21.4%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1.0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1916353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38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【5.7%】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13.2%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0.7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0305369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67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【13.1%】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32.8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4.3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939695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【9.5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％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36.0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3.4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3977942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620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101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【16.3%】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42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41.6%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6.8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228426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844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133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【15.8%】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48.1%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7.6%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0834281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1,576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158</a:t>
                      </a:r>
                    </a:p>
                    <a:p>
                      <a:pPr algn="ctr" fontAlgn="ctr">
                        <a:lnSpc>
                          <a:spcPts val="1000"/>
                        </a:lnSpc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【10.0%】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105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66.5%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6.7%</a:t>
                      </a:r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52327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累計</a:t>
                      </a:r>
                      <a:endParaRPr lang="en-US" altLang="ja-JP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817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294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36.0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91108"/>
                  </a:ext>
                </a:extLst>
              </a:tr>
              <a:tr h="234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(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左記以外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584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(66)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(11.3</a:t>
                      </a:r>
                      <a:r>
                        <a:rPr lang="ja-JP" alt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  <a:r>
                        <a:rPr lang="en-US" altLang="ja-JP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  <a:endParaRPr lang="en-US" altLang="ja-JP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72000" algn="ctr" fontAlgn="ctr"/>
                      <a:endParaRPr lang="en-US" altLang="ja-JP" sz="9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75189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024533-669C-48B1-82E7-C27042384F7F}"/>
              </a:ext>
            </a:extLst>
          </p:cNvPr>
          <p:cNvSpPr/>
          <p:nvPr/>
        </p:nvSpPr>
        <p:spPr>
          <a:xfrm>
            <a:off x="0" y="571434"/>
            <a:ext cx="12192000" cy="4192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月下旬から、府内の新規陽性者のうち、数％が変異株であることが判明している</a:t>
            </a:r>
            <a:endParaRPr kumimoji="1"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2423"/>
            <a:ext cx="12192000" cy="57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変異株</a:t>
            </a:r>
            <a:r>
              <a:rPr lang="en-US" altLang="ja-JP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PCR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検査（スクリーニング検査）における陽性判明率</a:t>
            </a:r>
          </a:p>
        </p:txBody>
      </p:sp>
      <p:sp>
        <p:nvSpPr>
          <p:cNvPr id="9" name="正方形/長方形 8"/>
          <p:cNvSpPr/>
          <p:nvPr/>
        </p:nvSpPr>
        <p:spPr>
          <a:xfrm flipH="1">
            <a:off x="66445" y="2876899"/>
            <a:ext cx="353943" cy="204290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100" dirty="0" smtClean="0"/>
              <a:t>報道提供日</a:t>
            </a:r>
            <a:endParaRPr lang="ja-JP" altLang="en-US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28283" y="6241723"/>
            <a:ext cx="4272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 smtClean="0"/>
              <a:t>※1</a:t>
            </a:r>
            <a:r>
              <a:rPr kumimoji="1" lang="ja-JP" altLang="en-US" sz="800" dirty="0" smtClean="0"/>
              <a:t> </a:t>
            </a:r>
            <a:r>
              <a:rPr lang="ja-JP" altLang="en-US" sz="800" dirty="0" smtClean="0"/>
              <a:t>変</a:t>
            </a:r>
            <a:r>
              <a:rPr lang="ja-JP" altLang="en-US" sz="800" dirty="0"/>
              <a:t>異株</a:t>
            </a:r>
            <a:r>
              <a:rPr lang="en-US" altLang="ja-JP" sz="800" dirty="0" smtClean="0"/>
              <a:t>PCR</a:t>
            </a:r>
            <a:r>
              <a:rPr lang="ja-JP" altLang="en-US" sz="800" dirty="0" smtClean="0"/>
              <a:t>検査数は、大阪府内の機関で実施したものを集計</a:t>
            </a:r>
            <a:endParaRPr lang="en-US" altLang="ja-JP" sz="800" dirty="0" smtClean="0"/>
          </a:p>
          <a:p>
            <a:r>
              <a:rPr lang="en-US" altLang="ja-JP" sz="800" dirty="0" smtClean="0"/>
              <a:t>※2</a:t>
            </a:r>
            <a:r>
              <a:rPr lang="ja-JP" altLang="en-US" sz="800" dirty="0" smtClean="0"/>
              <a:t> 別途、厚生労働省が実施した検査で</a:t>
            </a:r>
            <a:r>
              <a:rPr lang="en-US" altLang="ja-JP" sz="800" dirty="0"/>
              <a:t>25</a:t>
            </a:r>
            <a:r>
              <a:rPr lang="ja-JP" altLang="en-US" sz="800" dirty="0" smtClean="0"/>
              <a:t>人が陽性判明</a:t>
            </a:r>
            <a:endParaRPr lang="en-US" altLang="ja-JP" sz="800" dirty="0" smtClean="0"/>
          </a:p>
          <a:p>
            <a:r>
              <a:rPr kumimoji="1" lang="en-US" altLang="ja-JP" sz="800" dirty="0" smtClean="0"/>
              <a:t>※3</a:t>
            </a:r>
            <a:r>
              <a:rPr kumimoji="1" lang="ja-JP" altLang="en-US" sz="800" dirty="0" smtClean="0"/>
              <a:t> 変異株陽性者の濃厚接触者や接触の可能性がある人は、検体が残存している場合は、</a:t>
            </a:r>
            <a:endParaRPr kumimoji="1" lang="en-US" altLang="ja-JP" sz="800" dirty="0" smtClean="0"/>
          </a:p>
          <a:p>
            <a:r>
              <a:rPr lang="ja-JP" altLang="en-US" sz="800" dirty="0"/>
              <a:t>　</a:t>
            </a:r>
            <a:r>
              <a:rPr lang="ja-JP" altLang="en-US" sz="800" dirty="0" smtClean="0"/>
              <a:t>　</a:t>
            </a:r>
            <a:r>
              <a:rPr kumimoji="1" lang="ja-JP" altLang="en-US" sz="800" dirty="0" smtClean="0"/>
              <a:t>全件を検査対象としているため、陽性率は高くなる傾向</a:t>
            </a:r>
            <a:endParaRPr kumimoji="1" lang="ja-JP" altLang="en-US" sz="800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185587" y="1039599"/>
            <a:ext cx="12006413" cy="1185154"/>
            <a:chOff x="185587" y="1052196"/>
            <a:chExt cx="12006413" cy="1185154"/>
          </a:xfrm>
        </p:grpSpPr>
        <p:sp>
          <p:nvSpPr>
            <p:cNvPr id="23" name="角丸四角形 22"/>
            <p:cNvSpPr/>
            <p:nvPr/>
          </p:nvSpPr>
          <p:spPr>
            <a:xfrm>
              <a:off x="243417" y="1305280"/>
              <a:ext cx="11948583" cy="70134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変異株の全国的感染拡大を受けて、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よ</a:t>
              </a:r>
              <a:r>
                <a:rPr lang="ja-JP" altLang="en-US" sz="1300" dirty="0">
                  <a:solidFill>
                    <a:schemeClr val="tx1"/>
                  </a:solidFill>
                </a:rPr>
                <a:t>り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変異株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PCR</a:t>
              </a:r>
              <a:r>
                <a:rPr lang="ja-JP" altLang="en-US" sz="1300" dirty="0">
                  <a:solidFill>
                    <a:schemeClr val="tx1"/>
                  </a:solidFill>
                </a:rPr>
                <a:t>検査（スクリーニング検査）を実施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。順次、検査</a:t>
              </a:r>
              <a:r>
                <a:rPr lang="ja-JP" altLang="en-US" sz="1300" dirty="0">
                  <a:solidFill>
                    <a:schemeClr val="tx1"/>
                  </a:solidFill>
                </a:rPr>
                <a:t>の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実施機関数を拡充し、体制を強化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  <a:p>
              <a:endParaRPr lang="en-US" altLang="ja-JP" sz="400" dirty="0" smtClean="0">
                <a:solidFill>
                  <a:schemeClr val="tx1"/>
                </a:solidFill>
              </a:endParaRPr>
            </a:p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◆ 現在、週あたり最大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</a:t>
              </a:r>
              <a:r>
                <a:rPr lang="en-US" altLang="ja-JP" sz="1300" dirty="0">
                  <a:solidFill>
                    <a:schemeClr val="tx1"/>
                  </a:solidFill>
                </a:rPr>
                <a:t>5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0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件程度を実施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185588" y="1052196"/>
              <a:ext cx="11758128" cy="28837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00" b="1" dirty="0" smtClean="0">
                  <a:latin typeface="+mn-ea"/>
                </a:rPr>
                <a:t>大阪府における変異株</a:t>
              </a:r>
              <a:r>
                <a:rPr lang="en-US" altLang="ja-JP" sz="1500" b="1" dirty="0" smtClean="0">
                  <a:latin typeface="+mn-ea"/>
                </a:rPr>
                <a:t>PCR</a:t>
              </a:r>
              <a:r>
                <a:rPr lang="ja-JP" altLang="en-US" sz="1500" b="1" dirty="0" smtClean="0">
                  <a:latin typeface="+mn-ea"/>
                </a:rPr>
                <a:t>検査の体制</a:t>
              </a:r>
              <a:endParaRPr lang="ja-JP" altLang="en-US" sz="1500" b="1" dirty="0">
                <a:latin typeface="+mn-ea"/>
              </a:endParaRPr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403012" y="1789062"/>
              <a:ext cx="7552589" cy="44828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300" dirty="0" smtClean="0">
                  <a:solidFill>
                    <a:schemeClr val="tx1"/>
                  </a:solidFill>
                </a:rPr>
                <a:t>大阪健康安全基盤研究所（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1/20~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）、民間検査会社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1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2/12~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）、民間医療機関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2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カ所（</a:t>
              </a:r>
              <a:r>
                <a:rPr lang="en-US" altLang="ja-JP" sz="1300" dirty="0" smtClean="0">
                  <a:solidFill>
                    <a:schemeClr val="tx1"/>
                  </a:solidFill>
                </a:rPr>
                <a:t>3/2~</a:t>
              </a:r>
              <a:r>
                <a:rPr lang="ja-JP" altLang="en-US" sz="1300" dirty="0" smtClean="0">
                  <a:solidFill>
                    <a:schemeClr val="tx1"/>
                  </a:solidFill>
                </a:rPr>
                <a:t>）</a:t>
              </a:r>
              <a:endParaRPr lang="en-US" altLang="ja-JP" sz="13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204637" y="1055681"/>
              <a:ext cx="0" cy="11602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>
              <a:off x="11921256" y="1052196"/>
              <a:ext cx="5916" cy="645635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185587" y="2215928"/>
              <a:ext cx="7656663" cy="974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flipH="1">
              <a:off x="7821600" y="1680424"/>
              <a:ext cx="6288" cy="535504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>
            <a:xfrm>
              <a:off x="7810500" y="1678043"/>
              <a:ext cx="4110756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/>
          <p:cNvSpPr txBox="1"/>
          <p:nvPr/>
        </p:nvSpPr>
        <p:spPr>
          <a:xfrm>
            <a:off x="4850409" y="6311677"/>
            <a:ext cx="2928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/>
              <a:t>下記以外の人を集計</a:t>
            </a:r>
            <a:endParaRPr kumimoji="1" lang="en-US" altLang="ja-JP" sz="800" dirty="0" smtClean="0"/>
          </a:p>
          <a:p>
            <a:r>
              <a:rPr kumimoji="1" lang="ja-JP" altLang="en-US" sz="800" dirty="0" smtClean="0"/>
              <a:t>・変異株陽性者の濃厚接触者や接触の可能性が</a:t>
            </a:r>
            <a:r>
              <a:rPr lang="ja-JP" altLang="en-US" sz="800" dirty="0" smtClean="0"/>
              <a:t>ある人</a:t>
            </a:r>
            <a:endParaRPr lang="en-US" altLang="ja-JP" sz="800" dirty="0" smtClean="0"/>
          </a:p>
          <a:p>
            <a:r>
              <a:rPr kumimoji="1" lang="ja-JP" altLang="en-US" sz="800" dirty="0" smtClean="0"/>
              <a:t>・変異株が確認されている国・地域への渡航歴がある人</a:t>
            </a:r>
            <a:endParaRPr kumimoji="1" lang="ja-JP" altLang="en-US" sz="800" dirty="0"/>
          </a:p>
        </p:txBody>
      </p:sp>
      <p:sp>
        <p:nvSpPr>
          <p:cNvPr id="24" name="四角形吹き出し 23"/>
          <p:cNvSpPr/>
          <p:nvPr/>
        </p:nvSpPr>
        <p:spPr>
          <a:xfrm>
            <a:off x="4850409" y="6301845"/>
            <a:ext cx="2794352" cy="471497"/>
          </a:xfrm>
          <a:prstGeom prst="wedgeRectCallout">
            <a:avLst>
              <a:gd name="adj1" fmla="val 58130"/>
              <a:gd name="adj2" fmla="val -74940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756628" y="5801539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※2</a:t>
            </a:r>
            <a:endParaRPr kumimoji="1" lang="ja-JP" altLang="en-US" sz="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139916" y="1917762"/>
            <a:ext cx="32733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" dirty="0" smtClean="0"/>
              <a:t>※1</a:t>
            </a:r>
            <a:r>
              <a:rPr kumimoji="1" lang="ja-JP" altLang="en-US" sz="600" dirty="0" smtClean="0"/>
              <a:t> </a:t>
            </a:r>
            <a:endParaRPr kumimoji="1" lang="ja-JP" altLang="en-US" sz="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545202" y="2129376"/>
            <a:ext cx="92204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" dirty="0"/>
              <a:t>【</a:t>
            </a:r>
            <a:r>
              <a:rPr lang="ja-JP" altLang="en-US" sz="600" dirty="0"/>
              <a:t>検査率</a:t>
            </a:r>
            <a:r>
              <a:rPr lang="en-US" altLang="ja-JP" sz="600" dirty="0"/>
              <a:t>[b/a</a:t>
            </a:r>
            <a:r>
              <a:rPr lang="ja-JP" altLang="en-US" sz="600" dirty="0"/>
              <a:t>*</a:t>
            </a:r>
            <a:r>
              <a:rPr lang="en-US" altLang="ja-JP" sz="600" dirty="0"/>
              <a:t>100]】</a:t>
            </a:r>
            <a:endParaRPr lang="ja-JP" altLang="en-US" sz="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666330" y="2154776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 smtClean="0"/>
              <a:t>※3</a:t>
            </a:r>
            <a:endParaRPr kumimoji="1" lang="ja-JP" altLang="en-US" sz="600" dirty="0"/>
          </a:p>
        </p:txBody>
      </p:sp>
      <p:sp>
        <p:nvSpPr>
          <p:cNvPr id="29" name="テキスト ボックス 27"/>
          <p:cNvSpPr txBox="1"/>
          <p:nvPr/>
        </p:nvSpPr>
        <p:spPr>
          <a:xfrm>
            <a:off x="10569970" y="91084"/>
            <a:ext cx="137374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/>
              <a:t>資料１－２</a:t>
            </a:r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5314" y="2213078"/>
            <a:ext cx="8309568" cy="4151736"/>
          </a:xfrm>
          <a:prstGeom prst="rect">
            <a:avLst/>
          </a:prstGeom>
        </p:spPr>
      </p:pic>
      <p:sp>
        <p:nvSpPr>
          <p:cNvPr id="3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57406" y="6492875"/>
            <a:ext cx="2743200" cy="365125"/>
          </a:xfrm>
        </p:spPr>
        <p:txBody>
          <a:bodyPr/>
          <a:lstStyle/>
          <a:p>
            <a:fld id="{21B32F94-71F0-4F70-8C2E-1DDD4E0F2666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78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198590" y="6492875"/>
            <a:ext cx="2743200" cy="365125"/>
          </a:xfrm>
        </p:spPr>
        <p:txBody>
          <a:bodyPr/>
          <a:lstStyle/>
          <a:p>
            <a:fld id="{21B32F94-71F0-4F70-8C2E-1DDD4E0F2666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1"/>
            <a:ext cx="12192000" cy="43030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変異株スクリーニング陽性患者の療養状況（令和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月３０日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時点）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63773" y="3317945"/>
            <a:ext cx="11778017" cy="3130127"/>
          </a:xfrm>
          <a:prstGeom prst="roundRect">
            <a:avLst>
              <a:gd name="adj" fmla="val 10215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0585" y="3339415"/>
            <a:ext cx="4592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変異株スクリーニング陽性事例（Ｎ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289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の療養状況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63773" y="508414"/>
            <a:ext cx="11778017" cy="2740456"/>
          </a:xfrm>
          <a:prstGeom prst="roundRect">
            <a:avLst>
              <a:gd name="adj" fmla="val 10215"/>
            </a:avLst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0585" y="553676"/>
            <a:ext cx="5869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日以降公表分）の陽性者（Ｎ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＝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21,614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の療養状況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425172" y="6192165"/>
            <a:ext cx="40014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289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名中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重症化した者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現在は軽症化や療養解除となった者含む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99951" y="1076070"/>
            <a:ext cx="322716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代以上の陽性者に占める重症者の割合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5.2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612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/11,764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代以上の陽性者に占める重症者の割合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8.2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502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/6,116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■全陽性者数に占める重症者の割合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2.9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621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/21,614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7986" y="6489838"/>
            <a:ext cx="104513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変異株スクリーニング陽性事例の母数が少ないことから、既存株の重症率等について、単純比較は困難である。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773" y="904227"/>
            <a:ext cx="3237257" cy="236545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642" y="734298"/>
            <a:ext cx="4200508" cy="255444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0" y="3626463"/>
            <a:ext cx="3029975" cy="251177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9834" y="3708585"/>
            <a:ext cx="4127350" cy="251177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0237" y="3469365"/>
            <a:ext cx="4572396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1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590</Words>
  <Application>Microsoft Office PowerPoint</Application>
  <PresentationFormat>ワイド画面</PresentationFormat>
  <Paragraphs>135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元木　瞳</dc:creator>
  <cp:lastModifiedBy>周藤　英</cp:lastModifiedBy>
  <cp:revision>104</cp:revision>
  <cp:lastPrinted>2021-03-30T17:06:04Z</cp:lastPrinted>
  <dcterms:created xsi:type="dcterms:W3CDTF">2021-03-15T14:06:56Z</dcterms:created>
  <dcterms:modified xsi:type="dcterms:W3CDTF">2021-03-31T07:19:21Z</dcterms:modified>
</cp:coreProperties>
</file>