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40" r:id="rId2"/>
    <p:sldId id="341" r:id="rId3"/>
  </p:sldIdLst>
  <p:sldSz cx="9144000" cy="6858000" type="screen4x3"/>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340"/>
            <p14:sldId id="34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4B1B"/>
    <a:srgbClr val="0000FF"/>
    <a:srgbClr val="FF6699"/>
    <a:srgbClr val="FFFF99"/>
    <a:srgbClr val="FFCCCC"/>
    <a:srgbClr val="5DFC2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86" autoAdjust="0"/>
    <p:restoredTop sz="90305" autoAdjust="0"/>
  </p:normalViewPr>
  <p:slideViewPr>
    <p:cSldViewPr snapToGrid="0">
      <p:cViewPr varScale="1">
        <p:scale>
          <a:sx n="74" d="100"/>
          <a:sy n="74" d="100"/>
        </p:scale>
        <p:origin x="1656" y="7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7512" cy="498236"/>
          </a:xfrm>
          <a:prstGeom prst="rect">
            <a:avLst/>
          </a:prstGeom>
        </p:spPr>
        <p:txBody>
          <a:bodyPr vert="horz" lIns="91360" tIns="45681" rIns="91360" bIns="456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344" y="4"/>
            <a:ext cx="2947512" cy="498236"/>
          </a:xfrm>
          <a:prstGeom prst="rect">
            <a:avLst/>
          </a:prstGeom>
        </p:spPr>
        <p:txBody>
          <a:bodyPr vert="horz" lIns="91360" tIns="45681" rIns="91360" bIns="45681" rtlCol="0"/>
          <a:lstStyle>
            <a:lvl1pPr algn="r">
              <a:defRPr sz="1200"/>
            </a:lvl1pPr>
          </a:lstStyle>
          <a:p>
            <a:fld id="{0CC79B56-3F93-49B8-BF5B-E2942DFEBC41}"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1165225" y="1243013"/>
            <a:ext cx="4471988" cy="3352800"/>
          </a:xfrm>
          <a:prstGeom prst="rect">
            <a:avLst/>
          </a:prstGeom>
          <a:noFill/>
          <a:ln w="12700">
            <a:solidFill>
              <a:prstClr val="black"/>
            </a:solidFill>
          </a:ln>
        </p:spPr>
        <p:txBody>
          <a:bodyPr vert="horz" lIns="91360" tIns="45681" rIns="91360" bIns="45681" rtlCol="0" anchor="ctr"/>
          <a:lstStyle/>
          <a:p>
            <a:endParaRPr lang="ja-JP" altLang="en-US"/>
          </a:p>
        </p:txBody>
      </p:sp>
      <p:sp>
        <p:nvSpPr>
          <p:cNvPr id="5" name="ノート プレースホルダー 4"/>
          <p:cNvSpPr>
            <a:spLocks noGrp="1"/>
          </p:cNvSpPr>
          <p:nvPr>
            <p:ph type="body" sz="quarter" idx="3"/>
          </p:nvPr>
        </p:nvSpPr>
        <p:spPr>
          <a:xfrm>
            <a:off x="680564" y="4780847"/>
            <a:ext cx="5441316" cy="3911312"/>
          </a:xfrm>
          <a:prstGeom prst="rect">
            <a:avLst/>
          </a:prstGeom>
        </p:spPr>
        <p:txBody>
          <a:bodyPr vert="horz" lIns="91360" tIns="45681" rIns="91360" bIns="456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36340"/>
            <a:ext cx="2947512" cy="498236"/>
          </a:xfrm>
          <a:prstGeom prst="rect">
            <a:avLst/>
          </a:prstGeom>
        </p:spPr>
        <p:txBody>
          <a:bodyPr vert="horz" lIns="91360" tIns="45681" rIns="91360" bIns="456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344" y="9436340"/>
            <a:ext cx="2947512" cy="498236"/>
          </a:xfrm>
          <a:prstGeom prst="rect">
            <a:avLst/>
          </a:prstGeom>
        </p:spPr>
        <p:txBody>
          <a:bodyPr vert="horz" lIns="91360" tIns="45681" rIns="91360" bIns="45681"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1</a:t>
            </a:fld>
            <a:endParaRPr kumimoji="1" lang="ja-JP" altLang="en-US"/>
          </a:p>
        </p:txBody>
      </p:sp>
    </p:spTree>
    <p:extLst>
      <p:ext uri="{BB962C8B-B14F-4D97-AF65-F5344CB8AC3E}">
        <p14:creationId xmlns:p14="http://schemas.microsoft.com/office/powerpoint/2010/main" val="4280423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2</a:t>
            </a:fld>
            <a:endParaRPr kumimoji="1" lang="ja-JP" altLang="en-US"/>
          </a:p>
        </p:txBody>
      </p:sp>
    </p:spTree>
    <p:extLst>
      <p:ext uri="{BB962C8B-B14F-4D97-AF65-F5344CB8AC3E}">
        <p14:creationId xmlns:p14="http://schemas.microsoft.com/office/powerpoint/2010/main" val="370521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6991984-1B34-483D-926A-65DF814A09ED}"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97331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3C071B-DBEB-4CAD-973E-06254DA4A6C5}"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33474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62829E-1C9F-4F55-9647-E3D19B8F8ECF}"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727009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7C8D1D-13A9-470C-B14E-F4C823F9FE30}"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4022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589FD7-40E2-457C-85EB-07C10B1031D1}"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96523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368DF-1387-4419-8521-4A4815AB8E81}"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84100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D93320-3675-497F-A190-7CF6DA666606}" type="datetime1">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09023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41C714-322F-4DF1-9BC9-2E0FFDDCB13F}" type="datetime1">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42694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71E41-811D-470F-8CD5-5666E2FDC2E6}" type="datetime1">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990905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BB6005-666C-421C-BEA4-A2711D4797F9}"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90186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3FCF4E-4564-4FBD-8D90-CBF98A8C6DE8}"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46761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3129C-1B67-467D-B2FE-4BFAC40B2C41}" type="datetime1">
              <a:rPr kumimoji="1" lang="ja-JP" altLang="en-US" smtClean="0"/>
              <a:t>2021/3/26</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802420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A657376-7A05-4F5D-940D-21EF3C7FE20A}"/>
              </a:ext>
            </a:extLst>
          </p:cNvPr>
          <p:cNvSpPr txBox="1"/>
          <p:nvPr/>
        </p:nvSpPr>
        <p:spPr>
          <a:xfrm>
            <a:off x="0" y="-15162"/>
            <a:ext cx="9144000" cy="430887"/>
          </a:xfrm>
          <a:prstGeom prst="rect">
            <a:avLst/>
          </a:prstGeom>
          <a:solidFill>
            <a:schemeClr val="accent1">
              <a:lumMod val="75000"/>
            </a:schemeClr>
          </a:solidFill>
        </p:spPr>
        <p:txBody>
          <a:bodyPr wrap="square" rtlCol="0">
            <a:spAutoFit/>
          </a:bodyPr>
          <a:lstStyle/>
          <a:p>
            <a:pPr algn="ctr"/>
            <a:r>
              <a:rPr lang="ja-JP" altLang="en-US" sz="2200" b="1" dirty="0" smtClean="0">
                <a:solidFill>
                  <a:schemeClr val="bg1"/>
                </a:solidFill>
                <a:latin typeface="Meiryo UI" panose="020B0604030504040204" pitchFamily="50" charset="-128"/>
                <a:ea typeface="Meiryo UI" panose="020B0604030504040204" pitchFamily="50" charset="-128"/>
              </a:rPr>
              <a:t>転退院支援に向けた取組みの</a:t>
            </a:r>
            <a:r>
              <a:rPr lang="ja-JP" altLang="en-US" sz="2200" b="1" dirty="0">
                <a:solidFill>
                  <a:schemeClr val="bg1"/>
                </a:solidFill>
                <a:latin typeface="Meiryo UI" panose="020B0604030504040204" pitchFamily="50" charset="-128"/>
                <a:ea typeface="Meiryo UI" panose="020B0604030504040204" pitchFamily="50" charset="-128"/>
              </a:rPr>
              <a:t>状況</a:t>
            </a:r>
          </a:p>
        </p:txBody>
      </p:sp>
      <p:sp>
        <p:nvSpPr>
          <p:cNvPr id="25" name="テキスト ボックス 24">
            <a:extLst>
              <a:ext uri="{FF2B5EF4-FFF2-40B4-BE49-F238E27FC236}">
                <a16:creationId xmlns:a16="http://schemas.microsoft.com/office/drawing/2014/main" id="{7D5F0FA7-E55F-42EB-B461-60AF66D85074}"/>
              </a:ext>
            </a:extLst>
          </p:cNvPr>
          <p:cNvSpPr txBox="1"/>
          <p:nvPr/>
        </p:nvSpPr>
        <p:spPr>
          <a:xfrm>
            <a:off x="-39013" y="415725"/>
            <a:ext cx="9144000" cy="9288697"/>
          </a:xfrm>
          <a:prstGeom prst="rect">
            <a:avLst/>
          </a:prstGeom>
          <a:noFill/>
        </p:spPr>
        <p:txBody>
          <a:bodyPr wrap="square" rtlCol="0">
            <a:spAutoFit/>
          </a:bodyPr>
          <a:lstStyle/>
          <a:p>
            <a:pPr>
              <a:lnSpc>
                <a:spcPct val="120000"/>
              </a:lnSpc>
            </a:pPr>
            <a:r>
              <a:rPr lang="ja-JP" altLang="en-US" sz="1400" b="1" dirty="0" smtClean="0">
                <a:latin typeface="Meiryo UI" panose="020B0604030504040204" pitchFamily="50" charset="-128"/>
                <a:ea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経　過</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a:p>
            <a:pPr>
              <a:lnSpc>
                <a:spcPct val="120000"/>
              </a:lnSpc>
            </a:pPr>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退院基準を満たした患者の円滑な転退院を促進するため、本年</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月に入院フォロアップセンター内に転院支援チームを創設</a:t>
            </a:r>
            <a:endParaRPr lang="en-US" altLang="ja-JP" sz="1400" dirty="0" smtClean="0">
              <a:latin typeface="Meiryo UI" panose="020B0604030504040204" pitchFamily="50" charset="-128"/>
              <a:ea typeface="Meiryo UI" panose="020B0604030504040204" pitchFamily="50" charset="-128"/>
            </a:endParaRPr>
          </a:p>
          <a:p>
            <a:pPr>
              <a:lnSpc>
                <a:spcPct val="120000"/>
              </a:lnSpc>
            </a:pPr>
            <a:r>
              <a:rPr lang="ja-JP" altLang="en-US" sz="1400" dirty="0" smtClean="0">
                <a:latin typeface="Meiryo UI" panose="020B0604030504040204" pitchFamily="50" charset="-128"/>
                <a:ea typeface="Meiryo UI" panose="020B0604030504040204" pitchFamily="50" charset="-128"/>
              </a:rPr>
              <a:t>　　・人員体制：　職員</a:t>
            </a:r>
            <a:r>
              <a:rPr lang="en-US" altLang="ja-JP" sz="1400" dirty="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名　派遣職員</a:t>
            </a:r>
            <a:r>
              <a:rPr lang="en-US" altLang="ja-JP" sz="1400" dirty="0" smtClean="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名　（</a:t>
            </a:r>
            <a:r>
              <a:rPr lang="en-US" altLang="ja-JP" sz="1400" dirty="0">
                <a:latin typeface="Meiryo UI" panose="020B0604030504040204" pitchFamily="50" charset="-128"/>
                <a:ea typeface="Meiryo UI" panose="020B0604030504040204" pitchFamily="50" charset="-128"/>
              </a:rPr>
              <a:t>3/25</a:t>
            </a:r>
            <a:r>
              <a:rPr lang="ja-JP" altLang="en-US" sz="1400" dirty="0">
                <a:latin typeface="Meiryo UI" panose="020B0604030504040204" pitchFamily="50" charset="-128"/>
                <a:ea typeface="Meiryo UI" panose="020B0604030504040204" pitchFamily="50" charset="-128"/>
              </a:rPr>
              <a:t>時点）</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ct val="120000"/>
              </a:lnSpc>
            </a:pPr>
            <a:endParaRPr lang="en-US" altLang="ja-JP" sz="1400" b="1" i="1" dirty="0" smtClean="0">
              <a:latin typeface="Meiryo UI" panose="020B0604030504040204" pitchFamily="50" charset="-128"/>
              <a:ea typeface="Meiryo UI" panose="020B0604030504040204" pitchFamily="50" charset="-128"/>
            </a:endParaRPr>
          </a:p>
          <a:p>
            <a:pPr>
              <a:lnSpc>
                <a:spcPct val="120000"/>
              </a:lnSpc>
            </a:pPr>
            <a:r>
              <a:rPr lang="ja-JP" altLang="en-US" sz="1400" b="1" i="1" dirty="0" smtClean="0">
                <a:latin typeface="Meiryo UI" panose="020B0604030504040204" pitchFamily="50" charset="-128"/>
                <a:ea typeface="Meiryo UI" panose="020B0604030504040204" pitchFamily="50" charset="-128"/>
              </a:rPr>
              <a:t>　</a:t>
            </a:r>
            <a:r>
              <a:rPr lang="en-US" altLang="ja-JP" sz="1400" b="1" i="1" dirty="0" smtClean="0">
                <a:latin typeface="Meiryo UI" panose="020B0604030504040204" pitchFamily="50" charset="-128"/>
                <a:ea typeface="Meiryo UI" panose="020B0604030504040204" pitchFamily="50" charset="-128"/>
              </a:rPr>
              <a:t>【</a:t>
            </a:r>
            <a:r>
              <a:rPr lang="ja-JP" altLang="en-US" sz="1400" b="1" i="1" dirty="0" smtClean="0">
                <a:latin typeface="Meiryo UI" panose="020B0604030504040204" pitchFamily="50" charset="-128"/>
                <a:ea typeface="Meiryo UI" panose="020B0604030504040204" pitchFamily="50" charset="-128"/>
              </a:rPr>
              <a:t>取組内容</a:t>
            </a:r>
            <a:r>
              <a:rPr lang="en-US" altLang="ja-JP" sz="1400" b="1" i="1" dirty="0" smtClean="0">
                <a:latin typeface="Meiryo UI" panose="020B0604030504040204" pitchFamily="50" charset="-128"/>
                <a:ea typeface="Meiryo UI" panose="020B0604030504040204" pitchFamily="50" charset="-128"/>
              </a:rPr>
              <a:t>】</a:t>
            </a:r>
          </a:p>
          <a:p>
            <a:pPr>
              <a:lnSpc>
                <a:spcPct val="120000"/>
              </a:lnSpc>
            </a:pPr>
            <a:r>
              <a:rPr lang="ja-JP" altLang="en-US" sz="1400" b="1" i="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後方支援病院の確保　</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　府内の医療機関に対して関係団体とも連携し、協力依頼を実施、リスト化のうえ受入病院、保健所へ提供</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国の診療報酬加算措置に加え、府独自の補助金制度を創設し後方支援病院を支援（</a:t>
            </a:r>
            <a:r>
              <a:rPr kumimoji="1" lang="en-US" altLang="ja-JP" sz="1400" dirty="0" smtClean="0">
                <a:latin typeface="Meiryo UI" panose="020B0604030504040204" pitchFamily="50" charset="-128"/>
                <a:ea typeface="Meiryo UI" panose="020B0604030504040204" pitchFamily="50" charset="-128"/>
              </a:rPr>
              <a:t>1/22〜3/31</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（療養病棟入院基本料等届出医療機関を対象とし、退院基準を満たした患者の受入　</a:t>
            </a:r>
            <a:r>
              <a:rPr kumimoji="1" lang="en-US" altLang="ja-JP" sz="1300" dirty="0" smtClean="0">
                <a:latin typeface="Meiryo UI" panose="020B0604030504040204" pitchFamily="50" charset="-128"/>
                <a:ea typeface="Meiryo UI" panose="020B0604030504040204" pitchFamily="50" charset="-128"/>
              </a:rPr>
              <a:t>1</a:t>
            </a:r>
            <a:r>
              <a:rPr kumimoji="1" lang="ja-JP" altLang="en-US" sz="1300" dirty="0" smtClean="0">
                <a:latin typeface="Meiryo UI" panose="020B0604030504040204" pitchFamily="50" charset="-128"/>
                <a:ea typeface="Meiryo UI" panose="020B0604030504040204" pitchFamily="50" charset="-128"/>
              </a:rPr>
              <a:t>人あたり</a:t>
            </a:r>
            <a:r>
              <a:rPr kumimoji="1" lang="en-US" altLang="ja-JP" sz="1300" dirty="0" smtClean="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万円を補助）　　</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lang="ja-JP" altLang="en-US" sz="1400" b="1" i="1" dirty="0" smtClean="0">
                <a:latin typeface="Meiryo UI" panose="020B0604030504040204" pitchFamily="50" charset="-128"/>
                <a:ea typeface="Meiryo UI" panose="020B0604030504040204" pitchFamily="50" charset="-128"/>
              </a:rPr>
              <a:t>　</a:t>
            </a:r>
            <a:r>
              <a:rPr lang="ja-JP" altLang="en-US" sz="1600" b="1" i="1" dirty="0" smtClean="0">
                <a:latin typeface="Meiryo UI" panose="020B0604030504040204" pitchFamily="50" charset="-128"/>
                <a:ea typeface="Meiryo UI" panose="020B0604030504040204" pitchFamily="50" charset="-128"/>
              </a:rPr>
              <a:t>■</a:t>
            </a:r>
            <a:r>
              <a:rPr lang="ja-JP" altLang="en-US" sz="1600" i="1" dirty="0" smtClean="0">
                <a:latin typeface="Meiryo UI" panose="020B0604030504040204" pitchFamily="50" charset="-128"/>
                <a:ea typeface="Meiryo UI" panose="020B0604030504040204" pitchFamily="50" charset="-128"/>
              </a:rPr>
              <a:t>コロナ</a:t>
            </a:r>
            <a:r>
              <a:rPr lang="ja-JP" altLang="en-US" sz="1600" i="1" dirty="0">
                <a:latin typeface="Meiryo UI" panose="020B0604030504040204" pitchFamily="50" charset="-128"/>
                <a:ea typeface="Meiryo UI" panose="020B0604030504040204" pitchFamily="50" charset="-128"/>
              </a:rPr>
              <a:t>入院</a:t>
            </a:r>
            <a:r>
              <a:rPr lang="ja-JP" altLang="en-US" sz="1600" i="1" dirty="0" smtClean="0">
                <a:latin typeface="Meiryo UI" panose="020B0604030504040204" pitchFamily="50" charset="-128"/>
                <a:ea typeface="Meiryo UI" panose="020B0604030504040204" pitchFamily="50" charset="-128"/>
              </a:rPr>
              <a:t>患者に係るモニタリングと共有</a:t>
            </a:r>
            <a:endParaRPr lang="en-US" altLang="ja-JP" sz="1600" i="1" dirty="0" smtClean="0">
              <a:latin typeface="Meiryo UI" panose="020B0604030504040204" pitchFamily="50" charset="-128"/>
              <a:ea typeface="Meiryo UI" panose="020B0604030504040204" pitchFamily="50" charset="-128"/>
            </a:endParaRPr>
          </a:p>
          <a:p>
            <a:pPr>
              <a:lnSpc>
                <a:spcPct val="1200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a:t>
            </a:r>
            <a:r>
              <a:rPr lang="ja-JP" altLang="en-US" sz="1400" i="1" dirty="0">
                <a:latin typeface="Meiryo UI" panose="020B0604030504040204" pitchFamily="50" charset="-128"/>
                <a:ea typeface="Meiryo UI" panose="020B0604030504040204" pitchFamily="50" charset="-128"/>
              </a:rPr>
              <a:t>　⇒　</a:t>
            </a:r>
            <a:r>
              <a:rPr lang="ja-JP" altLang="en-US" sz="1400" i="1" dirty="0" smtClean="0">
                <a:latin typeface="Meiryo UI" panose="020B0604030504040204" pitchFamily="50" charset="-128"/>
                <a:ea typeface="Meiryo UI" panose="020B0604030504040204" pitchFamily="50" charset="-128"/>
              </a:rPr>
              <a:t> 受入病院に対して空</a:t>
            </a:r>
            <a:r>
              <a:rPr lang="ja-JP" altLang="en-US" sz="1400" i="1" dirty="0">
                <a:latin typeface="Meiryo UI" panose="020B0604030504040204" pitchFamily="50" charset="-128"/>
                <a:ea typeface="Meiryo UI" panose="020B0604030504040204" pitchFamily="50" charset="-128"/>
              </a:rPr>
              <a:t>床</a:t>
            </a:r>
            <a:r>
              <a:rPr lang="ja-JP" altLang="en-US" sz="1400" i="1" dirty="0" smtClean="0">
                <a:latin typeface="Meiryo UI" panose="020B0604030504040204" pitchFamily="50" charset="-128"/>
                <a:ea typeface="Meiryo UI" panose="020B0604030504040204" pitchFamily="50" charset="-128"/>
              </a:rPr>
              <a:t>情報や患者の状況などを日々、モニタリングを実施、得られた情報はデータ化し、必要に応じて</a:t>
            </a:r>
            <a:endParaRPr lang="en-US" altLang="ja-JP" sz="1400" i="1" dirty="0" smtClean="0">
              <a:latin typeface="Meiryo UI" panose="020B0604030504040204" pitchFamily="50" charset="-128"/>
              <a:ea typeface="Meiryo UI" panose="020B0604030504040204" pitchFamily="50" charset="-128"/>
            </a:endParaRPr>
          </a:p>
          <a:p>
            <a:pPr>
              <a:lnSpc>
                <a:spcPct val="1200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入院フォローアップセンター内で共有するとともに、保健所、受入病院などへ情報提供し、効率的な入院調整や転退院</a:t>
            </a:r>
            <a:endParaRPr lang="en-US" altLang="ja-JP" sz="1400" i="1" dirty="0" smtClean="0">
              <a:latin typeface="Meiryo UI" panose="020B0604030504040204" pitchFamily="50" charset="-128"/>
              <a:ea typeface="Meiryo UI" panose="020B0604030504040204" pitchFamily="50" charset="-128"/>
            </a:endParaRPr>
          </a:p>
          <a:p>
            <a:pPr>
              <a:lnSpc>
                <a:spcPct val="120000"/>
              </a:lnSpc>
            </a:pPr>
            <a:r>
              <a:rPr lang="ja-JP" altLang="en-US" sz="1400" i="1" dirty="0">
                <a:latin typeface="Meiryo UI" panose="020B0604030504040204" pitchFamily="50" charset="-128"/>
                <a:ea typeface="Meiryo UI" panose="020B0604030504040204" pitchFamily="50" charset="-128"/>
              </a:rPr>
              <a:t>　</a:t>
            </a:r>
            <a:r>
              <a:rPr lang="ja-JP" altLang="en-US" sz="1400" i="1" dirty="0" smtClean="0">
                <a:latin typeface="Meiryo UI" panose="020B0604030504040204" pitchFamily="50" charset="-128"/>
                <a:ea typeface="Meiryo UI" panose="020B0604030504040204" pitchFamily="50" charset="-128"/>
              </a:rPr>
              <a:t>　　　　　支援に繋げる</a:t>
            </a:r>
            <a:endParaRPr kumimoji="1" lang="en-US" altLang="ja-JP" sz="1400" b="1" dirty="0" smtClean="0">
              <a:latin typeface="Meiryo UI" panose="020B0604030504040204" pitchFamily="50" charset="-128"/>
              <a:ea typeface="Meiryo UI" panose="020B0604030504040204" pitchFamily="50" charset="-128"/>
            </a:endParaRPr>
          </a:p>
          <a:p>
            <a:pPr>
              <a:lnSpc>
                <a:spcPct val="120000"/>
              </a:lnSpc>
            </a:pPr>
            <a:r>
              <a:rPr kumimoji="1" lang="ja-JP" altLang="en-US" sz="1400" b="1" dirty="0" smtClean="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取組みによる成果</a:t>
            </a:r>
            <a:r>
              <a:rPr kumimoji="1" lang="en-US" altLang="ja-JP" sz="1400" b="1" dirty="0" smtClean="0">
                <a:latin typeface="Meiryo UI" panose="020B0604030504040204" pitchFamily="50" charset="-128"/>
                <a:ea typeface="Meiryo UI" panose="020B0604030504040204" pitchFamily="50" charset="-128"/>
              </a:rPr>
              <a:t>】</a:t>
            </a:r>
          </a:p>
          <a:p>
            <a:pPr>
              <a:lnSpc>
                <a:spcPct val="120000"/>
              </a:lnSpc>
            </a:pPr>
            <a:r>
              <a:rPr kumimoji="1" lang="ja-JP" altLang="en-US" sz="1400" b="1"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■後方支援病院の確保状況</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smtClean="0">
                <a:latin typeface="Meiryo UI" panose="020B0604030504040204" pitchFamily="50" charset="-128"/>
                <a:ea typeface="Meiryo UI" panose="020B0604030504040204" pitchFamily="50" charset="-128"/>
              </a:rPr>
              <a:t>　　　　</a:t>
            </a:r>
            <a:r>
              <a:rPr kumimoji="1" lang="en-US" altLang="ja-JP" sz="1400" u="sng" dirty="0" smtClean="0">
                <a:latin typeface="Meiryo UI" panose="020B0604030504040204" pitchFamily="50" charset="-128"/>
                <a:ea typeface="Meiryo UI" panose="020B0604030504040204" pitchFamily="50" charset="-128"/>
              </a:rPr>
              <a:t>16</a:t>
            </a:r>
            <a:r>
              <a:rPr kumimoji="1" lang="ja-JP" altLang="en-US" sz="1400" u="sng" dirty="0" smtClean="0">
                <a:latin typeface="Meiryo UI" panose="020B0604030504040204" pitchFamily="50" charset="-128"/>
                <a:ea typeface="Meiryo UI" panose="020B0604030504040204" pitchFamily="50" charset="-128"/>
              </a:rPr>
              <a:t>病院（</a:t>
            </a:r>
            <a:r>
              <a:rPr kumimoji="1" lang="en-US" altLang="ja-JP" sz="1200" dirty="0" smtClean="0">
                <a:latin typeface="Meiryo UI" panose="020B0604030504040204" pitchFamily="50" charset="-128"/>
                <a:ea typeface="Meiryo UI" panose="020B0604030504040204" pitchFamily="50" charset="-128"/>
              </a:rPr>
              <a:t>12/</a:t>
            </a:r>
            <a:r>
              <a:rPr kumimoji="1" lang="en-US" altLang="ja-JP" sz="1200" dirty="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時点）</a:t>
            </a: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400" u="sng" dirty="0" smtClean="0">
                <a:solidFill>
                  <a:srgbClr val="0000FF"/>
                </a:solidFill>
                <a:latin typeface="Meiryo UI" panose="020B0604030504040204" pitchFamily="50" charset="-128"/>
                <a:ea typeface="Meiryo UI" panose="020B0604030504040204" pitchFamily="50" charset="-128"/>
              </a:rPr>
              <a:t>182</a:t>
            </a:r>
            <a:r>
              <a:rPr kumimoji="1" lang="ja-JP" altLang="en-US" sz="1400" u="sng" dirty="0" smtClean="0">
                <a:solidFill>
                  <a:srgbClr val="0000FF"/>
                </a:solidFill>
                <a:latin typeface="Meiryo UI" panose="020B0604030504040204" pitchFamily="50" charset="-128"/>
                <a:ea typeface="Meiryo UI" panose="020B0604030504040204" pitchFamily="50" charset="-128"/>
              </a:rPr>
              <a:t>病院</a:t>
            </a:r>
            <a:r>
              <a:rPr kumimoji="1" lang="ja-JP" altLang="en-US" sz="1200" u="sng" dirty="0" smtClean="0">
                <a:solidFill>
                  <a:srgbClr val="0000FF"/>
                </a:solidFill>
                <a:latin typeface="Meiryo UI" panose="020B0604030504040204" pitchFamily="50" charset="-128"/>
                <a:ea typeface="Meiryo UI" panose="020B0604030504040204" pitchFamily="50" charset="-128"/>
              </a:rPr>
              <a:t>（</a:t>
            </a:r>
            <a:r>
              <a:rPr kumimoji="1" lang="en-US" altLang="ja-JP" sz="1200" u="sng" dirty="0" smtClean="0">
                <a:solidFill>
                  <a:srgbClr val="0000FF"/>
                </a:solidFill>
                <a:latin typeface="Meiryo UI" panose="020B0604030504040204" pitchFamily="50" charset="-128"/>
                <a:ea typeface="Meiryo UI" panose="020B0604030504040204" pitchFamily="50" charset="-128"/>
              </a:rPr>
              <a:t>3/22</a:t>
            </a:r>
            <a:r>
              <a:rPr kumimoji="1" lang="ja-JP" altLang="en-US" sz="1200" u="sng" dirty="0" smtClean="0">
                <a:solidFill>
                  <a:srgbClr val="0000FF"/>
                </a:solidFill>
                <a:latin typeface="Meiryo UI" panose="020B0604030504040204" pitchFamily="50" charset="-128"/>
                <a:ea typeface="Meiryo UI" panose="020B0604030504040204" pitchFamily="50" charset="-128"/>
              </a:rPr>
              <a:t>時点）</a:t>
            </a:r>
            <a:endParaRPr kumimoji="1" lang="en-US" altLang="ja-JP" sz="1400" dirty="0" smtClean="0">
              <a:solidFill>
                <a:srgbClr val="0000FF"/>
              </a:solidFill>
              <a:latin typeface="Meiryo UI" panose="020B0604030504040204" pitchFamily="50" charset="-128"/>
              <a:ea typeface="Meiryo UI" panose="020B0604030504040204" pitchFamily="50" charset="-128"/>
            </a:endParaRPr>
          </a:p>
          <a:p>
            <a:pPr>
              <a:lnSpc>
                <a:spcPct val="120000"/>
              </a:lnSpc>
            </a:pPr>
            <a:r>
              <a:rPr kumimoji="1" lang="ja-JP" altLang="en-US" sz="1400" dirty="0">
                <a:solidFill>
                  <a:srgbClr val="0000FF"/>
                </a:solidFill>
                <a:latin typeface="Meiryo UI" panose="020B0604030504040204" pitchFamily="50" charset="-128"/>
                <a:ea typeface="Meiryo UI" panose="020B0604030504040204" pitchFamily="50" charset="-128"/>
              </a:rPr>
              <a:t>　</a:t>
            </a:r>
            <a:r>
              <a:rPr kumimoji="1" lang="ja-JP" altLang="en-US" sz="1400" dirty="0" smtClean="0">
                <a:solidFill>
                  <a:srgbClr val="0000FF"/>
                </a:solidFill>
                <a:latin typeface="Meiryo UI" panose="020B0604030504040204" pitchFamily="50" charset="-128"/>
                <a:ea typeface="Meiryo UI" panose="020B0604030504040204" pitchFamily="50" charset="-128"/>
              </a:rPr>
              <a:t>　　　　　　　　　　　　　　　　　　　　</a:t>
            </a:r>
            <a:r>
              <a:rPr kumimoji="1" lang="ja-JP" altLang="en-US" sz="1400" dirty="0">
                <a:solidFill>
                  <a:srgbClr val="0000FF"/>
                </a:solidFill>
                <a:latin typeface="Meiryo UI" panose="020B0604030504040204" pitchFamily="50" charset="-128"/>
                <a:ea typeface="Meiryo UI" panose="020B0604030504040204" pitchFamily="50" charset="-128"/>
              </a:rPr>
              <a:t>　</a:t>
            </a:r>
            <a:r>
              <a:rPr kumimoji="1" lang="ja-JP" altLang="en-US" sz="1400" dirty="0" smtClean="0">
                <a:solidFill>
                  <a:srgbClr val="0000FF"/>
                </a:solidFill>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b="1" dirty="0" smtClean="0">
              <a:latin typeface="Meiryo UI" panose="020B0604030504040204" pitchFamily="50" charset="-128"/>
              <a:ea typeface="Meiryo UI" panose="020B0604030504040204" pitchFamily="50" charset="-128"/>
            </a:endParaRPr>
          </a:p>
          <a:p>
            <a:pPr>
              <a:lnSpc>
                <a:spcPct val="120000"/>
              </a:lnSpc>
            </a:pPr>
            <a:r>
              <a:rPr kumimoji="1" lang="ja-JP" altLang="en-US" sz="1400" b="1"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pPr>
              <a:lnSpc>
                <a:spcPct val="120000"/>
              </a:lnSpc>
            </a:pPr>
            <a:r>
              <a:rPr kumimoji="1" lang="ja-JP" altLang="en-US" sz="14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■後方支援病院における患者の受入実績</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smtClean="0">
                <a:latin typeface="Meiryo UI" panose="020B0604030504040204" pitchFamily="50" charset="-128"/>
                <a:ea typeface="Meiryo UI" panose="020B0604030504040204" pitchFamily="50" charset="-128"/>
              </a:rPr>
              <a:t>　（補助金実績報告ベース　</a:t>
            </a:r>
            <a:r>
              <a:rPr kumimoji="1" lang="en-US" altLang="ja-JP" sz="1400" dirty="0" smtClean="0">
                <a:latin typeface="Meiryo UI" panose="020B0604030504040204" pitchFamily="50" charset="-128"/>
                <a:ea typeface="Meiryo UI" panose="020B0604030504040204" pitchFamily="50" charset="-128"/>
              </a:rPr>
              <a:t>3/24</a:t>
            </a:r>
            <a:r>
              <a:rPr kumimoji="1" lang="ja-JP" altLang="en-US" sz="1400" dirty="0" smtClean="0">
                <a:latin typeface="Meiryo UI" panose="020B0604030504040204" pitchFamily="50" charset="-128"/>
                <a:ea typeface="Meiryo UI" panose="020B0604030504040204" pitchFamily="50" charset="-128"/>
              </a:rPr>
              <a:t>時点）</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262</a:t>
            </a:r>
            <a:r>
              <a:rPr kumimoji="1" lang="ja-JP" altLang="en-US" sz="1400" dirty="0" smtClean="0">
                <a:latin typeface="Meiryo UI" panose="020B0604030504040204" pitchFamily="50" charset="-128"/>
                <a:ea typeface="Meiryo UI" panose="020B0604030504040204" pitchFamily="50" charset="-128"/>
              </a:rPr>
              <a:t>人（</a:t>
            </a:r>
            <a:r>
              <a:rPr kumimoji="1" lang="en-US" altLang="ja-JP" sz="1400" u="sng" dirty="0" smtClean="0">
                <a:latin typeface="Meiryo UI" panose="020B0604030504040204" pitchFamily="50" charset="-128"/>
                <a:ea typeface="Meiryo UI" panose="020B0604030504040204" pitchFamily="50" charset="-128"/>
              </a:rPr>
              <a:t>12</a:t>
            </a:r>
            <a:r>
              <a:rPr kumimoji="1" lang="ja-JP" altLang="en-US" sz="1400" u="sng" dirty="0" smtClean="0">
                <a:latin typeface="Meiryo UI" panose="020B0604030504040204" pitchFamily="50" charset="-128"/>
                <a:ea typeface="Meiryo UI" panose="020B0604030504040204" pitchFamily="50" charset="-128"/>
              </a:rPr>
              <a:t>月：</a:t>
            </a:r>
            <a:r>
              <a:rPr kumimoji="1" lang="en-US" altLang="ja-JP" sz="1400" u="sng" dirty="0" smtClean="0">
                <a:latin typeface="Meiryo UI" panose="020B0604030504040204" pitchFamily="50" charset="-128"/>
                <a:ea typeface="Meiryo UI" panose="020B0604030504040204" pitchFamily="50" charset="-128"/>
              </a:rPr>
              <a:t>3</a:t>
            </a:r>
            <a:r>
              <a:rPr kumimoji="1" lang="en-US" altLang="ja-JP" sz="1400" u="sng" dirty="0">
                <a:latin typeface="Meiryo UI" panose="020B0604030504040204" pitchFamily="50" charset="-128"/>
                <a:ea typeface="Meiryo UI" panose="020B0604030504040204" pitchFamily="50" charset="-128"/>
              </a:rPr>
              <a:t>0</a:t>
            </a:r>
            <a:r>
              <a:rPr kumimoji="1" lang="ja-JP" altLang="en-US" sz="1400" u="sng" dirty="0" smtClean="0">
                <a:latin typeface="Meiryo UI" panose="020B0604030504040204" pitchFamily="50" charset="-128"/>
                <a:ea typeface="Meiryo UI" panose="020B0604030504040204" pitchFamily="50" charset="-128"/>
              </a:rPr>
              <a:t>病院　</a:t>
            </a:r>
            <a:r>
              <a:rPr kumimoji="1" lang="en-US" altLang="ja-JP" sz="1400" u="sng" dirty="0" smtClean="0">
                <a:latin typeface="Meiryo UI" panose="020B0604030504040204" pitchFamily="50" charset="-128"/>
                <a:ea typeface="Meiryo UI" panose="020B0604030504040204" pitchFamily="50" charset="-128"/>
              </a:rPr>
              <a:t>66</a:t>
            </a:r>
            <a:r>
              <a:rPr kumimoji="1" lang="ja-JP" altLang="en-US" sz="1400" u="sng" dirty="0" smtClean="0">
                <a:latin typeface="Meiryo UI" panose="020B0604030504040204" pitchFamily="50" charset="-128"/>
                <a:ea typeface="Meiryo UI" panose="020B0604030504040204" pitchFamily="50" charset="-128"/>
              </a:rPr>
              <a:t>人</a:t>
            </a:r>
            <a:r>
              <a:rPr kumimoji="1" lang="ja-JP" altLang="en-US" sz="1400" dirty="0" smtClean="0">
                <a:latin typeface="Meiryo UI" panose="020B0604030504040204" pitchFamily="50" charset="-128"/>
                <a:ea typeface="Meiryo UI" panose="020B0604030504040204" pitchFamily="50" charset="-128"/>
              </a:rPr>
              <a:t>　　</a:t>
            </a:r>
            <a:r>
              <a:rPr kumimoji="1" lang="en-US" altLang="ja-JP" sz="1400" u="sng" dirty="0" smtClean="0">
                <a:latin typeface="Meiryo UI" panose="020B0604030504040204" pitchFamily="50" charset="-128"/>
                <a:ea typeface="Meiryo UI" panose="020B0604030504040204" pitchFamily="50" charset="-128"/>
              </a:rPr>
              <a:t>1</a:t>
            </a:r>
            <a:r>
              <a:rPr kumimoji="1" lang="ja-JP" altLang="en-US" sz="1400" u="sng" dirty="0" smtClean="0">
                <a:latin typeface="Meiryo UI" panose="020B0604030504040204" pitchFamily="50" charset="-128"/>
                <a:ea typeface="Meiryo UI" panose="020B0604030504040204" pitchFamily="50" charset="-128"/>
              </a:rPr>
              <a:t>月：</a:t>
            </a:r>
            <a:r>
              <a:rPr kumimoji="1" lang="en-US" altLang="ja-JP" sz="1400" u="sng" dirty="0" smtClean="0">
                <a:latin typeface="Meiryo UI" panose="020B0604030504040204" pitchFamily="50" charset="-128"/>
                <a:ea typeface="Meiryo UI" panose="020B0604030504040204" pitchFamily="50" charset="-128"/>
              </a:rPr>
              <a:t>37</a:t>
            </a:r>
            <a:r>
              <a:rPr kumimoji="1" lang="ja-JP" altLang="en-US" sz="1400" u="sng" dirty="0" smtClean="0">
                <a:latin typeface="Meiryo UI" panose="020B0604030504040204" pitchFamily="50" charset="-128"/>
                <a:ea typeface="Meiryo UI" panose="020B0604030504040204" pitchFamily="50" charset="-128"/>
              </a:rPr>
              <a:t>病院　</a:t>
            </a:r>
            <a:r>
              <a:rPr kumimoji="1" lang="en-US" altLang="ja-JP" sz="1400" u="sng" dirty="0" smtClean="0">
                <a:latin typeface="Meiryo UI" panose="020B0604030504040204" pitchFamily="50" charset="-128"/>
                <a:ea typeface="Meiryo UI" panose="020B0604030504040204" pitchFamily="50" charset="-128"/>
              </a:rPr>
              <a:t>80</a:t>
            </a:r>
            <a:r>
              <a:rPr kumimoji="1" lang="ja-JP" altLang="en-US" sz="1400" u="sng" dirty="0" smtClean="0">
                <a:latin typeface="Meiryo UI" panose="020B0604030504040204" pitchFamily="50" charset="-128"/>
                <a:ea typeface="Meiryo UI" panose="020B0604030504040204" pitchFamily="50" charset="-128"/>
              </a:rPr>
              <a:t>人　</a:t>
            </a:r>
            <a:r>
              <a:rPr kumimoji="1" lang="ja-JP" altLang="en-US" sz="1400" dirty="0" smtClean="0">
                <a:latin typeface="Meiryo UI" panose="020B0604030504040204" pitchFamily="50" charset="-128"/>
                <a:ea typeface="Meiryo UI" panose="020B0604030504040204" pitchFamily="50" charset="-128"/>
              </a:rPr>
              <a:t>　</a:t>
            </a:r>
            <a:r>
              <a:rPr kumimoji="1" lang="en-US" altLang="ja-JP" sz="1400" u="sng" dirty="0" smtClean="0">
                <a:latin typeface="Meiryo UI" panose="020B0604030504040204" pitchFamily="50" charset="-128"/>
                <a:ea typeface="Meiryo UI" panose="020B0604030504040204" pitchFamily="50" charset="-128"/>
              </a:rPr>
              <a:t>2</a:t>
            </a:r>
            <a:r>
              <a:rPr kumimoji="1" lang="ja-JP" altLang="en-US" sz="1400" u="sng" dirty="0" smtClean="0">
                <a:latin typeface="Meiryo UI" panose="020B0604030504040204" pitchFamily="50" charset="-128"/>
                <a:ea typeface="Meiryo UI" panose="020B0604030504040204" pitchFamily="50" charset="-128"/>
              </a:rPr>
              <a:t>月：</a:t>
            </a:r>
            <a:r>
              <a:rPr kumimoji="1" lang="en-US" altLang="ja-JP" sz="1400" u="sng" dirty="0" smtClean="0">
                <a:latin typeface="Meiryo UI" panose="020B0604030504040204" pitchFamily="50" charset="-128"/>
                <a:ea typeface="Meiryo UI" panose="020B0604030504040204" pitchFamily="50" charset="-128"/>
              </a:rPr>
              <a:t>55</a:t>
            </a:r>
            <a:r>
              <a:rPr kumimoji="1" lang="ja-JP" altLang="en-US" sz="1400" u="sng" dirty="0" smtClean="0">
                <a:latin typeface="Meiryo UI" panose="020B0604030504040204" pitchFamily="50" charset="-128"/>
                <a:ea typeface="Meiryo UI" panose="020B0604030504040204" pitchFamily="50" charset="-128"/>
              </a:rPr>
              <a:t>病院　</a:t>
            </a:r>
            <a:r>
              <a:rPr kumimoji="1" lang="en-US" altLang="ja-JP" sz="1400" u="sng" dirty="0" smtClean="0">
                <a:latin typeface="Meiryo UI" panose="020B0604030504040204" pitchFamily="50" charset="-128"/>
                <a:ea typeface="Meiryo UI" panose="020B0604030504040204" pitchFamily="50" charset="-128"/>
              </a:rPr>
              <a:t>116</a:t>
            </a:r>
            <a:r>
              <a:rPr kumimoji="1" lang="ja-JP" altLang="en-US" sz="1400" u="sng" dirty="0" smtClean="0">
                <a:latin typeface="Meiryo UI" panose="020B0604030504040204" pitchFamily="50" charset="-128"/>
                <a:ea typeface="Meiryo UI" panose="020B0604030504040204" pitchFamily="50" charset="-128"/>
              </a:rPr>
              <a:t>人</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smtClean="0">
              <a:latin typeface="Meiryo UI" panose="020B0604030504040204" pitchFamily="50" charset="-128"/>
              <a:ea typeface="Meiryo UI" panose="020B0604030504040204" pitchFamily="50" charset="-128"/>
            </a:endParaRPr>
          </a:p>
          <a:p>
            <a:pPr>
              <a:lnSpc>
                <a:spcPct val="120000"/>
              </a:lnSpc>
            </a:pPr>
            <a:endParaRPr kumimoji="1" lang="ja-JP" altLang="en-US" sz="1400" dirty="0">
              <a:latin typeface="Meiryo UI" panose="020B0604030504040204" pitchFamily="50" charset="-128"/>
              <a:ea typeface="Meiryo UI" panose="020B0604030504040204" pitchFamily="50" charset="-128"/>
            </a:endParaRPr>
          </a:p>
        </p:txBody>
      </p:sp>
      <p:sp>
        <p:nvSpPr>
          <p:cNvPr id="8" name="上カーブ矢印 7"/>
          <p:cNvSpPr/>
          <p:nvPr/>
        </p:nvSpPr>
        <p:spPr>
          <a:xfrm>
            <a:off x="1127445" y="4659417"/>
            <a:ext cx="1904937" cy="47402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角丸四角形 8"/>
          <p:cNvSpPr/>
          <p:nvPr/>
        </p:nvSpPr>
        <p:spPr>
          <a:xfrm>
            <a:off x="980142" y="6483540"/>
            <a:ext cx="4857979" cy="4145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u="sng" dirty="0" smtClean="0">
                <a:solidFill>
                  <a:srgbClr val="E54B1B"/>
                </a:solidFill>
              </a:rPr>
              <a:t>12</a:t>
            </a:r>
            <a:r>
              <a:rPr kumimoji="1" lang="ja-JP" altLang="en-US" sz="1400" b="1" u="sng" dirty="0" smtClean="0">
                <a:solidFill>
                  <a:srgbClr val="E54B1B"/>
                </a:solidFill>
              </a:rPr>
              <a:t>月から</a:t>
            </a:r>
            <a:r>
              <a:rPr kumimoji="1" lang="en-US" altLang="ja-JP" sz="1400" b="1" u="sng" dirty="0" smtClean="0">
                <a:solidFill>
                  <a:srgbClr val="E54B1B"/>
                </a:solidFill>
              </a:rPr>
              <a:t>2</a:t>
            </a:r>
            <a:r>
              <a:rPr kumimoji="1" lang="ja-JP" altLang="en-US" sz="1400" b="1" u="sng" dirty="0" smtClean="0">
                <a:solidFill>
                  <a:srgbClr val="E54B1B"/>
                </a:solidFill>
              </a:rPr>
              <a:t>月にかけ大幅に増加</a:t>
            </a:r>
            <a:endParaRPr kumimoji="1" lang="ja-JP" altLang="en-US" sz="1400" b="1" u="sng" dirty="0">
              <a:solidFill>
                <a:srgbClr val="E54B1B"/>
              </a:solidFill>
            </a:endParaRPr>
          </a:p>
        </p:txBody>
      </p:sp>
      <p:sp>
        <p:nvSpPr>
          <p:cNvPr id="13" name="角丸四角形 12"/>
          <p:cNvSpPr/>
          <p:nvPr/>
        </p:nvSpPr>
        <p:spPr>
          <a:xfrm>
            <a:off x="2570482" y="5115914"/>
            <a:ext cx="1677297" cy="3128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rgbClr val="E54B1B"/>
                </a:solidFill>
              </a:rPr>
              <a:t>約</a:t>
            </a:r>
            <a:r>
              <a:rPr kumimoji="1" lang="en-US" altLang="ja-JP" b="1" u="sng" dirty="0" smtClean="0">
                <a:solidFill>
                  <a:srgbClr val="E54B1B"/>
                </a:solidFill>
              </a:rPr>
              <a:t>1</a:t>
            </a:r>
            <a:r>
              <a:rPr kumimoji="1" lang="en-US" altLang="ja-JP" b="1" u="sng" dirty="0">
                <a:solidFill>
                  <a:srgbClr val="E54B1B"/>
                </a:solidFill>
              </a:rPr>
              <a:t>1</a:t>
            </a:r>
            <a:r>
              <a:rPr kumimoji="1" lang="ja-JP" altLang="en-US" b="1" u="sng" dirty="0" smtClean="0">
                <a:solidFill>
                  <a:srgbClr val="E54B1B"/>
                </a:solidFill>
              </a:rPr>
              <a:t>倍に増加</a:t>
            </a:r>
            <a:endParaRPr kumimoji="1" lang="ja-JP" altLang="en-US" b="1" u="sng" dirty="0">
              <a:solidFill>
                <a:srgbClr val="E54B1B"/>
              </a:solidFill>
            </a:endParaRPr>
          </a:p>
        </p:txBody>
      </p:sp>
      <p:sp>
        <p:nvSpPr>
          <p:cNvPr id="14" name="上カーブ矢印 13"/>
          <p:cNvSpPr/>
          <p:nvPr/>
        </p:nvSpPr>
        <p:spPr>
          <a:xfrm>
            <a:off x="1697340" y="6214186"/>
            <a:ext cx="2874660" cy="36853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 name="図 9"/>
          <p:cNvPicPr>
            <a:picLocks noChangeAspect="1"/>
          </p:cNvPicPr>
          <p:nvPr/>
        </p:nvPicPr>
        <p:blipFill>
          <a:blip r:embed="rId3"/>
          <a:stretch>
            <a:fillRect/>
          </a:stretch>
        </p:blipFill>
        <p:spPr>
          <a:xfrm>
            <a:off x="4601827" y="3906292"/>
            <a:ext cx="4130835" cy="2012770"/>
          </a:xfrm>
          <a:prstGeom prst="rect">
            <a:avLst/>
          </a:prstGeom>
        </p:spPr>
      </p:pic>
      <p:sp>
        <p:nvSpPr>
          <p:cNvPr id="15" name="正方形/長方形 14"/>
          <p:cNvSpPr/>
          <p:nvPr/>
        </p:nvSpPr>
        <p:spPr>
          <a:xfrm>
            <a:off x="4846462" y="3652944"/>
            <a:ext cx="3886200" cy="216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後方支援病院の状況　　Ｒ</a:t>
            </a:r>
            <a:r>
              <a:rPr kumimoji="1" lang="en-US" altLang="ja-JP" sz="1100" dirty="0" smtClean="0">
                <a:solidFill>
                  <a:schemeClr val="tx1"/>
                </a:solidFill>
              </a:rPr>
              <a:t>3.3.22</a:t>
            </a:r>
            <a:endParaRPr kumimoji="1" lang="ja-JP" altLang="en-US" sz="1100" dirty="0">
              <a:solidFill>
                <a:schemeClr val="tx1"/>
              </a:solidFill>
            </a:endParaRPr>
          </a:p>
        </p:txBody>
      </p:sp>
      <p:sp>
        <p:nvSpPr>
          <p:cNvPr id="16" name="角丸四角形 15"/>
          <p:cNvSpPr/>
          <p:nvPr/>
        </p:nvSpPr>
        <p:spPr>
          <a:xfrm>
            <a:off x="2915253" y="4727861"/>
            <a:ext cx="1449655" cy="3128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E54B1B"/>
                </a:solidFill>
              </a:rPr>
              <a:t>最大受入可能人数</a:t>
            </a:r>
            <a:r>
              <a:rPr kumimoji="1" lang="en-US" altLang="ja-JP" sz="1200" b="1" dirty="0" smtClean="0">
                <a:solidFill>
                  <a:srgbClr val="E54B1B"/>
                </a:solidFill>
              </a:rPr>
              <a:t>1319</a:t>
            </a:r>
            <a:r>
              <a:rPr kumimoji="1" lang="ja-JP" altLang="en-US" sz="1200" b="1" dirty="0" smtClean="0">
                <a:solidFill>
                  <a:srgbClr val="E54B1B"/>
                </a:solidFill>
              </a:rPr>
              <a:t>人</a:t>
            </a:r>
            <a:endParaRPr kumimoji="1" lang="ja-JP" altLang="en-US" sz="1200" b="1" dirty="0">
              <a:solidFill>
                <a:srgbClr val="E54B1B"/>
              </a:solidFill>
            </a:endParaRPr>
          </a:p>
        </p:txBody>
      </p:sp>
      <p:sp>
        <p:nvSpPr>
          <p:cNvPr id="2" name="右大かっこ 1"/>
          <p:cNvSpPr/>
          <p:nvPr/>
        </p:nvSpPr>
        <p:spPr>
          <a:xfrm rot="5400000">
            <a:off x="4785085" y="4349584"/>
            <a:ext cx="161768" cy="3667174"/>
          </a:xfrm>
          <a:prstGeom prst="rightBracket">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角丸四角形 11"/>
          <p:cNvSpPr/>
          <p:nvPr/>
        </p:nvSpPr>
        <p:spPr>
          <a:xfrm>
            <a:off x="4572000" y="6237242"/>
            <a:ext cx="2641448" cy="3508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u="sng" dirty="0" smtClean="0">
                <a:solidFill>
                  <a:schemeClr val="tx1"/>
                </a:solidFill>
              </a:rPr>
              <a:t>1</a:t>
            </a:r>
            <a:r>
              <a:rPr kumimoji="1" lang="ja-JP" altLang="en-US" sz="1400" b="1" u="sng" dirty="0" smtClean="0">
                <a:solidFill>
                  <a:schemeClr val="tx1"/>
                </a:solidFill>
              </a:rPr>
              <a:t>月～</a:t>
            </a:r>
            <a:r>
              <a:rPr kumimoji="1" lang="en-US" altLang="ja-JP" sz="1400" b="1" u="sng" dirty="0" smtClean="0">
                <a:solidFill>
                  <a:schemeClr val="tx1"/>
                </a:solidFill>
              </a:rPr>
              <a:t>2</a:t>
            </a:r>
            <a:r>
              <a:rPr kumimoji="1" lang="ja-JP" altLang="en-US" sz="1400" b="1" u="sng" dirty="0" smtClean="0">
                <a:solidFill>
                  <a:schemeClr val="tx1"/>
                </a:solidFill>
              </a:rPr>
              <a:t>月の受入合計　</a:t>
            </a:r>
            <a:r>
              <a:rPr kumimoji="1" lang="en-US" altLang="ja-JP" sz="1600" b="1" u="sng" dirty="0" smtClean="0">
                <a:solidFill>
                  <a:schemeClr val="tx1"/>
                </a:solidFill>
              </a:rPr>
              <a:t>196</a:t>
            </a:r>
            <a:r>
              <a:rPr kumimoji="1" lang="ja-JP" altLang="en-US" sz="1600" b="1" u="sng" dirty="0" smtClean="0">
                <a:solidFill>
                  <a:schemeClr val="tx1"/>
                </a:solidFill>
              </a:rPr>
              <a:t>人</a:t>
            </a:r>
            <a:endParaRPr kumimoji="1" lang="ja-JP" altLang="en-US" sz="1600" b="1" u="sng" dirty="0">
              <a:solidFill>
                <a:schemeClr val="tx1"/>
              </a:solidFill>
            </a:endParaRPr>
          </a:p>
        </p:txBody>
      </p:sp>
      <p:sp>
        <p:nvSpPr>
          <p:cNvPr id="3" name="スライド番号プレースホルダー 2"/>
          <p:cNvSpPr>
            <a:spLocks noGrp="1"/>
          </p:cNvSpPr>
          <p:nvPr>
            <p:ph type="sldNum" sz="quarter" idx="12"/>
          </p:nvPr>
        </p:nvSpPr>
        <p:spPr>
          <a:xfrm>
            <a:off x="6964657" y="6357971"/>
            <a:ext cx="2057400" cy="365125"/>
          </a:xfrm>
        </p:spPr>
        <p:txBody>
          <a:bodyPr/>
          <a:lstStyle/>
          <a:p>
            <a:fld id="{FE1BD58B-2CDE-485A-8E10-5E6FB430C5D3}" type="slidenum">
              <a:rPr kumimoji="1" lang="ja-JP" altLang="en-US" smtClean="0"/>
              <a:t>1</a:t>
            </a:fld>
            <a:endParaRPr kumimoji="1" lang="ja-JP" altLang="en-US" dirty="0"/>
          </a:p>
        </p:txBody>
      </p:sp>
      <p:sp>
        <p:nvSpPr>
          <p:cNvPr id="4" name="テキスト ボックス 3"/>
          <p:cNvSpPr txBox="1"/>
          <p:nvPr/>
        </p:nvSpPr>
        <p:spPr>
          <a:xfrm>
            <a:off x="7579624" y="0"/>
            <a:ext cx="1442433" cy="369332"/>
          </a:xfrm>
          <a:prstGeom prst="rect">
            <a:avLst/>
          </a:prstGeom>
          <a:solidFill>
            <a:schemeClr val="bg1"/>
          </a:solidFill>
          <a:ln>
            <a:solidFill>
              <a:schemeClr val="tx1"/>
            </a:solidFill>
          </a:ln>
        </p:spPr>
        <p:txBody>
          <a:bodyPr wrap="square" rtlCol="0">
            <a:spAutoFit/>
          </a:bodyPr>
          <a:lstStyle/>
          <a:p>
            <a:r>
              <a:rPr kumimoji="1" lang="ja-JP" altLang="en-US" dirty="0" smtClean="0"/>
              <a:t>資料３－３</a:t>
            </a:r>
            <a:endParaRPr kumimoji="1" lang="ja-JP" altLang="en-US" dirty="0"/>
          </a:p>
        </p:txBody>
      </p:sp>
    </p:spTree>
    <p:extLst>
      <p:ext uri="{BB962C8B-B14F-4D97-AF65-F5344CB8AC3E}">
        <p14:creationId xmlns:p14="http://schemas.microsoft.com/office/powerpoint/2010/main" val="3869215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A657376-7A05-4F5D-940D-21EF3C7FE20A}"/>
              </a:ext>
            </a:extLst>
          </p:cNvPr>
          <p:cNvSpPr txBox="1"/>
          <p:nvPr/>
        </p:nvSpPr>
        <p:spPr>
          <a:xfrm>
            <a:off x="0" y="-15162"/>
            <a:ext cx="9144000" cy="430887"/>
          </a:xfrm>
          <a:prstGeom prst="rect">
            <a:avLst/>
          </a:prstGeom>
          <a:solidFill>
            <a:schemeClr val="accent1">
              <a:lumMod val="75000"/>
            </a:schemeClr>
          </a:solidFill>
        </p:spPr>
        <p:txBody>
          <a:bodyPr wrap="square" rtlCol="0">
            <a:spAutoFit/>
          </a:bodyPr>
          <a:lstStyle/>
          <a:p>
            <a:pPr algn="ctr"/>
            <a:r>
              <a:rPr lang="ja-JP" altLang="en-US" sz="2200" b="1" dirty="0" smtClean="0">
                <a:solidFill>
                  <a:schemeClr val="bg1"/>
                </a:solidFill>
                <a:latin typeface="Meiryo UI" panose="020B0604030504040204" pitchFamily="50" charset="-128"/>
                <a:ea typeface="Meiryo UI" panose="020B0604030504040204" pitchFamily="50" charset="-128"/>
              </a:rPr>
              <a:t>転退院支援に向けた取組みの</a:t>
            </a:r>
            <a:r>
              <a:rPr lang="ja-JP" altLang="en-US" sz="2200" b="1" dirty="0">
                <a:solidFill>
                  <a:schemeClr val="bg1"/>
                </a:solidFill>
                <a:latin typeface="Meiryo UI" panose="020B0604030504040204" pitchFamily="50" charset="-128"/>
                <a:ea typeface="Meiryo UI" panose="020B0604030504040204" pitchFamily="50" charset="-128"/>
              </a:rPr>
              <a:t>状況</a:t>
            </a:r>
          </a:p>
        </p:txBody>
      </p:sp>
      <p:sp>
        <p:nvSpPr>
          <p:cNvPr id="2" name="テキスト ボックス 1"/>
          <p:cNvSpPr txBox="1"/>
          <p:nvPr/>
        </p:nvSpPr>
        <p:spPr>
          <a:xfrm>
            <a:off x="344562" y="1745151"/>
            <a:ext cx="4698132" cy="461665"/>
          </a:xfrm>
          <a:prstGeom prst="rect">
            <a:avLst/>
          </a:prstGeom>
          <a:noFill/>
        </p:spPr>
        <p:txBody>
          <a:bodyPr wrap="square" rtlCol="0">
            <a:spAutoFit/>
          </a:bodyPr>
          <a:lstStyle/>
          <a:p>
            <a:r>
              <a:rPr kumimoji="1" lang="ja-JP" altLang="en-US" sz="1200" b="1" dirty="0" smtClean="0"/>
              <a:t>総入院患者に占める長期入院患者（</a:t>
            </a:r>
            <a:r>
              <a:rPr kumimoji="1" lang="en-US" altLang="ja-JP" sz="1200" b="1" dirty="0" smtClean="0"/>
              <a:t>15</a:t>
            </a:r>
            <a:r>
              <a:rPr kumimoji="1" lang="ja-JP" altLang="en-US" sz="1200" b="1" dirty="0" smtClean="0"/>
              <a:t>日以上）の割合　　　　　　　　　　　　　　　　　　　　　（軽症・中等症患者）</a:t>
            </a:r>
            <a:endParaRPr kumimoji="1" lang="ja-JP" altLang="en-US" sz="1200" b="1" dirty="0"/>
          </a:p>
        </p:txBody>
      </p:sp>
      <p:sp>
        <p:nvSpPr>
          <p:cNvPr id="36" name="テキスト ボックス 35"/>
          <p:cNvSpPr txBox="1"/>
          <p:nvPr/>
        </p:nvSpPr>
        <p:spPr>
          <a:xfrm>
            <a:off x="5038208" y="1816638"/>
            <a:ext cx="3963452" cy="276999"/>
          </a:xfrm>
          <a:prstGeom prst="rect">
            <a:avLst/>
          </a:prstGeom>
          <a:noFill/>
          <a:ln>
            <a:noFill/>
          </a:ln>
        </p:spPr>
        <p:txBody>
          <a:bodyPr wrap="square" rtlCol="0">
            <a:spAutoFit/>
          </a:bodyPr>
          <a:lstStyle/>
          <a:p>
            <a:r>
              <a:rPr kumimoji="1" lang="ja-JP" altLang="en-US" sz="1200" b="1" dirty="0" smtClean="0"/>
              <a:t>入院が長期化している理由（軽症・中等症患者）</a:t>
            </a:r>
            <a:endParaRPr kumimoji="1" lang="ja-JP" altLang="en-US" sz="1200" b="1" dirty="0"/>
          </a:p>
        </p:txBody>
      </p:sp>
      <p:sp>
        <p:nvSpPr>
          <p:cNvPr id="10" name="テキスト ボックス 9"/>
          <p:cNvSpPr txBox="1"/>
          <p:nvPr/>
        </p:nvSpPr>
        <p:spPr>
          <a:xfrm>
            <a:off x="4527595" y="5182662"/>
            <a:ext cx="4123890" cy="584775"/>
          </a:xfrm>
          <a:prstGeom prst="rect">
            <a:avLst/>
          </a:prstGeom>
          <a:noFill/>
        </p:spPr>
        <p:txBody>
          <a:bodyPr wrap="square" rtlCol="0">
            <a:spAutoFit/>
          </a:bodyPr>
          <a:lstStyle/>
          <a:p>
            <a:endParaRPr kumimoji="1" lang="en-US" altLang="ja-JP" sz="1100" dirty="0" smtClean="0"/>
          </a:p>
          <a:p>
            <a:endParaRPr kumimoji="1" lang="en-US" altLang="ja-JP" sz="1100" dirty="0"/>
          </a:p>
          <a:p>
            <a:r>
              <a:rPr kumimoji="1" lang="en-US" altLang="ja-JP" sz="1000" dirty="0" smtClean="0">
                <a:latin typeface="メイリオ" panose="020B0604030504040204" pitchFamily="50" charset="-128"/>
                <a:ea typeface="メイリオ" panose="020B0604030504040204" pitchFamily="50" charset="-128"/>
              </a:rPr>
              <a:t>※20</a:t>
            </a:r>
            <a:r>
              <a:rPr kumimoji="1" lang="ja-JP" altLang="en-US" sz="1000" dirty="0" smtClean="0">
                <a:latin typeface="メイリオ" panose="020B0604030504040204" pitchFamily="50" charset="-128"/>
                <a:ea typeface="メイリオ" panose="020B0604030504040204" pitchFamily="50" charset="-128"/>
              </a:rPr>
              <a:t>日以上の長期入院患者の内、理由の判明した患者について記載</a:t>
            </a:r>
            <a:endParaRPr kumimoji="1" lang="en-US" altLang="ja-JP" sz="1000" dirty="0" smtClean="0">
              <a:latin typeface="メイリオ" panose="020B0604030504040204" pitchFamily="50" charset="-128"/>
              <a:ea typeface="メイリオ" panose="020B0604030504040204" pitchFamily="50" charset="-128"/>
            </a:endParaRPr>
          </a:p>
        </p:txBody>
      </p:sp>
      <p:sp>
        <p:nvSpPr>
          <p:cNvPr id="5" name="正方形/長方形 4"/>
          <p:cNvSpPr/>
          <p:nvPr/>
        </p:nvSpPr>
        <p:spPr>
          <a:xfrm>
            <a:off x="0" y="440018"/>
            <a:ext cx="1789272" cy="338554"/>
          </a:xfrm>
          <a:prstGeom prst="rect">
            <a:avLst/>
          </a:prstGeom>
        </p:spPr>
        <p:txBody>
          <a:bodyPr wrap="none">
            <a:spAutoFit/>
          </a:bodyPr>
          <a:lstStyle/>
          <a:p>
            <a:r>
              <a:rPr kumimoji="1" lang="ja-JP" altLang="en-US" sz="1600" dirty="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入院患者の状況</a:t>
            </a:r>
            <a:endParaRPr lang="ja-JP" altLang="en-US" sz="1600" dirty="0"/>
          </a:p>
        </p:txBody>
      </p:sp>
      <p:sp>
        <p:nvSpPr>
          <p:cNvPr id="13" name="正方形/長方形 12"/>
          <p:cNvSpPr/>
          <p:nvPr/>
        </p:nvSpPr>
        <p:spPr>
          <a:xfrm>
            <a:off x="-134099" y="717714"/>
            <a:ext cx="7563289" cy="338554"/>
          </a:xfrm>
          <a:prstGeom prst="rect">
            <a:avLst/>
          </a:prstGeom>
        </p:spPr>
        <p:txBody>
          <a:bodyPr wrap="none">
            <a:spAutoFit/>
          </a:bodyPr>
          <a:lstStyle/>
          <a:p>
            <a:r>
              <a:rPr lang="ja-JP" altLang="en-US" sz="1600" dirty="0" smtClean="0"/>
              <a:t>　</a:t>
            </a:r>
            <a:r>
              <a:rPr lang="ja-JP" altLang="en-US" sz="1400" dirty="0" smtClean="0">
                <a:latin typeface="Meiryo UI" panose="020B0604030504040204" pitchFamily="50" charset="-128"/>
                <a:ea typeface="Meiryo UI" panose="020B0604030504040204" pitchFamily="50" charset="-128"/>
              </a:rPr>
              <a:t>・総入院患者に占める長期入院患者（</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日以上）の割合は、</a:t>
            </a:r>
            <a:r>
              <a:rPr lang="en-US" altLang="ja-JP" sz="1400" dirty="0" smtClean="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rPr>
              <a:t>日をピークに減少に転じている</a:t>
            </a:r>
            <a:endParaRPr lang="ja-JP" altLang="en-US" sz="1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34099" y="1094440"/>
            <a:ext cx="9148542" cy="553998"/>
          </a:xfrm>
          <a:prstGeom prst="rect">
            <a:avLst/>
          </a:prstGeom>
        </p:spPr>
        <p:txBody>
          <a:bodyPr wrap="square">
            <a:spAutoFit/>
          </a:bodyPr>
          <a:lstStyle/>
          <a:p>
            <a:r>
              <a:rPr lang="ja-JP" altLang="en-US" sz="1600" dirty="0" smtClean="0"/>
              <a:t>　</a:t>
            </a:r>
            <a:r>
              <a:rPr lang="ja-JP" altLang="en-US" sz="1400" dirty="0" smtClean="0">
                <a:latin typeface="Meiryo UI" panose="020B0604030504040204" pitchFamily="50" charset="-128"/>
                <a:ea typeface="Meiryo UI" panose="020B0604030504040204" pitchFamily="50" charset="-128"/>
              </a:rPr>
              <a:t>・転院調整中や受入先がない等コロナ感染症の症状継続以外で入院している患者の割合は、</a:t>
            </a:r>
            <a:r>
              <a:rPr lang="en-US" altLang="ja-JP" sz="1400" dirty="0" smtClean="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月初旬には約</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割だったが、</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直近</a:t>
            </a:r>
            <a:r>
              <a:rPr lang="en-US" altLang="ja-JP" sz="1400" dirty="0" smtClean="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週間では約</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割</a:t>
            </a:r>
            <a:r>
              <a:rPr lang="en-US" altLang="ja-JP" sz="1400" dirty="0" smtClean="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割まで減少している</a:t>
            </a:r>
            <a:endParaRPr lang="ja-JP" altLang="en-US" sz="1400" dirty="0">
              <a:latin typeface="Meiryo UI" panose="020B0604030504040204" pitchFamily="50" charset="-128"/>
              <a:ea typeface="Meiryo UI" panose="020B0604030504040204" pitchFamily="50" charset="-128"/>
            </a:endParaRPr>
          </a:p>
        </p:txBody>
      </p:sp>
      <p:sp>
        <p:nvSpPr>
          <p:cNvPr id="7" name="正方形/長方形 6"/>
          <p:cNvSpPr/>
          <p:nvPr/>
        </p:nvSpPr>
        <p:spPr>
          <a:xfrm>
            <a:off x="2046310" y="2078702"/>
            <a:ext cx="4572000" cy="246221"/>
          </a:xfrm>
          <a:prstGeom prst="rect">
            <a:avLst/>
          </a:prstGeom>
        </p:spPr>
        <p:txBody>
          <a:bodyPr>
            <a:spAutoFit/>
          </a:bodyPr>
          <a:lstStyle/>
          <a:p>
            <a:r>
              <a:rPr lang="ja-JP" altLang="en-US" sz="1000" dirty="0" smtClean="0">
                <a:latin typeface="Meiryo UI" panose="020B0604030504040204" pitchFamily="50" charset="-128"/>
                <a:ea typeface="Meiryo UI" panose="020B0604030504040204" pitchFamily="50" charset="-128"/>
              </a:rPr>
              <a:t>（転院支援チームによるヒアリング</a:t>
            </a:r>
            <a:r>
              <a:rPr lang="ja-JP" altLang="en-US" sz="1000" dirty="0">
                <a:latin typeface="Meiryo UI" panose="020B0604030504040204" pitchFamily="50" charset="-128"/>
                <a:ea typeface="Meiryo UI" panose="020B0604030504040204" pitchFamily="50" charset="-128"/>
              </a:rPr>
              <a:t>結果に基づく）</a:t>
            </a:r>
          </a:p>
        </p:txBody>
      </p:sp>
      <p:sp>
        <p:nvSpPr>
          <p:cNvPr id="16" name="正方形/長方形 15"/>
          <p:cNvSpPr/>
          <p:nvPr/>
        </p:nvSpPr>
        <p:spPr>
          <a:xfrm>
            <a:off x="6505325" y="2085150"/>
            <a:ext cx="4572000" cy="246221"/>
          </a:xfrm>
          <a:prstGeom prst="rect">
            <a:avLst/>
          </a:prstGeom>
        </p:spPr>
        <p:txBody>
          <a:bodyPr>
            <a:spAutoFit/>
          </a:bodyPr>
          <a:lstStyle/>
          <a:p>
            <a:r>
              <a:rPr lang="ja-JP" altLang="en-US" sz="1000" dirty="0" smtClean="0">
                <a:latin typeface="Meiryo UI" panose="020B0604030504040204" pitchFamily="50" charset="-128"/>
                <a:ea typeface="Meiryo UI" panose="020B0604030504040204" pitchFamily="50" charset="-128"/>
              </a:rPr>
              <a:t>（転院支援チームによるヒアリング</a:t>
            </a:r>
            <a:r>
              <a:rPr lang="ja-JP" altLang="en-US" sz="1000" dirty="0">
                <a:latin typeface="Meiryo UI" panose="020B0604030504040204" pitchFamily="50" charset="-128"/>
                <a:ea typeface="Meiryo UI" panose="020B0604030504040204" pitchFamily="50" charset="-128"/>
              </a:rPr>
              <a:t>結果に基づく）</a:t>
            </a:r>
          </a:p>
        </p:txBody>
      </p:sp>
      <p:sp>
        <p:nvSpPr>
          <p:cNvPr id="17" name="正方形/長方形 16"/>
          <p:cNvSpPr/>
          <p:nvPr/>
        </p:nvSpPr>
        <p:spPr>
          <a:xfrm>
            <a:off x="-112337" y="5904127"/>
            <a:ext cx="1826141" cy="338554"/>
          </a:xfrm>
          <a:prstGeom prst="rect">
            <a:avLst/>
          </a:prstGeom>
        </p:spPr>
        <p:txBody>
          <a:bodyPr wrap="none">
            <a:spAutoFit/>
          </a:bodyPr>
          <a:lstStyle/>
          <a:p>
            <a:r>
              <a:rPr lang="en-US" altLang="ja-JP" sz="1600" dirty="0" smtClean="0"/>
              <a:t>【</a:t>
            </a:r>
            <a:r>
              <a:rPr lang="ja-JP" altLang="en-US" sz="1600" dirty="0" smtClean="0"/>
              <a:t>今後の取組み</a:t>
            </a:r>
            <a:r>
              <a:rPr lang="en-US" altLang="ja-JP" sz="1600" dirty="0" smtClean="0"/>
              <a:t>】</a:t>
            </a:r>
            <a:endParaRPr lang="ja-JP" altLang="en-US" sz="1600" dirty="0"/>
          </a:p>
        </p:txBody>
      </p:sp>
      <p:sp>
        <p:nvSpPr>
          <p:cNvPr id="18" name="正方形/長方形 17"/>
          <p:cNvSpPr/>
          <p:nvPr/>
        </p:nvSpPr>
        <p:spPr>
          <a:xfrm>
            <a:off x="-45288" y="6174769"/>
            <a:ext cx="389850" cy="338554"/>
          </a:xfrm>
          <a:prstGeom prst="rect">
            <a:avLst/>
          </a:prstGeom>
        </p:spPr>
        <p:txBody>
          <a:bodyPr wrap="none">
            <a:spAutoFit/>
          </a:bodyPr>
          <a:lstStyle/>
          <a:p>
            <a:r>
              <a:rPr lang="ja-JP" altLang="en-US" sz="1600" dirty="0"/>
              <a:t>　</a:t>
            </a:r>
          </a:p>
        </p:txBody>
      </p:sp>
      <p:sp>
        <p:nvSpPr>
          <p:cNvPr id="8" name="正方形/長方形 7"/>
          <p:cNvSpPr/>
          <p:nvPr/>
        </p:nvSpPr>
        <p:spPr>
          <a:xfrm>
            <a:off x="-45288" y="6153229"/>
            <a:ext cx="9234576" cy="904863"/>
          </a:xfrm>
          <a:prstGeom prst="rect">
            <a:avLst/>
          </a:prstGeom>
        </p:spPr>
        <p:txBody>
          <a:bodyPr wrap="square">
            <a:spAutoFit/>
          </a:bodyPr>
          <a:lstStyle/>
          <a:p>
            <a:pPr lvl="0">
              <a:lnSpc>
                <a:spcPct val="120000"/>
              </a:lnSpc>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受入</a:t>
            </a:r>
            <a:r>
              <a:rPr lang="ja-JP" altLang="en-US" sz="1400" dirty="0">
                <a:solidFill>
                  <a:prstClr val="black"/>
                </a:solidFill>
                <a:latin typeface="Meiryo UI" panose="020B0604030504040204" pitchFamily="50" charset="-128"/>
                <a:ea typeface="Meiryo UI" panose="020B0604030504040204" pitchFamily="50" charset="-128"/>
              </a:rPr>
              <a:t>病院</a:t>
            </a:r>
            <a:r>
              <a:rPr lang="ja-JP" altLang="en-US" sz="1400" dirty="0" smtClean="0">
                <a:solidFill>
                  <a:prstClr val="black"/>
                </a:solidFill>
                <a:latin typeface="Meiryo UI" panose="020B0604030504040204" pitchFamily="50" charset="-128"/>
                <a:ea typeface="Meiryo UI" panose="020B0604030504040204" pitchFamily="50" charset="-128"/>
              </a:rPr>
              <a:t>へのモニタリングを継続して行うと</a:t>
            </a:r>
            <a:r>
              <a:rPr lang="ja-JP" altLang="en-US" sz="1400" dirty="0">
                <a:solidFill>
                  <a:prstClr val="black"/>
                </a:solidFill>
                <a:latin typeface="Meiryo UI" panose="020B0604030504040204" pitchFamily="50" charset="-128"/>
                <a:ea typeface="Meiryo UI" panose="020B0604030504040204" pitchFamily="50" charset="-128"/>
              </a:rPr>
              <a:t>ともに</a:t>
            </a:r>
            <a:r>
              <a:rPr lang="ja-JP" altLang="en-US" sz="1400" dirty="0" smtClean="0">
                <a:solidFill>
                  <a:prstClr val="black"/>
                </a:solidFill>
                <a:latin typeface="Meiryo UI" panose="020B0604030504040204" pitchFamily="50" charset="-128"/>
                <a:ea typeface="Meiryo UI" panose="020B0604030504040204" pitchFamily="50" charset="-128"/>
              </a:rPr>
              <a:t>、後方支援病院の更なる確保及び円滑な転院が実施されるよう、関係医療機関へのアンケートを実施し、後方支援病院において可能な治療方法（例：透析・リハビリ等）等に関す</a:t>
            </a:r>
            <a:r>
              <a:rPr lang="ja-JP" altLang="en-US" sz="1400" dirty="0">
                <a:solidFill>
                  <a:prstClr val="black"/>
                </a:solidFill>
                <a:latin typeface="Meiryo UI" panose="020B0604030504040204" pitchFamily="50" charset="-128"/>
                <a:ea typeface="Meiryo UI" panose="020B0604030504040204" pitchFamily="50" charset="-128"/>
              </a:rPr>
              <a:t>る</a:t>
            </a:r>
            <a:r>
              <a:rPr lang="ja-JP" altLang="en-US" sz="1400" dirty="0" smtClean="0">
                <a:solidFill>
                  <a:prstClr val="black"/>
                </a:solidFill>
                <a:latin typeface="Meiryo UI" panose="020B0604030504040204" pitchFamily="50" charset="-128"/>
                <a:ea typeface="Meiryo UI" panose="020B0604030504040204" pitchFamily="50" charset="-128"/>
              </a:rPr>
              <a:t>情報の充実を図る。</a:t>
            </a: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08203" y="5515385"/>
            <a:ext cx="4572000" cy="246221"/>
          </a:xfrm>
          <a:prstGeom prst="rect">
            <a:avLst/>
          </a:prstGeom>
        </p:spPr>
        <p:txBody>
          <a:bodyPr>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総入院患者数には、疑似症患者を含む。</a:t>
            </a:r>
            <a:endParaRPr lang="ja-JP" altLang="en-US" sz="1000" dirty="0">
              <a:latin typeface="Meiryo UI" panose="020B0604030504040204" pitchFamily="50" charset="-128"/>
              <a:ea typeface="Meiryo UI" panose="020B0604030504040204" pitchFamily="50" charset="-128"/>
            </a:endParaRPr>
          </a:p>
        </p:txBody>
      </p:sp>
      <p:sp>
        <p:nvSpPr>
          <p:cNvPr id="6" name="四角形吹き出し 5"/>
          <p:cNvSpPr/>
          <p:nvPr/>
        </p:nvSpPr>
        <p:spPr>
          <a:xfrm>
            <a:off x="499653" y="2273969"/>
            <a:ext cx="876710" cy="171737"/>
          </a:xfrm>
          <a:prstGeom prst="wedgeRectCallout">
            <a:avLst>
              <a:gd name="adj1" fmla="val -27831"/>
              <a:gd name="adj2" fmla="val 9762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総入院患者数</a:t>
            </a:r>
            <a:endParaRPr kumimoji="1" lang="ja-JP" altLang="en-US" dirty="0">
              <a:solidFill>
                <a:schemeClr val="tx1"/>
              </a:solidFill>
            </a:endParaRPr>
          </a:p>
        </p:txBody>
      </p:sp>
      <p:sp>
        <p:nvSpPr>
          <p:cNvPr id="20" name="四角形吹き出し 19"/>
          <p:cNvSpPr/>
          <p:nvPr/>
        </p:nvSpPr>
        <p:spPr>
          <a:xfrm>
            <a:off x="4958668" y="2273969"/>
            <a:ext cx="460687" cy="171737"/>
          </a:xfrm>
          <a:prstGeom prst="wedgeRectCallout">
            <a:avLst>
              <a:gd name="adj1" fmla="val -21966"/>
              <a:gd name="adj2" fmla="val 134601"/>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総数</a:t>
            </a:r>
            <a:endParaRPr kumimoji="1" lang="ja-JP" altLang="en-US" dirty="0">
              <a:solidFill>
                <a:schemeClr val="tx1"/>
              </a:solidFill>
            </a:endParaRPr>
          </a:p>
        </p:txBody>
      </p:sp>
      <p:sp>
        <p:nvSpPr>
          <p:cNvPr id="22" name="正方形/長方形 21"/>
          <p:cNvSpPr/>
          <p:nvPr/>
        </p:nvSpPr>
        <p:spPr>
          <a:xfrm>
            <a:off x="4527594" y="5753119"/>
            <a:ext cx="4648894" cy="400110"/>
          </a:xfrm>
          <a:prstGeom prst="rect">
            <a:avLst/>
          </a:prstGeom>
        </p:spPr>
        <p:txBody>
          <a:bodyPr wrap="square">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「症状継続以外」の主な理由は、「転院調整中」「受入先なし」「コロナ以外の疾患」</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などが挙げられる</a:t>
            </a:r>
            <a:endParaRPr lang="ja-JP" altLang="en-US" sz="10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6978805" y="6458175"/>
            <a:ext cx="2057400" cy="365125"/>
          </a:xfrm>
        </p:spPr>
        <p:txBody>
          <a:bodyPr/>
          <a:lstStyle/>
          <a:p>
            <a:fld id="{FE1BD58B-2CDE-485A-8E10-5E6FB430C5D3}" type="slidenum">
              <a:rPr kumimoji="1" lang="ja-JP" altLang="en-US" smtClean="0"/>
              <a:t>2</a:t>
            </a:fld>
            <a:endParaRPr kumimoji="1" lang="ja-JP" altLang="en-US" dirty="0"/>
          </a:p>
        </p:txBody>
      </p:sp>
      <p:pic>
        <p:nvPicPr>
          <p:cNvPr id="11" name="図 10"/>
          <p:cNvPicPr>
            <a:picLocks noChangeAspect="1"/>
          </p:cNvPicPr>
          <p:nvPr/>
        </p:nvPicPr>
        <p:blipFill>
          <a:blip r:embed="rId3"/>
          <a:stretch>
            <a:fillRect/>
          </a:stretch>
        </p:blipFill>
        <p:spPr>
          <a:xfrm>
            <a:off x="116682" y="2295624"/>
            <a:ext cx="4462659" cy="3188484"/>
          </a:xfrm>
          <a:prstGeom prst="rect">
            <a:avLst/>
          </a:prstGeom>
        </p:spPr>
      </p:pic>
      <p:pic>
        <p:nvPicPr>
          <p:cNvPr id="12" name="図 11"/>
          <p:cNvPicPr>
            <a:picLocks noChangeAspect="1"/>
          </p:cNvPicPr>
          <p:nvPr/>
        </p:nvPicPr>
        <p:blipFill>
          <a:blip r:embed="rId4"/>
          <a:stretch>
            <a:fillRect/>
          </a:stretch>
        </p:blipFill>
        <p:spPr>
          <a:xfrm>
            <a:off x="4527594" y="2287908"/>
            <a:ext cx="4505334" cy="3182388"/>
          </a:xfrm>
          <a:prstGeom prst="rect">
            <a:avLst/>
          </a:prstGeom>
        </p:spPr>
      </p:pic>
    </p:spTree>
    <p:extLst>
      <p:ext uri="{BB962C8B-B14F-4D97-AF65-F5344CB8AC3E}">
        <p14:creationId xmlns:p14="http://schemas.microsoft.com/office/powerpoint/2010/main" val="15252279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8912</TotalTime>
  <Words>763</Words>
  <Application>Microsoft Office PowerPoint</Application>
  <PresentationFormat>画面に合わせる (4:3)</PresentationFormat>
  <Paragraphs>65</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健二</dc:creator>
  <cp:lastModifiedBy>周藤　英</cp:lastModifiedBy>
  <cp:revision>1024</cp:revision>
  <cp:lastPrinted>2021-03-25T10:45:12Z</cp:lastPrinted>
  <dcterms:created xsi:type="dcterms:W3CDTF">2019-04-25T08:31:09Z</dcterms:created>
  <dcterms:modified xsi:type="dcterms:W3CDTF">2021-03-26T04:00:37Z</dcterms:modified>
</cp:coreProperties>
</file>