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71" r:id="rId2"/>
    <p:sldId id="272" r:id="rId3"/>
    <p:sldId id="273" r:id="rId4"/>
    <p:sldId id="274"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4" d="100"/>
          <a:sy n="74" d="100"/>
        </p:scale>
        <p:origin x="1110" y="7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F641C0A-B0F4-4B51-883D-BBCF4B858CDD}" type="datetimeFigureOut">
              <a:rPr kumimoji="1" lang="ja-JP" altLang="en-US" smtClean="0"/>
              <a:t>2021/3/26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8DADA8A1-F702-44BE-881A-1A8C70669AFB}" type="slidenum">
              <a:rPr kumimoji="1" lang="ja-JP" altLang="en-US" smtClean="0"/>
              <a:t>‹#›</a:t>
            </a:fld>
            <a:endParaRPr kumimoji="1" lang="ja-JP" altLang="en-US"/>
          </a:p>
        </p:txBody>
      </p:sp>
    </p:spTree>
    <p:extLst>
      <p:ext uri="{BB962C8B-B14F-4D97-AF65-F5344CB8AC3E}">
        <p14:creationId xmlns:p14="http://schemas.microsoft.com/office/powerpoint/2010/main" val="36184674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5FB13A3-A901-4EC6-835F-3CF15F9E1267}" type="datetime1">
              <a:rPr kumimoji="1" lang="ja-JP" altLang="en-US" smtClean="0"/>
              <a:t>2021/3/26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0DBE5C-2DC7-4852-BB2C-109DF9A1D6E6}" type="datetime1">
              <a:rPr kumimoji="1" lang="ja-JP" altLang="en-US" smtClean="0"/>
              <a:t>2021/3/26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0826B05-F6AE-4C4E-8D48-DFDACC6D6CB3}" type="datetime1">
              <a:rPr kumimoji="1" lang="ja-JP" altLang="en-US" smtClean="0"/>
              <a:t>2021/3/26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D2B35A4-878E-4F55-B06A-9BBD0D9E63A4}" type="datetime1">
              <a:rPr kumimoji="1" lang="ja-JP" altLang="en-US" smtClean="0"/>
              <a:t>2021/3/26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208CEAF-C08C-454C-8530-F2AEE277B267}" type="datetime1">
              <a:rPr kumimoji="1" lang="ja-JP" altLang="en-US" smtClean="0"/>
              <a:t>2021/3/26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65CC42C-150B-42DF-96B4-8F461746D8DC}" type="datetime1">
              <a:rPr kumimoji="1" lang="ja-JP" altLang="en-US" smtClean="0"/>
              <a:t>2021/3/26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7E39015-685C-4010-BF95-A67D1F9F10CD}" type="datetime1">
              <a:rPr kumimoji="1" lang="ja-JP" altLang="en-US" smtClean="0"/>
              <a:t>2021/3/26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0DF17FE4-9C21-4C6A-AD01-76E0851275C0}" type="datetime1">
              <a:rPr kumimoji="1" lang="ja-JP" altLang="en-US" smtClean="0"/>
              <a:t>2021/3/26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5F978F1-9086-4DB5-A606-CC62BDFB9091}" type="datetime1">
              <a:rPr kumimoji="1" lang="ja-JP" altLang="en-US" smtClean="0"/>
              <a:t>2021/3/26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E0F1002-50D2-4217-9E9F-F07621B3C8AC}" type="datetime1">
              <a:rPr kumimoji="1" lang="ja-JP" altLang="en-US" smtClean="0"/>
              <a:t>2021/3/26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7CCA720-A445-42C0-BE57-90654894C735}" type="datetime1">
              <a:rPr kumimoji="1" lang="ja-JP" altLang="en-US" smtClean="0"/>
              <a:t>2021/3/26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5"/>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BB7ADB-0E14-4CCC-8C93-E6ACCDB21ADE}" type="datetime1">
              <a:rPr kumimoji="1" lang="ja-JP" altLang="en-US" smtClean="0"/>
              <a:t>2021/3/26</a:t>
            </a:fld>
            <a:endParaRPr kumimoji="1" lang="ja-JP" altLang="en-US"/>
          </a:p>
        </p:txBody>
      </p:sp>
      <p:sp>
        <p:nvSpPr>
          <p:cNvPr id="5" name="フッター プレースホルダ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B32F94-71F0-4F70-8C2E-1DDD4E0F2666}"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47605" y="1333104"/>
            <a:ext cx="9780604" cy="5421915"/>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2473"/>
            <a:ext cx="9906000" cy="467909"/>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2000" dirty="0">
                <a:latin typeface="Meiryo UI" panose="020B0604030504040204" pitchFamily="50" charset="-128"/>
                <a:ea typeface="Meiryo UI" panose="020B0604030504040204" pitchFamily="50" charset="-128"/>
                <a:cs typeface="Meiryo UI" pitchFamily="50" charset="-128"/>
              </a:rPr>
              <a:t>変</a:t>
            </a:r>
            <a:r>
              <a:rPr lang="ja-JP" altLang="en-US" sz="2000" dirty="0" smtClean="0">
                <a:latin typeface="Meiryo UI" panose="020B0604030504040204" pitchFamily="50" charset="-128"/>
                <a:ea typeface="Meiryo UI" panose="020B0604030504040204" pitchFamily="50" charset="-128"/>
                <a:cs typeface="Meiryo UI" pitchFamily="50" charset="-128"/>
              </a:rPr>
              <a:t>異株陽性者への対応フロー</a:t>
            </a:r>
            <a:r>
              <a:rPr lang="en-US" altLang="ja-JP" sz="2000" dirty="0" smtClean="0">
                <a:latin typeface="Meiryo UI" panose="020B0604030504040204" pitchFamily="50" charset="-128"/>
                <a:ea typeface="Meiryo UI" panose="020B0604030504040204" pitchFamily="50" charset="-128"/>
                <a:cs typeface="Meiryo UI" pitchFamily="50" charset="-128"/>
              </a:rPr>
              <a:t>【</a:t>
            </a:r>
            <a:r>
              <a:rPr lang="ja-JP" altLang="en-US" sz="2000" dirty="0" smtClean="0">
                <a:latin typeface="Meiryo UI" panose="020B0604030504040204" pitchFamily="50" charset="-128"/>
                <a:ea typeface="Meiryo UI" panose="020B0604030504040204" pitchFamily="50" charset="-128"/>
                <a:cs typeface="Meiryo UI" pitchFamily="50" charset="-128"/>
              </a:rPr>
              <a:t>療養方針</a:t>
            </a:r>
            <a:r>
              <a:rPr lang="en-US" altLang="ja-JP" sz="2000" dirty="0" smtClean="0">
                <a:latin typeface="Meiryo UI" panose="020B0604030504040204" pitchFamily="50" charset="-128"/>
                <a:ea typeface="Meiryo UI" panose="020B0604030504040204" pitchFamily="50" charset="-128"/>
                <a:cs typeface="Meiryo UI" pitchFamily="50" charset="-128"/>
              </a:rPr>
              <a:t>】</a:t>
            </a:r>
          </a:p>
        </p:txBody>
      </p:sp>
      <p:sp>
        <p:nvSpPr>
          <p:cNvPr id="215" name="二等辺三角形 214"/>
          <p:cNvSpPr/>
          <p:nvPr/>
        </p:nvSpPr>
        <p:spPr>
          <a:xfrm rot="5400000">
            <a:off x="8860445" y="1684143"/>
            <a:ext cx="430758" cy="166618"/>
          </a:xfrm>
          <a:prstGeom prst="triangle">
            <a:avLst/>
          </a:prstGeom>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6" name="テキスト ボックス 75"/>
          <p:cNvSpPr txBox="1"/>
          <p:nvPr/>
        </p:nvSpPr>
        <p:spPr>
          <a:xfrm>
            <a:off x="53449" y="546196"/>
            <a:ext cx="9804234" cy="692497"/>
          </a:xfrm>
          <a:prstGeom prst="rect">
            <a:avLst/>
          </a:prstGeom>
          <a:noFill/>
          <a:ln w="31750">
            <a:solidFill>
              <a:schemeClr val="tx1"/>
            </a:solidFill>
          </a:ln>
        </p:spPr>
        <p:txBody>
          <a:bodyPr wrap="square" rtlCol="0">
            <a:spAutoFit/>
          </a:bodyPr>
          <a:lstStyle/>
          <a:p>
            <a:pPr lvl="0"/>
            <a:r>
              <a:rPr lang="ja-JP" altLang="en-US" sz="1300" dirty="0" smtClean="0">
                <a:latin typeface="HG丸ｺﾞｼｯｸM-PRO" panose="020F0600000000000000" pitchFamily="50" charset="-128"/>
                <a:ea typeface="HG丸ｺﾞｼｯｸM-PRO" panose="020F0600000000000000" pitchFamily="50" charset="-128"/>
              </a:rPr>
              <a:t>■ 変異株陽性者については、国通知に基づき、当面の間、原則として入院療養とすることが求められているが、自治体の病床確</a:t>
            </a:r>
          </a:p>
          <a:p>
            <a:pPr lvl="0"/>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保状況等に基づき、宿泊療養・自宅療養としても差し支えないとされている。</a:t>
            </a:r>
          </a:p>
          <a:p>
            <a:pPr lvl="0"/>
            <a:r>
              <a:rPr lang="ja-JP" altLang="en-US" sz="1300" dirty="0" smtClean="0">
                <a:latin typeface="HG丸ｺﾞｼｯｸM-PRO" panose="020F0600000000000000" pitchFamily="50" charset="-128"/>
                <a:ea typeface="HG丸ｺﾞｼｯｸM-PRO" panose="020F0600000000000000" pitchFamily="50" charset="-128"/>
              </a:rPr>
              <a:t>■ 今後、</a:t>
            </a:r>
            <a:r>
              <a:rPr lang="ja-JP" altLang="en-US" sz="1300" dirty="0">
                <a:latin typeface="HG丸ｺﾞｼｯｸM-PRO" panose="020F0600000000000000" pitchFamily="50" charset="-128"/>
                <a:ea typeface="HG丸ｺﾞｼｯｸM-PRO" panose="020F0600000000000000" pitchFamily="50" charset="-128"/>
              </a:rPr>
              <a:t>変異</a:t>
            </a:r>
            <a:r>
              <a:rPr lang="ja-JP" altLang="en-US" sz="1300" dirty="0" smtClean="0">
                <a:latin typeface="HG丸ｺﾞｼｯｸM-PRO" panose="020F0600000000000000" pitchFamily="50" charset="-128"/>
                <a:ea typeface="HG丸ｺﾞｼｯｸM-PRO" panose="020F0600000000000000" pitchFamily="50" charset="-128"/>
              </a:rPr>
              <a:t>株陽性者が増加した場合、病床逼迫が予想されるため、下記のとおり対応することとする。</a:t>
            </a:r>
          </a:p>
        </p:txBody>
      </p:sp>
      <p:sp>
        <p:nvSpPr>
          <p:cNvPr id="129" name="下矢印 128"/>
          <p:cNvSpPr/>
          <p:nvPr/>
        </p:nvSpPr>
        <p:spPr>
          <a:xfrm rot="16200000">
            <a:off x="1427919" y="2995021"/>
            <a:ext cx="564091" cy="2281454"/>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Meiryo UI" panose="020B0604030504040204" pitchFamily="50" charset="-128"/>
              <a:ea typeface="Meiryo UI" panose="020B0604030504040204" pitchFamily="50" charset="-128"/>
            </a:endParaRPr>
          </a:p>
        </p:txBody>
      </p:sp>
      <p:sp>
        <p:nvSpPr>
          <p:cNvPr id="79" name="角丸四角形 78"/>
          <p:cNvSpPr/>
          <p:nvPr/>
        </p:nvSpPr>
        <p:spPr>
          <a:xfrm>
            <a:off x="2889569" y="1543989"/>
            <a:ext cx="6030649" cy="4246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rPr>
              <a:t>➂変異株陽性者の療養方針</a:t>
            </a:r>
            <a:endParaRPr kumimoji="1" lang="en-US" altLang="ja-JP" sz="1400" b="1" dirty="0" smtClean="0">
              <a:latin typeface="Meiryo UI" panose="020B0604030504040204" pitchFamily="50" charset="-128"/>
              <a:ea typeface="Meiryo UI" panose="020B0604030504040204" pitchFamily="50" charset="-128"/>
            </a:endParaRPr>
          </a:p>
        </p:txBody>
      </p:sp>
      <p:sp>
        <p:nvSpPr>
          <p:cNvPr id="146" name="二等辺三角形 145"/>
          <p:cNvSpPr/>
          <p:nvPr/>
        </p:nvSpPr>
        <p:spPr>
          <a:xfrm rot="5400000">
            <a:off x="2507617" y="1668868"/>
            <a:ext cx="471527" cy="166618"/>
          </a:xfrm>
          <a:prstGeom prst="triangle">
            <a:avLst/>
          </a:prstGeom>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0" name="角丸四角形 69"/>
          <p:cNvSpPr/>
          <p:nvPr/>
        </p:nvSpPr>
        <p:spPr>
          <a:xfrm>
            <a:off x="1805952" y="2147474"/>
            <a:ext cx="529639" cy="4083793"/>
          </a:xfrm>
          <a:prstGeom prst="roundRect">
            <a:avLst>
              <a:gd name="adj" fmla="val 5056"/>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スクリーニングにより変異株陽性</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92" name="角丸四角形 91"/>
          <p:cNvSpPr/>
          <p:nvPr/>
        </p:nvSpPr>
        <p:spPr>
          <a:xfrm>
            <a:off x="163545" y="2076613"/>
            <a:ext cx="518610" cy="4154654"/>
          </a:xfrm>
          <a:prstGeom prst="roundRect">
            <a:avLst>
              <a:gd name="adj" fmla="val 5056"/>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新型</a:t>
            </a:r>
            <a:r>
              <a:rPr kumimoji="1" lang="ja-JP" altLang="en-US" sz="1200" dirty="0" smtClean="0">
                <a:solidFill>
                  <a:schemeClr val="tx1"/>
                </a:solidFill>
                <a:latin typeface="Meiryo UI" panose="020B0604030504040204" pitchFamily="50" charset="-128"/>
                <a:ea typeface="Meiryo UI" panose="020B0604030504040204" pitchFamily="50" charset="-128"/>
              </a:rPr>
              <a:t>コロナ陽性</a:t>
            </a:r>
            <a:r>
              <a:rPr lang="ja-JP" altLang="en-US" sz="1200" dirty="0" smtClean="0">
                <a:solidFill>
                  <a:schemeClr val="tx1"/>
                </a:solidFill>
                <a:latin typeface="Meiryo UI" panose="020B0604030504040204" pitchFamily="50" charset="-128"/>
                <a:ea typeface="Meiryo UI" panose="020B0604030504040204" pitchFamily="50" charset="-128"/>
              </a:rPr>
              <a:t>判明</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95" name="角丸四角形 94"/>
          <p:cNvSpPr/>
          <p:nvPr/>
        </p:nvSpPr>
        <p:spPr>
          <a:xfrm>
            <a:off x="5644740" y="2076614"/>
            <a:ext cx="3172125" cy="4215886"/>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a:latin typeface="Meiryo UI" panose="020B0604030504040204" pitchFamily="50" charset="-128"/>
              <a:ea typeface="Meiryo UI" panose="020B0604030504040204" pitchFamily="50" charset="-128"/>
            </a:endParaRPr>
          </a:p>
        </p:txBody>
      </p:sp>
      <p:sp>
        <p:nvSpPr>
          <p:cNvPr id="96" name="テキスト ボックス 95"/>
          <p:cNvSpPr txBox="1"/>
          <p:nvPr/>
        </p:nvSpPr>
        <p:spPr>
          <a:xfrm>
            <a:off x="5753219" y="1942963"/>
            <a:ext cx="3105202" cy="4001095"/>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rtlCol="0">
            <a:spAutoFit/>
          </a:bodyPr>
          <a:lstStyle/>
          <a:p>
            <a:endParaRPr lang="en-US" altLang="ja-JP" sz="1200" b="1" dirty="0" smtClean="0">
              <a:latin typeface="Meiryo UI" panose="020B0604030504040204" pitchFamily="50" charset="-128"/>
              <a:ea typeface="Meiryo UI" panose="020B0604030504040204" pitchFamily="50" charset="-128"/>
            </a:endParaRPr>
          </a:p>
          <a:p>
            <a:r>
              <a:rPr lang="ja-JP" altLang="en-US" sz="1400" b="1" u="sng" dirty="0" smtClean="0">
                <a:latin typeface="Meiryo UI" panose="020B0604030504040204" pitchFamily="50" charset="-128"/>
                <a:ea typeface="Meiryo UI" panose="020B0604030504040204" pitchFamily="50" charset="-128"/>
              </a:rPr>
              <a:t>変異株対応療養方法</a:t>
            </a:r>
          </a:p>
          <a:p>
            <a:endParaRPr lang="ja-JP" altLang="en-US" sz="1200" b="1"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➀入院療養</a:t>
            </a:r>
          </a:p>
          <a:p>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個室</a:t>
            </a:r>
            <a:r>
              <a:rPr lang="ja-JP" altLang="en-US" sz="1200" b="1" dirty="0">
                <a:latin typeface="Meiryo UI" panose="020B0604030504040204" pitchFamily="50" charset="-128"/>
                <a:ea typeface="Meiryo UI" panose="020B0604030504040204" pitchFamily="50" charset="-128"/>
              </a:rPr>
              <a:t>又</a:t>
            </a:r>
            <a:r>
              <a:rPr lang="ja-JP" altLang="en-US" sz="1200" b="1" dirty="0" smtClean="0">
                <a:latin typeface="Meiryo UI" panose="020B0604030504040204" pitchFamily="50" charset="-128"/>
                <a:ea typeface="Meiryo UI" panose="020B0604030504040204" pitchFamily="50" charset="-128"/>
              </a:rPr>
              <a:t>は変異株多床室</a:t>
            </a:r>
            <a:endParaRPr lang="ja-JP" altLang="en-US" sz="1200" b="1"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同一株と推定される陽性者は、多床室に</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入院させることも可</a:t>
            </a:r>
            <a:endParaRPr lang="en-US" altLang="ja-JP" sz="1200" dirty="0" smtClean="0">
              <a:latin typeface="Meiryo UI" panose="020B0604030504040204" pitchFamily="50" charset="-128"/>
              <a:ea typeface="Meiryo UI" panose="020B0604030504040204" pitchFamily="50" charset="-128"/>
            </a:endParaRPr>
          </a:p>
          <a:p>
            <a:endParaRPr lang="en-US" altLang="ja-JP" sz="1200" b="1"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➁宿泊療養</a:t>
            </a:r>
          </a:p>
          <a:p>
            <a:r>
              <a:rPr lang="ja-JP" altLang="en-US" sz="1200" b="1" dirty="0" smtClean="0">
                <a:latin typeface="Meiryo UI" panose="020B0604030504040204" pitchFamily="50" charset="-128"/>
                <a:ea typeface="Meiryo UI" panose="020B0604030504040204" pitchFamily="50" charset="-128"/>
              </a:rPr>
              <a:t>　○変異株専用棟</a:t>
            </a:r>
          </a:p>
          <a:p>
            <a:r>
              <a:rPr lang="ja-JP" altLang="en-US" sz="1200" b="1"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変異株陽性者専用宿泊</a:t>
            </a:r>
            <a:r>
              <a:rPr lang="ja-JP" altLang="en-US" sz="1200" dirty="0">
                <a:latin typeface="Meiryo UI" panose="020B0604030504040204" pitchFamily="50" charset="-128"/>
                <a:ea typeface="Meiryo UI" panose="020B0604030504040204" pitchFamily="50" charset="-128"/>
              </a:rPr>
              <a:t>施設を</a:t>
            </a:r>
            <a:r>
              <a:rPr lang="ja-JP" altLang="en-US" sz="1200" dirty="0" smtClean="0">
                <a:latin typeface="Meiryo UI" panose="020B0604030504040204" pitchFamily="50" charset="-128"/>
                <a:ea typeface="Meiryo UI" panose="020B0604030504040204" pitchFamily="50" charset="-128"/>
              </a:rPr>
              <a:t>設置。</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・宿泊</a:t>
            </a:r>
            <a:r>
              <a:rPr lang="ja-JP" altLang="en-US" sz="1200" dirty="0">
                <a:latin typeface="Meiryo UI" panose="020B0604030504040204" pitchFamily="50" charset="-128"/>
                <a:ea typeface="Meiryo UI" panose="020B0604030504040204" pitchFamily="50" charset="-128"/>
              </a:rPr>
              <a:t>施設</a:t>
            </a:r>
            <a:r>
              <a:rPr lang="ja-JP" altLang="en-US" sz="1200" dirty="0" smtClean="0">
                <a:latin typeface="Meiryo UI" panose="020B0604030504040204" pitchFamily="50" charset="-128"/>
                <a:ea typeface="Meiryo UI" panose="020B0604030504040204" pitchFamily="50" charset="-128"/>
              </a:rPr>
              <a:t>の準備に時間を要するなどの</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場合は、フロアごとに分離</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・定期的</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健康</a:t>
            </a:r>
            <a:r>
              <a:rPr lang="ja-JP" altLang="en-US" sz="1200" dirty="0">
                <a:solidFill>
                  <a:prstClr val="black"/>
                </a:solidFill>
                <a:latin typeface="HG丸ｺﾞｼｯｸM-PRO" panose="020F0600000000000000" pitchFamily="50" charset="-128"/>
                <a:ea typeface="HG丸ｺﾞｼｯｸM-PRO" panose="020F0600000000000000" pitchFamily="50" charset="-128"/>
              </a:rPr>
              <a:t>観察に</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ついて</a:t>
            </a:r>
            <a:r>
              <a:rPr lang="ja-JP" altLang="en-US" sz="1200" dirty="0">
                <a:solidFill>
                  <a:prstClr val="black"/>
                </a:solidFill>
                <a:latin typeface="HG丸ｺﾞｼｯｸM-PRO" panose="020F0600000000000000" pitchFamily="50" charset="-128"/>
                <a:ea typeface="HG丸ｺﾞｼｯｸM-PRO" panose="020F0600000000000000" pitchFamily="50" charset="-128"/>
              </a:rPr>
              <a:t>は</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頻度を多く</a:t>
            </a:r>
          </a:p>
          <a:p>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する。</a:t>
            </a:r>
            <a:r>
              <a:rPr lang="en-US" altLang="ja-JP" sz="12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例：２回</a:t>
            </a:r>
            <a:r>
              <a:rPr lang="en-US" altLang="ja-JP" sz="12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日→３回</a:t>
            </a:r>
            <a:r>
              <a:rPr lang="en-US" altLang="ja-JP" sz="12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日など</a:t>
            </a:r>
            <a:r>
              <a:rPr lang="en-US" altLang="ja-JP" sz="1200" dirty="0" smtClean="0">
                <a:solidFill>
                  <a:prstClr val="black"/>
                </a:solidFill>
                <a:latin typeface="HG丸ｺﾞｼｯｸM-PRO" panose="020F0600000000000000" pitchFamily="50" charset="-128"/>
                <a:ea typeface="HG丸ｺﾞｼｯｸM-PRO" panose="020F0600000000000000" pitchFamily="50" charset="-128"/>
              </a:rPr>
              <a:t>)</a:t>
            </a:r>
            <a:endParaRPr lang="ja-JP" altLang="en-US" sz="1200" dirty="0" smtClean="0">
              <a:solidFill>
                <a:prstClr val="black"/>
              </a:solidFill>
              <a:latin typeface="HG丸ｺﾞｼｯｸM-PRO" panose="020F0600000000000000" pitchFamily="50" charset="-128"/>
              <a:ea typeface="HG丸ｺﾞｼｯｸM-PRO" panose="020F0600000000000000" pitchFamily="50" charset="-128"/>
            </a:endParaRPr>
          </a:p>
          <a:p>
            <a:endParaRPr lang="ja-JP" altLang="en-US" sz="1200" b="1"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➂自宅療養</a:t>
            </a:r>
            <a:endParaRPr lang="en-US" altLang="ja-JP" sz="1200" b="1" dirty="0" smtClean="0">
              <a:latin typeface="Meiryo UI" panose="020B0604030504040204" pitchFamily="50" charset="-128"/>
              <a:ea typeface="Meiryo UI" panose="020B0604030504040204" pitchFamily="50" charset="-128"/>
            </a:endParaRPr>
          </a:p>
          <a:p>
            <a:r>
              <a:rPr lang="en-US" altLang="ja-JP" sz="1000" b="1" dirty="0">
                <a:latin typeface="Meiryo UI" panose="020B0604030504040204" pitchFamily="50" charset="-128"/>
                <a:ea typeface="Meiryo UI" panose="020B0604030504040204" pitchFamily="50" charset="-128"/>
              </a:rPr>
              <a:t>  </a:t>
            </a:r>
            <a:r>
              <a:rPr lang="ja-JP" altLang="en-US" sz="1000" b="1"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自宅内の個室内で療養を</a:t>
            </a:r>
            <a:r>
              <a:rPr lang="ja-JP" altLang="en-US" sz="1200" dirty="0" smtClean="0">
                <a:latin typeface="Meiryo UI" panose="020B0604030504040204" pitchFamily="50" charset="-128"/>
                <a:ea typeface="Meiryo UI" panose="020B0604030504040204" pitchFamily="50" charset="-128"/>
              </a:rPr>
              <a:t>行うなど自宅内感</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染防止策を実施</a:t>
            </a:r>
          </a:p>
          <a:p>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保健所による健康</a:t>
            </a:r>
            <a:r>
              <a:rPr lang="ja-JP" altLang="en-US" sz="1200" dirty="0">
                <a:latin typeface="Meiryo UI" panose="020B0604030504040204" pitchFamily="50" charset="-128"/>
                <a:ea typeface="Meiryo UI" panose="020B0604030504040204" pitchFamily="50" charset="-128"/>
              </a:rPr>
              <a:t>観察については、</a:t>
            </a:r>
            <a:r>
              <a:rPr lang="ja-JP" altLang="en-US" sz="1200" dirty="0" smtClean="0">
                <a:latin typeface="Meiryo UI" panose="020B0604030504040204" pitchFamily="50" charset="-128"/>
                <a:ea typeface="Meiryo UI" panose="020B0604030504040204" pitchFamily="50" charset="-128"/>
              </a:rPr>
              <a:t>受動化</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せず</a:t>
            </a:r>
            <a:r>
              <a:rPr lang="ja-JP" altLang="en-US" sz="1200" dirty="0">
                <a:latin typeface="Meiryo UI" panose="020B0604030504040204" pitchFamily="50" charset="-128"/>
                <a:ea typeface="Meiryo UI" panose="020B0604030504040204" pitchFamily="50" charset="-128"/>
              </a:rPr>
              <a:t>に</a:t>
            </a:r>
            <a:r>
              <a:rPr lang="ja-JP" altLang="en-US" sz="1200" dirty="0" smtClean="0">
                <a:latin typeface="Meiryo UI" panose="020B0604030504040204" pitchFamily="50" charset="-128"/>
                <a:ea typeface="Meiryo UI" panose="020B0604030504040204" pitchFamily="50" charset="-128"/>
              </a:rPr>
              <a:t>対応</a:t>
            </a:r>
            <a:endParaRPr lang="ja-JP" altLang="en-US" sz="1200" dirty="0">
              <a:latin typeface="Meiryo UI" panose="020B0604030504040204" pitchFamily="50" charset="-128"/>
              <a:ea typeface="Meiryo UI" panose="020B0604030504040204" pitchFamily="50" charset="-128"/>
            </a:endParaRPr>
          </a:p>
        </p:txBody>
      </p:sp>
      <p:grpSp>
        <p:nvGrpSpPr>
          <p:cNvPr id="10" name="グループ化 9"/>
          <p:cNvGrpSpPr/>
          <p:nvPr/>
        </p:nvGrpSpPr>
        <p:grpSpPr>
          <a:xfrm>
            <a:off x="2863583" y="2050243"/>
            <a:ext cx="2658885" cy="4247526"/>
            <a:chOff x="9012926" y="4011787"/>
            <a:chExt cx="2118060" cy="2456691"/>
          </a:xfrm>
        </p:grpSpPr>
        <p:sp>
          <p:nvSpPr>
            <p:cNvPr id="127" name="角丸四角形 126"/>
            <p:cNvSpPr/>
            <p:nvPr/>
          </p:nvSpPr>
          <p:spPr>
            <a:xfrm>
              <a:off x="9012926" y="4011787"/>
              <a:ext cx="2107791" cy="2456691"/>
            </a:xfrm>
            <a:prstGeom prst="roundRect">
              <a:avLst>
                <a:gd name="adj" fmla="val 5930"/>
              </a:avLst>
            </a:prstGeom>
            <a:solidFill>
              <a:schemeClr val="accent6">
                <a:lumMod val="20000"/>
                <a:lumOff val="80000"/>
              </a:schemeClr>
            </a:solid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latin typeface="Meiryo UI" panose="020B0604030504040204" pitchFamily="50" charset="-128"/>
                <a:ea typeface="Meiryo UI" panose="020B0604030504040204" pitchFamily="50" charset="-128"/>
              </a:endParaRPr>
            </a:p>
          </p:txBody>
        </p:sp>
        <p:sp>
          <p:nvSpPr>
            <p:cNvPr id="128" name="テキスト ボックス 127"/>
            <p:cNvSpPr txBox="1"/>
            <p:nvPr/>
          </p:nvSpPr>
          <p:spPr>
            <a:xfrm>
              <a:off x="9047174" y="4037042"/>
              <a:ext cx="2083812" cy="2305259"/>
            </a:xfrm>
            <a:prstGeom prst="rect">
              <a:avLst/>
            </a:prstGeom>
            <a:noFill/>
          </p:spPr>
          <p:txBody>
            <a:bodyPr wrap="square" rtlCol="0">
              <a:spAutoFit/>
            </a:bodyPr>
            <a:lstStyle/>
            <a:p>
              <a:r>
                <a:rPr kumimoji="1" lang="ja-JP" altLang="en-US" sz="1400" b="1" u="sng" dirty="0" smtClean="0">
                  <a:latin typeface="Meiryo UI" panose="020B0604030504040204" pitchFamily="50" charset="-128"/>
                  <a:ea typeface="Meiryo UI" panose="020B0604030504040204" pitchFamily="50" charset="-128"/>
                </a:rPr>
                <a:t>変異株陽性者の療養基準</a:t>
              </a:r>
              <a:endParaRPr kumimoji="1" lang="en-US" altLang="ja-JP" sz="1400" b="1" u="sng" dirty="0" smtClean="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 </a:t>
              </a:r>
              <a:endParaRPr lang="ja-JP" altLang="en-US" sz="1100" dirty="0" smtClean="0">
                <a:latin typeface="Meiryo UI" panose="020B0604030504040204" pitchFamily="50" charset="-128"/>
                <a:ea typeface="Meiryo UI" panose="020B0604030504040204" pitchFamily="50" charset="-128"/>
              </a:endParaRPr>
            </a:p>
            <a:p>
              <a:r>
                <a:rPr lang="en-US" altLang="ja-JP" sz="11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現状</a:t>
              </a:r>
              <a:r>
                <a:rPr lang="en-US" altLang="ja-JP" sz="1200" dirty="0" smtClean="0">
                  <a:latin typeface="Meiryo UI" panose="020B0604030504040204" pitchFamily="50" charset="-128"/>
                  <a:ea typeface="Meiryo UI" panose="020B0604030504040204" pitchFamily="50" charset="-128"/>
                </a:rPr>
                <a:t>】 </a:t>
              </a:r>
              <a:endParaRPr lang="ja-JP" altLang="en-US"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変異株陽性者については、原則と</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して入院療養対応</a:t>
              </a:r>
            </a:p>
            <a:p>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　</a:t>
              </a:r>
            </a:p>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今後</a:t>
              </a:r>
              <a:r>
                <a:rPr lang="en-US" altLang="ja-JP" sz="1200" dirty="0" smtClean="0">
                  <a:latin typeface="Meiryo UI" panose="020B0604030504040204" pitchFamily="50" charset="-128"/>
                  <a:ea typeface="Meiryo UI" panose="020B0604030504040204" pitchFamily="50" charset="-128"/>
                </a:rPr>
                <a:t>】 </a:t>
              </a:r>
              <a:endParaRPr lang="ja-JP" altLang="en-US"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入院療養に加え、下記の療養方</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針とすることも可とする。</a:t>
              </a:r>
            </a:p>
            <a:p>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➀宿泊療養</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「府における入院・療養の考え方」</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令和２年</a:t>
              </a:r>
              <a:r>
                <a:rPr lang="en-US" altLang="ja-JP" sz="1200" dirty="0" smtClean="0">
                  <a:latin typeface="Meiryo UI" panose="020B0604030504040204" pitchFamily="50" charset="-128"/>
                  <a:ea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rPr>
                <a:t>18</a:t>
              </a:r>
              <a:r>
                <a:rPr lang="ja-JP" altLang="en-US" sz="1200" dirty="0" smtClean="0">
                  <a:latin typeface="Meiryo UI" panose="020B0604030504040204" pitchFamily="50" charset="-128"/>
                  <a:ea typeface="Meiryo UI" panose="020B0604030504040204" pitchFamily="50" charset="-128"/>
                </a:rPr>
                <a:t>日決定）に基</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づき、宿泊療養とすることも可とする。</a:t>
              </a:r>
              <a:endParaRPr lang="en-US" altLang="ja-JP" sz="1200" dirty="0" smtClean="0">
                <a:latin typeface="Meiryo UI" panose="020B0604030504040204" pitchFamily="50" charset="-128"/>
                <a:ea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rPr>
                <a:t>　　</a:t>
              </a:r>
            </a:p>
            <a:p>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②自宅療養</a:t>
              </a:r>
            </a:p>
            <a:p>
              <a:r>
                <a:rPr lang="ja-JP" altLang="en-US" sz="1200" dirty="0" smtClean="0">
                  <a:latin typeface="Meiryo UI" panose="020B0604030504040204" pitchFamily="50" charset="-128"/>
                  <a:ea typeface="Meiryo UI" panose="020B0604030504040204" pitchFamily="50" charset="-128"/>
                </a:rPr>
                <a:t>　　入院・宿泊療養とすることが適当で</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はないと判断される者については</a:t>
              </a:r>
              <a:r>
                <a:rPr lang="ja-JP" altLang="en-US" sz="1200" dirty="0">
                  <a:latin typeface="Meiryo UI" panose="020B0604030504040204" pitchFamily="50" charset="-128"/>
                  <a:ea typeface="Meiryo UI" panose="020B0604030504040204" pitchFamily="50" charset="-128"/>
                </a:rPr>
                <a:t>、 </a:t>
              </a:r>
              <a:endParaRPr lang="ja-JP" altLang="en-US"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府における入院・療養の考え方」</a:t>
              </a:r>
            </a:p>
            <a:p>
              <a:r>
                <a:rPr lang="ja-JP" altLang="en-US" sz="1200" dirty="0">
                  <a:latin typeface="Meiryo UI" panose="020B0604030504040204" pitchFamily="50" charset="-128"/>
                  <a:ea typeface="Meiryo UI" panose="020B0604030504040204" pitchFamily="50" charset="-128"/>
                </a:rPr>
                <a:t>　　令和２年</a:t>
              </a:r>
              <a:r>
                <a:rPr lang="en-US" altLang="ja-JP" sz="1200" dirty="0">
                  <a:latin typeface="Meiryo UI" panose="020B0604030504040204" pitchFamily="50" charset="-128"/>
                  <a:ea typeface="Meiryo UI" panose="020B0604030504040204" pitchFamily="50" charset="-128"/>
                </a:rPr>
                <a:t>11</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18</a:t>
              </a:r>
              <a:r>
                <a:rPr lang="ja-JP" altLang="en-US" sz="1200" dirty="0">
                  <a:latin typeface="Meiryo UI" panose="020B0604030504040204" pitchFamily="50" charset="-128"/>
                  <a:ea typeface="Meiryo UI" panose="020B0604030504040204" pitchFamily="50" charset="-128"/>
                </a:rPr>
                <a:t>日決定）に基</a:t>
              </a:r>
            </a:p>
            <a:p>
              <a:r>
                <a:rPr lang="ja-JP" altLang="en-US" sz="1200" dirty="0">
                  <a:latin typeface="Meiryo UI" panose="020B0604030504040204" pitchFamily="50" charset="-128"/>
                  <a:ea typeface="Meiryo UI" panose="020B0604030504040204" pitchFamily="50" charset="-128"/>
                </a:rPr>
                <a:t>　　づき、</a:t>
              </a:r>
              <a:r>
                <a:rPr lang="ja-JP" altLang="en-US" sz="1200" dirty="0" smtClean="0">
                  <a:latin typeface="Meiryo UI" panose="020B0604030504040204" pitchFamily="50" charset="-128"/>
                  <a:ea typeface="Meiryo UI" panose="020B0604030504040204" pitchFamily="50" charset="-128"/>
                </a:rPr>
                <a:t>自宅療養とすることも可とする。</a:t>
              </a:r>
              <a:endParaRPr lang="ja-JP" altLang="en-US" sz="1200" dirty="0">
                <a:latin typeface="Meiryo UI" panose="020B0604030504040204" pitchFamily="50" charset="-128"/>
                <a:ea typeface="Meiryo UI" panose="020B0604030504040204" pitchFamily="50" charset="-128"/>
              </a:endParaRPr>
            </a:p>
          </p:txBody>
        </p:sp>
      </p:grpSp>
      <p:sp>
        <p:nvSpPr>
          <p:cNvPr id="214" name="角丸四角形 213"/>
          <p:cNvSpPr/>
          <p:nvPr/>
        </p:nvSpPr>
        <p:spPr>
          <a:xfrm>
            <a:off x="9204846" y="1538292"/>
            <a:ext cx="629207" cy="4729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rPr>
              <a:t>療養</a:t>
            </a:r>
            <a:r>
              <a:rPr lang="ja-JP" altLang="en-US" sz="1400" b="1" dirty="0">
                <a:latin typeface="Meiryo UI" panose="020B0604030504040204" pitchFamily="50" charset="-128"/>
                <a:ea typeface="Meiryo UI" panose="020B0604030504040204" pitchFamily="50" charset="-128"/>
              </a:rPr>
              <a:t>解除</a:t>
            </a:r>
            <a:endParaRPr lang="en-US" altLang="ja-JP" sz="1400" b="1" dirty="0" smtClean="0">
              <a:latin typeface="Meiryo UI" panose="020B0604030504040204" pitchFamily="50" charset="-128"/>
              <a:ea typeface="Meiryo UI" panose="020B0604030504040204" pitchFamily="50" charset="-128"/>
            </a:endParaRPr>
          </a:p>
        </p:txBody>
      </p:sp>
      <p:sp>
        <p:nvSpPr>
          <p:cNvPr id="216" name="テキスト ボックス 215"/>
          <p:cNvSpPr txBox="1"/>
          <p:nvPr/>
        </p:nvSpPr>
        <p:spPr>
          <a:xfrm>
            <a:off x="9334784" y="2224104"/>
            <a:ext cx="369332" cy="4007163"/>
          </a:xfrm>
          <a:prstGeom prst="rect">
            <a:avLst/>
          </a:prstGeom>
          <a:noFill/>
          <a:ln>
            <a:solidFill>
              <a:schemeClr val="tx1"/>
            </a:solidFill>
          </a:ln>
        </p:spPr>
        <p:txBody>
          <a:bodyPr vert="eaVert" wrap="square" rtlCol="0">
            <a:spAutoFit/>
          </a:bodyPr>
          <a:lstStyle/>
          <a:p>
            <a:pPr algn="ctr"/>
            <a:r>
              <a:rPr lang="ja-JP" altLang="en-US" sz="1200" dirty="0" smtClean="0">
                <a:latin typeface="Meiryo UI" panose="020B0604030504040204" pitchFamily="50" charset="-128"/>
                <a:ea typeface="Meiryo UI" panose="020B0604030504040204" pitchFamily="50" charset="-128"/>
              </a:rPr>
              <a:t>２回連続陰性確認後、解除</a:t>
            </a:r>
          </a:p>
        </p:txBody>
      </p:sp>
      <p:sp>
        <p:nvSpPr>
          <p:cNvPr id="229" name="下矢印 228"/>
          <p:cNvSpPr/>
          <p:nvPr/>
        </p:nvSpPr>
        <p:spPr>
          <a:xfrm rot="16200000">
            <a:off x="8781565" y="3963062"/>
            <a:ext cx="564091" cy="410379"/>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Meiryo UI" panose="020B0604030504040204" pitchFamily="50" charset="-128"/>
              <a:ea typeface="Meiryo UI" panose="020B0604030504040204" pitchFamily="50" charset="-128"/>
            </a:endParaRPr>
          </a:p>
        </p:txBody>
      </p:sp>
      <p:sp>
        <p:nvSpPr>
          <p:cNvPr id="78" name="角丸四角形 77"/>
          <p:cNvSpPr/>
          <p:nvPr/>
        </p:nvSpPr>
        <p:spPr>
          <a:xfrm>
            <a:off x="126714" y="1484784"/>
            <a:ext cx="987489" cy="4818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rPr>
              <a:t>➀陽性者発生　</a:t>
            </a:r>
          </a:p>
        </p:txBody>
      </p:sp>
      <p:sp>
        <p:nvSpPr>
          <p:cNvPr id="80" name="角丸四角形 79"/>
          <p:cNvSpPr/>
          <p:nvPr/>
        </p:nvSpPr>
        <p:spPr>
          <a:xfrm>
            <a:off x="1539316" y="1506119"/>
            <a:ext cx="1017509" cy="4818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latin typeface="Meiryo UI" panose="020B0604030504040204" pitchFamily="50" charset="-128"/>
                <a:ea typeface="Meiryo UI" panose="020B0604030504040204" pitchFamily="50" charset="-128"/>
              </a:rPr>
              <a:t>➁</a:t>
            </a:r>
            <a:r>
              <a:rPr lang="ja-JP" altLang="en-US" sz="1400" b="1" dirty="0">
                <a:latin typeface="Meiryo UI" panose="020B0604030504040204" pitchFamily="50" charset="-128"/>
                <a:ea typeface="Meiryo UI" panose="020B0604030504040204" pitchFamily="50" charset="-128"/>
              </a:rPr>
              <a:t>変</a:t>
            </a:r>
            <a:r>
              <a:rPr lang="ja-JP" altLang="en-US" sz="1400" b="1" dirty="0" smtClean="0">
                <a:latin typeface="Meiryo UI" panose="020B0604030504040204" pitchFamily="50" charset="-128"/>
                <a:ea typeface="Meiryo UI" panose="020B0604030504040204" pitchFamily="50" charset="-128"/>
              </a:rPr>
              <a:t>異株</a:t>
            </a:r>
            <a:r>
              <a:rPr lang="en-US" altLang="ja-JP" sz="1400" b="1" dirty="0" smtClean="0">
                <a:latin typeface="Meiryo UI" panose="020B0604030504040204" pitchFamily="50" charset="-128"/>
                <a:ea typeface="Meiryo UI" panose="020B0604030504040204" pitchFamily="50" charset="-128"/>
              </a:rPr>
              <a:t>PCR</a:t>
            </a:r>
            <a:r>
              <a:rPr lang="ja-JP" altLang="en-US" sz="1400" b="1" dirty="0">
                <a:latin typeface="Meiryo UI" panose="020B0604030504040204" pitchFamily="50" charset="-128"/>
                <a:ea typeface="Meiryo UI" panose="020B0604030504040204" pitchFamily="50" charset="-128"/>
              </a:rPr>
              <a:t>検査　　</a:t>
            </a:r>
            <a:r>
              <a:rPr lang="ja-JP" altLang="en-US" sz="1400" b="1" dirty="0" smtClean="0">
                <a:latin typeface="Meiryo UI" panose="020B0604030504040204" pitchFamily="50" charset="-128"/>
                <a:ea typeface="Meiryo UI" panose="020B0604030504040204" pitchFamily="50" charset="-128"/>
              </a:rPr>
              <a:t>　</a:t>
            </a:r>
          </a:p>
        </p:txBody>
      </p:sp>
      <p:sp>
        <p:nvSpPr>
          <p:cNvPr id="81" name="二等辺三角形 80"/>
          <p:cNvSpPr/>
          <p:nvPr/>
        </p:nvSpPr>
        <p:spPr>
          <a:xfrm rot="5400000">
            <a:off x="1091532" y="1658573"/>
            <a:ext cx="471527" cy="166618"/>
          </a:xfrm>
          <a:prstGeom prst="triangle">
            <a:avLst/>
          </a:prstGeom>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70353" y="6337536"/>
            <a:ext cx="5702328" cy="461665"/>
          </a:xfrm>
          <a:prstGeom prst="rect">
            <a:avLst/>
          </a:prstGeom>
          <a:noFill/>
        </p:spPr>
        <p:txBody>
          <a:bodyPr wrap="square" rtlCol="0">
            <a:spAutoFit/>
          </a:bodyPr>
          <a:lstStyle/>
          <a:p>
            <a:r>
              <a:rPr kumimoji="1" lang="ja-JP" altLang="en-US" sz="1200" dirty="0" smtClean="0"/>
              <a:t>（</a:t>
            </a:r>
            <a:r>
              <a:rPr kumimoji="1" lang="en-US" altLang="ja-JP" sz="1200" dirty="0" smtClean="0"/>
              <a:t>※</a:t>
            </a:r>
            <a:r>
              <a:rPr kumimoji="1" lang="ja-JP" altLang="en-US" sz="1200" dirty="0" smtClean="0"/>
              <a:t>）変異株陽性者の濃厚接触者等変異株陽性の疑いが強い</a:t>
            </a:r>
            <a:r>
              <a:rPr lang="ja-JP" altLang="en-US" sz="1200" dirty="0"/>
              <a:t>新型</a:t>
            </a:r>
            <a:r>
              <a:rPr kumimoji="1" lang="ja-JP" altLang="en-US" sz="1200" dirty="0" smtClean="0"/>
              <a:t>コロナ陽性患者</a:t>
            </a:r>
          </a:p>
          <a:p>
            <a:r>
              <a:rPr lang="ja-JP" altLang="en-US" sz="1200" dirty="0"/>
              <a:t>　</a:t>
            </a:r>
            <a:r>
              <a:rPr lang="ja-JP" altLang="en-US" sz="1200" dirty="0" smtClean="0"/>
              <a:t>　　</a:t>
            </a:r>
            <a:r>
              <a:rPr kumimoji="1" lang="ja-JP" altLang="en-US" sz="1200" dirty="0" smtClean="0"/>
              <a:t>については、スクリーニング検査判明前に変異株陽性者として療養基準を適用</a:t>
            </a:r>
            <a:endParaRPr kumimoji="1" lang="ja-JP" altLang="en-US" sz="1200" dirty="0"/>
          </a:p>
        </p:txBody>
      </p:sp>
      <p:sp>
        <p:nvSpPr>
          <p:cNvPr id="3" name="テキスト ボックス 2"/>
          <p:cNvSpPr txBox="1"/>
          <p:nvPr/>
        </p:nvSpPr>
        <p:spPr>
          <a:xfrm>
            <a:off x="8331041" y="46815"/>
            <a:ext cx="1373075" cy="369332"/>
          </a:xfrm>
          <a:prstGeom prst="rect">
            <a:avLst/>
          </a:prstGeom>
          <a:solidFill>
            <a:schemeClr val="bg1"/>
          </a:solidFill>
          <a:ln>
            <a:solidFill>
              <a:schemeClr val="tx1"/>
            </a:solidFill>
          </a:ln>
        </p:spPr>
        <p:txBody>
          <a:bodyPr wrap="square" rtlCol="0">
            <a:spAutoFit/>
          </a:bodyPr>
          <a:lstStyle/>
          <a:p>
            <a:pPr algn="ctr"/>
            <a:r>
              <a:rPr kumimoji="1" lang="ja-JP" altLang="en-US" smtClean="0"/>
              <a:t>資料３－１</a:t>
            </a:r>
            <a:endParaRPr kumimoji="1" lang="ja-JP" altLang="en-US" dirty="0"/>
          </a:p>
        </p:txBody>
      </p:sp>
      <p:sp>
        <p:nvSpPr>
          <p:cNvPr id="6" name="スライド番号プレースホルダー 5"/>
          <p:cNvSpPr>
            <a:spLocks noGrp="1"/>
          </p:cNvSpPr>
          <p:nvPr>
            <p:ph type="sldNum" sz="quarter" idx="12"/>
          </p:nvPr>
        </p:nvSpPr>
        <p:spPr>
          <a:xfrm>
            <a:off x="7522653" y="6358059"/>
            <a:ext cx="2311400" cy="365125"/>
          </a:xfrm>
        </p:spPr>
        <p:txBody>
          <a:bodyPr/>
          <a:lstStyle/>
          <a:p>
            <a:fld id="{21B32F94-71F0-4F70-8C2E-1DDD4E0F2666}" type="slidenum">
              <a:rPr kumimoji="1" lang="ja-JP" altLang="en-US" smtClean="0"/>
              <a:pPr/>
              <a:t>1</a:t>
            </a:fld>
            <a:endParaRPr kumimoji="1" lang="ja-JP" altLang="en-US" dirty="0"/>
          </a:p>
        </p:txBody>
      </p:sp>
    </p:spTree>
    <p:extLst>
      <p:ext uri="{BB962C8B-B14F-4D97-AF65-F5344CB8AC3E}">
        <p14:creationId xmlns:p14="http://schemas.microsoft.com/office/powerpoint/2010/main" val="1327068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4597471" y="931395"/>
            <a:ext cx="5252073" cy="5790085"/>
          </a:xfrm>
          <a:prstGeom prst="roundRect">
            <a:avLst>
              <a:gd name="adj" fmla="val 345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a:xfrm>
            <a:off x="7624360" y="6583282"/>
            <a:ext cx="2311400" cy="365125"/>
          </a:xfrm>
        </p:spPr>
        <p:txBody>
          <a:bodyPr/>
          <a:lstStyle/>
          <a:p>
            <a:fld id="{21B32F94-71F0-4F70-8C2E-1DDD4E0F2666}" type="slidenum">
              <a:rPr kumimoji="1" lang="ja-JP" altLang="en-US" smtClean="0"/>
              <a:pPr/>
              <a:t>2</a:t>
            </a:fld>
            <a:endParaRPr kumimoji="1" lang="ja-JP" altLang="en-US"/>
          </a:p>
        </p:txBody>
      </p:sp>
      <p:sp>
        <p:nvSpPr>
          <p:cNvPr id="6" name="正方形/長方形 5"/>
          <p:cNvSpPr/>
          <p:nvPr/>
        </p:nvSpPr>
        <p:spPr>
          <a:xfrm>
            <a:off x="0" y="-5991"/>
            <a:ext cx="9906000" cy="46821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変</a:t>
            </a:r>
            <a:r>
              <a:rPr lang="ja-JP" altLang="en-US" sz="2400" b="1" dirty="0" smtClean="0">
                <a:latin typeface="Meiryo UI" panose="020B0604030504040204" pitchFamily="50" charset="-128"/>
                <a:ea typeface="Meiryo UI" panose="020B0604030504040204" pitchFamily="50" charset="-128"/>
              </a:rPr>
              <a:t>異株陽性者を含めた入院</a:t>
            </a:r>
            <a:r>
              <a:rPr lang="ja-JP" altLang="en-US" sz="2400" b="1" dirty="0">
                <a:latin typeface="Meiryo UI" panose="020B0604030504040204" pitchFamily="50" charset="-128"/>
                <a:ea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rPr>
              <a:t>療養の考え方について</a:t>
            </a:r>
            <a:endParaRPr lang="ja-JP" altLang="en-US" sz="2400" b="1"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2726540"/>
              </p:ext>
            </p:extLst>
          </p:nvPr>
        </p:nvGraphicFramePr>
        <p:xfrm>
          <a:off x="4664969" y="1245137"/>
          <a:ext cx="5040559" cy="3200166"/>
        </p:xfrm>
        <a:graphic>
          <a:graphicData uri="http://schemas.openxmlformats.org/drawingml/2006/table">
            <a:tbl>
              <a:tblPr/>
              <a:tblGrid>
                <a:gridCol w="352377">
                  <a:extLst>
                    <a:ext uri="{9D8B030D-6E8A-4147-A177-3AD203B41FA5}">
                      <a16:colId xmlns:a16="http://schemas.microsoft.com/office/drawing/2014/main" val="3312467264"/>
                    </a:ext>
                  </a:extLst>
                </a:gridCol>
                <a:gridCol w="4688182">
                  <a:extLst>
                    <a:ext uri="{9D8B030D-6E8A-4147-A177-3AD203B41FA5}">
                      <a16:colId xmlns:a16="http://schemas.microsoft.com/office/drawing/2014/main" val="2583724515"/>
                    </a:ext>
                  </a:extLst>
                </a:gridCol>
              </a:tblGrid>
              <a:tr h="1331357">
                <a:tc>
                  <a:txBody>
                    <a:bodyPr/>
                    <a:lstStyle/>
                    <a:p>
                      <a:pPr algn="ctr" fontAlgn="ct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ア</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入院</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原則</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65</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歳以上</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93% &lt;</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SpO2 &lt;</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96%</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かつ息切れや肺炎所見あり </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a:t>
                      </a:r>
                      <a:r>
                        <a:rPr lang="en-US" altLang="ja-JP" sz="1300" b="0" i="0" u="none" strike="noStrike" dirty="0" smtClean="0">
                          <a:solidFill>
                            <a:schemeClr val="tx1"/>
                          </a:solidFill>
                          <a:effectLst/>
                          <a:latin typeface="Meiryo UI" panose="020B0604030504040204" pitchFamily="50" charset="-128"/>
                          <a:ea typeface="Meiryo UI" panose="020B0604030504040204" pitchFamily="50" charset="-128"/>
                        </a:rPr>
                        <a:t>SpO2</a:t>
                      </a:r>
                      <a:r>
                        <a:rPr lang="ja-JP" altLang="en-US" sz="1300" b="0" i="0" u="none" strike="noStrike" dirty="0" smtClean="0">
                          <a:solidFill>
                            <a:schemeClr val="tx1"/>
                          </a:solidFill>
                          <a:effectLst/>
                          <a:latin typeface="Meiryo UI" panose="020B0604030504040204" pitchFamily="50" charset="-128"/>
                          <a:ea typeface="Meiryo UI" panose="020B0604030504040204" pitchFamily="50" charset="-128"/>
                        </a:rPr>
                        <a:t>≦</a:t>
                      </a:r>
                      <a:r>
                        <a:rPr lang="en-US" altLang="ja-JP" sz="1300" b="0" i="0" u="none" strike="noStrike" dirty="0" smtClean="0">
                          <a:solidFill>
                            <a:schemeClr val="tx1"/>
                          </a:solidFill>
                          <a:effectLst/>
                          <a:latin typeface="Meiryo UI" panose="020B0604030504040204" pitchFamily="50" charset="-128"/>
                          <a:ea typeface="Meiryo UI" panose="020B0604030504040204" pitchFamily="50" charset="-128"/>
                        </a:rPr>
                        <a:t>93%</a:t>
                      </a:r>
                    </a:p>
                    <a:p>
                      <a:pPr algn="l" fontAlgn="ctr"/>
                      <a:r>
                        <a:rPr lang="en-US" altLang="ja-JP" sz="1300" b="0" i="0" u="none" strike="noStrike" dirty="0" smtClean="0">
                          <a:solidFill>
                            <a:schemeClr val="tx1"/>
                          </a:solidFill>
                          <a:effectLst/>
                          <a:latin typeface="Meiryo UI" panose="020B0604030504040204" pitchFamily="50" charset="-128"/>
                          <a:ea typeface="Meiryo UI" panose="020B0604030504040204" pitchFamily="50" charset="-128"/>
                        </a:rPr>
                        <a:t> </a:t>
                      </a:r>
                      <a:r>
                        <a:rPr lang="ja-JP" altLang="en-US" sz="1300" b="0" i="0" u="none" strike="noStrike" dirty="0" err="1" smtClean="0">
                          <a:solidFill>
                            <a:schemeClr val="tx1"/>
                          </a:solidFill>
                          <a:effectLst/>
                          <a:latin typeface="Meiryo UI" panose="020B0604030504040204" pitchFamily="50" charset="-128"/>
                          <a:ea typeface="Meiryo UI" panose="020B0604030504040204" pitchFamily="50" charset="-128"/>
                        </a:rPr>
                        <a:t>は</a:t>
                      </a:r>
                      <a:r>
                        <a:rPr lang="ja-JP" altLang="en-US" sz="1300" b="0" i="0" u="none" strike="noStrike" dirty="0" err="1">
                          <a:solidFill>
                            <a:srgbClr val="000000"/>
                          </a:solidFill>
                          <a:effectLst/>
                          <a:latin typeface="Meiryo UI" panose="020B0604030504040204" pitchFamily="50" charset="-128"/>
                          <a:ea typeface="Meiryo UI" panose="020B0604030504040204" pitchFamily="50" charset="-128"/>
                        </a:rPr>
                        <a:t>緊</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急対応</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t>
                      </a:r>
                    </a:p>
                    <a:p>
                      <a:pPr algn="l"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・その他中等度以上の基礎疾患等または合併症によって入院を必要</a:t>
                      </a: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と</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rPr>
                        <a:t> </a:t>
                      </a: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する者</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・上記に該当する者でも無症状又は軽症者については、保健所が、</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　患者を診察した医師や入院フォローアップの医師と適宜協議し、可能　</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　な場合、宿泊療養とする</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0343053"/>
                  </a:ext>
                </a:extLst>
              </a:tr>
              <a:tr h="785099">
                <a:tc>
                  <a:txBody>
                    <a:bodyPr/>
                    <a:lstStyle/>
                    <a:p>
                      <a:pPr algn="ctr" fontAlgn="ct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イ</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宿泊</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療養</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・原則</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65</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歳未満で</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ADL</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が自立しており、入院を必要とする基礎疾患</a:t>
                      </a: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等</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　が</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ない者</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・集団生活のルールが遵守できる者</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2939770"/>
                  </a:ext>
                </a:extLst>
              </a:tr>
              <a:tr h="82058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ウ</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自宅</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療養</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原則</a:t>
                      </a:r>
                      <a:r>
                        <a:rPr lang="en-US" altLang="ja-JP" sz="1300" b="0" i="0" u="none" strike="noStrike" dirty="0">
                          <a:solidFill>
                            <a:schemeClr val="tx1"/>
                          </a:solidFill>
                          <a:effectLst/>
                          <a:latin typeface="Meiryo UI" panose="020B0604030504040204" pitchFamily="50" charset="-128"/>
                          <a:ea typeface="Meiryo UI" panose="020B0604030504040204" pitchFamily="50" charset="-128"/>
                        </a:rPr>
                        <a:t>65</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歳未満で入院を必要とする基礎疾患等がなく、感染</a:t>
                      </a:r>
                      <a:r>
                        <a:rPr lang="ja-JP" altLang="en-US" sz="1300" b="0" i="0" u="none" strike="noStrike" dirty="0" smtClean="0">
                          <a:solidFill>
                            <a:schemeClr val="tx1"/>
                          </a:solidFill>
                          <a:effectLst/>
                          <a:latin typeface="Meiryo UI" panose="020B0604030504040204" pitchFamily="50" charset="-128"/>
                          <a:ea typeface="Meiryo UI" panose="020B0604030504040204" pitchFamily="50" charset="-128"/>
                        </a:rPr>
                        <a:t>管理</a:t>
                      </a:r>
                      <a:endParaRPr lang="en-US" altLang="ja-JP" sz="1300" b="0" i="0" u="none" strike="noStrike" dirty="0" smtClean="0">
                        <a:solidFill>
                          <a:schemeClr val="tx1"/>
                        </a:solidFill>
                        <a:effectLst/>
                        <a:latin typeface="Meiryo UI" panose="020B0604030504040204" pitchFamily="50" charset="-128"/>
                        <a:ea typeface="Meiryo UI" panose="020B0604030504040204" pitchFamily="50" charset="-128"/>
                      </a:endParaRPr>
                    </a:p>
                    <a:p>
                      <a:pPr algn="l" fontAlgn="ctr"/>
                      <a:r>
                        <a:rPr lang="ja-JP" altLang="en-US" sz="1300" b="0" i="0" u="none" strike="noStrike" dirty="0" smtClean="0">
                          <a:solidFill>
                            <a:schemeClr val="tx1"/>
                          </a:solidFill>
                          <a:effectLst/>
                          <a:latin typeface="Meiryo UI" panose="020B0604030504040204" pitchFamily="50" charset="-128"/>
                          <a:ea typeface="Meiryo UI" panose="020B0604030504040204" pitchFamily="50" charset="-128"/>
                        </a:rPr>
                        <a:t>　対策</a:t>
                      </a: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が可能な者</a:t>
                      </a:r>
                      <a:endParaRPr lang="en-US" altLang="ja-JP" sz="1300" b="0" i="0" u="none" strike="noStrike" dirty="0">
                        <a:solidFill>
                          <a:schemeClr val="tx1"/>
                        </a:solidFill>
                        <a:effectLst/>
                        <a:latin typeface="Meiryo UI" panose="020B0604030504040204" pitchFamily="50" charset="-128"/>
                        <a:ea typeface="Meiryo UI" panose="020B0604030504040204" pitchFamily="50" charset="-128"/>
                      </a:endParaRPr>
                    </a:p>
                    <a:p>
                      <a:pPr algn="l" fontAlgn="ctr"/>
                      <a:r>
                        <a:rPr lang="ja-JP" altLang="en-US" sz="1300" b="0" i="0" u="none" strike="noStrike" dirty="0">
                          <a:solidFill>
                            <a:schemeClr val="tx1"/>
                          </a:solidFill>
                          <a:effectLst/>
                          <a:latin typeface="Meiryo UI" panose="020B0604030504040204" pitchFamily="50" charset="-128"/>
                          <a:ea typeface="Meiryo UI" panose="020B0604030504040204" pitchFamily="50" charset="-128"/>
                        </a:rPr>
                        <a:t>・同居家族</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に高齢者、免疫不全等要配慮者、医療・介護従事者</a:t>
                      </a: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の</a:t>
                      </a:r>
                      <a:endParaRPr lang="en-US" altLang="ja-JP" sz="13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300" b="0" i="0" u="none" strike="noStrike" dirty="0" smtClean="0">
                          <a:solidFill>
                            <a:srgbClr val="000000"/>
                          </a:solidFill>
                          <a:effectLst/>
                          <a:latin typeface="Meiryo UI" panose="020B0604030504040204" pitchFamily="50" charset="-128"/>
                          <a:ea typeface="Meiryo UI" panose="020B0604030504040204" pitchFamily="50" charset="-128"/>
                        </a:rPr>
                        <a:t>　ない</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者</a:t>
                      </a:r>
                      <a:endParaRPr lang="en-US" altLang="ja-JP" sz="13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4797452"/>
                  </a:ext>
                </a:extLst>
              </a:tr>
            </a:tbl>
          </a:graphicData>
        </a:graphic>
      </p:graphicFrame>
      <p:sp>
        <p:nvSpPr>
          <p:cNvPr id="8" name="テキスト ボックス 7"/>
          <p:cNvSpPr txBox="1"/>
          <p:nvPr/>
        </p:nvSpPr>
        <p:spPr>
          <a:xfrm>
            <a:off x="1" y="940714"/>
            <a:ext cx="4592959" cy="5601533"/>
          </a:xfrm>
          <a:prstGeom prst="rect">
            <a:avLst/>
          </a:prstGeom>
          <a:noFill/>
          <a:ln>
            <a:noFill/>
          </a:ln>
        </p:spPr>
        <p:txBody>
          <a:bodyPr wrap="square" rtlCol="0">
            <a:spAutoFit/>
          </a:bodyPr>
          <a:lstStyle/>
          <a:p>
            <a:r>
              <a:rPr lang="en-US" altLang="ja-JP" sz="1300" dirty="0" smtClean="0">
                <a:ea typeface="Meiryo UI" panose="020B0604030504040204" pitchFamily="50" charset="-128"/>
              </a:rPr>
              <a:t>【</a:t>
            </a:r>
            <a:r>
              <a:rPr lang="ja-JP" altLang="en-US" sz="1300" dirty="0">
                <a:ea typeface="Meiryo UI" panose="020B0604030504040204" pitchFamily="50" charset="-128"/>
              </a:rPr>
              <a:t>国通知（事務</a:t>
            </a:r>
            <a:r>
              <a:rPr lang="ja-JP" altLang="en-US" sz="1300" dirty="0" smtClean="0">
                <a:ea typeface="Meiryo UI" panose="020B0604030504040204" pitchFamily="50" charset="-128"/>
              </a:rPr>
              <a:t>連絡 令和</a:t>
            </a:r>
            <a:r>
              <a:rPr lang="en-US" altLang="ja-JP" sz="1300" dirty="0" smtClean="0">
                <a:ea typeface="Meiryo UI" panose="020B0604030504040204" pitchFamily="50" charset="-128"/>
              </a:rPr>
              <a:t>3</a:t>
            </a:r>
            <a:r>
              <a:rPr lang="ja-JP" altLang="en-US" sz="1300" dirty="0" smtClean="0">
                <a:ea typeface="Meiryo UI" panose="020B0604030504040204" pitchFamily="50" charset="-128"/>
              </a:rPr>
              <a:t>年</a:t>
            </a:r>
            <a:r>
              <a:rPr lang="en-US" altLang="ja-JP" sz="1300" dirty="0" smtClean="0">
                <a:ea typeface="Meiryo UI" panose="020B0604030504040204" pitchFamily="50" charset="-128"/>
              </a:rPr>
              <a:t>3</a:t>
            </a:r>
            <a:r>
              <a:rPr lang="ja-JP" altLang="en-US" sz="1300" dirty="0" smtClean="0">
                <a:ea typeface="Meiryo UI" panose="020B0604030504040204" pitchFamily="50" charset="-128"/>
              </a:rPr>
              <a:t>月</a:t>
            </a:r>
            <a:r>
              <a:rPr lang="en-US" altLang="ja-JP" sz="1300" dirty="0" smtClean="0">
                <a:ea typeface="Meiryo UI" panose="020B0604030504040204" pitchFamily="50" charset="-128"/>
              </a:rPr>
              <a:t>16</a:t>
            </a:r>
            <a:r>
              <a:rPr lang="ja-JP" altLang="en-US" sz="1300" dirty="0" smtClean="0">
                <a:ea typeface="Meiryo UI" panose="020B0604030504040204" pitchFamily="50" charset="-128"/>
              </a:rPr>
              <a:t>日最終改訂）</a:t>
            </a:r>
            <a:r>
              <a:rPr lang="en-US" altLang="ja-JP" sz="1300" dirty="0" smtClean="0">
                <a:ea typeface="Meiryo UI" panose="020B0604030504040204" pitchFamily="50" charset="-128"/>
              </a:rPr>
              <a:t>】</a:t>
            </a:r>
            <a:endParaRPr lang="ja-JP" altLang="en-US" sz="1300" dirty="0" smtClean="0">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a:t>
            </a:r>
            <a:r>
              <a:rPr lang="ja-JP" altLang="en-US" sz="1300" dirty="0" smtClean="0">
                <a:solidFill>
                  <a:srgbClr val="000000"/>
                </a:solidFill>
                <a:latin typeface="Meiryo UI" panose="020B0604030504040204" pitchFamily="50" charset="-128"/>
                <a:ea typeface="Meiryo UI" panose="020B0604030504040204" pitchFamily="50" charset="-128"/>
              </a:rPr>
              <a:t>新型</a:t>
            </a:r>
            <a:r>
              <a:rPr lang="ja-JP" altLang="en-US" sz="1300" dirty="0">
                <a:solidFill>
                  <a:srgbClr val="000000"/>
                </a:solidFill>
                <a:latin typeface="Meiryo UI" panose="020B0604030504040204" pitchFamily="50" charset="-128"/>
                <a:ea typeface="Meiryo UI" panose="020B0604030504040204" pitchFamily="50" charset="-128"/>
              </a:rPr>
              <a:t>コロナウイルス変異株流行国・地域に滞在歴がある入国者の方々の健康</a:t>
            </a:r>
            <a:r>
              <a:rPr lang="ja-JP" altLang="en-US" sz="1300" dirty="0" smtClean="0">
                <a:solidFill>
                  <a:srgbClr val="000000"/>
                </a:solidFill>
                <a:latin typeface="Meiryo UI" panose="020B0604030504040204" pitchFamily="50" charset="-128"/>
                <a:ea typeface="Meiryo UI" panose="020B0604030504040204" pitchFamily="50" charset="-128"/>
              </a:rPr>
              <a:t>フォローアップ及び</a:t>
            </a:r>
            <a:r>
              <a:rPr lang="en-US" altLang="ja-JP" sz="1300" dirty="0">
                <a:solidFill>
                  <a:srgbClr val="000000"/>
                </a:solidFill>
                <a:latin typeface="Meiryo UI" panose="020B0604030504040204" pitchFamily="50" charset="-128"/>
                <a:ea typeface="Meiryo UI" panose="020B0604030504040204" pitchFamily="50" charset="-128"/>
              </a:rPr>
              <a:t>SARS-CoV-2 </a:t>
            </a:r>
            <a:r>
              <a:rPr lang="ja-JP" altLang="en-US" sz="1300" dirty="0">
                <a:solidFill>
                  <a:srgbClr val="000000"/>
                </a:solidFill>
                <a:latin typeface="Meiryo UI" panose="020B0604030504040204" pitchFamily="50" charset="-128"/>
                <a:ea typeface="Meiryo UI" panose="020B0604030504040204" pitchFamily="50" charset="-128"/>
              </a:rPr>
              <a:t>陽性と判定された方の情報及び検体送付の徹底に</a:t>
            </a:r>
            <a:r>
              <a:rPr lang="ja-JP" altLang="en-US" sz="1300" dirty="0" smtClean="0">
                <a:solidFill>
                  <a:srgbClr val="000000"/>
                </a:solidFill>
                <a:latin typeface="Meiryo UI" panose="020B0604030504040204" pitchFamily="50" charset="-128"/>
                <a:ea typeface="Meiryo UI" panose="020B0604030504040204" pitchFamily="50" charset="-128"/>
              </a:rPr>
              <a:t>ついて」</a:t>
            </a:r>
          </a:p>
          <a:p>
            <a:endParaRPr lang="ja-JP" altLang="en-US" sz="1400" dirty="0" smtClean="0">
              <a:solidFill>
                <a:srgbClr val="000000"/>
              </a:solidFill>
              <a:latin typeface="Meiryo UI" panose="020B0604030504040204" pitchFamily="50" charset="-128"/>
              <a:ea typeface="Meiryo UI" panose="020B0604030504040204" pitchFamily="50" charset="-128"/>
            </a:endParaRPr>
          </a:p>
          <a:p>
            <a:r>
              <a:rPr lang="ja-JP" altLang="en-US" sz="1300" dirty="0" smtClean="0">
                <a:solidFill>
                  <a:srgbClr val="000000"/>
                </a:solidFill>
                <a:latin typeface="Meiryo UI" panose="020B0604030504040204" pitchFamily="50" charset="-128"/>
                <a:ea typeface="Meiryo UI" panose="020B0604030504040204" pitchFamily="50" charset="-128"/>
              </a:rPr>
              <a:t>（抜粋➀）</a:t>
            </a:r>
          </a:p>
          <a:p>
            <a:r>
              <a:rPr lang="ja-JP" altLang="en-US" sz="1200" dirty="0">
                <a:solidFill>
                  <a:srgbClr val="000000"/>
                </a:solidFill>
                <a:latin typeface="Meiryo UI" panose="020B0604030504040204" pitchFamily="50" charset="-128"/>
                <a:ea typeface="Meiryo UI" panose="020B0604030504040204" pitchFamily="50" charset="-128"/>
              </a:rPr>
              <a:t>１．当面の間、 以下の者 については、</a:t>
            </a:r>
            <a:r>
              <a:rPr lang="ja-JP" altLang="en-US" sz="1200" b="1" u="sng" dirty="0">
                <a:solidFill>
                  <a:srgbClr val="000000"/>
                </a:solidFill>
                <a:latin typeface="Meiryo UI" panose="020B0604030504040204" pitchFamily="50" charset="-128"/>
                <a:ea typeface="Meiryo UI" panose="020B0604030504040204" pitchFamily="50" charset="-128"/>
              </a:rPr>
              <a:t>原則 、感染症の予防及び</a:t>
            </a:r>
            <a:r>
              <a:rPr lang="ja-JP" altLang="en-US" sz="1200" b="1" u="sng" dirty="0" smtClean="0">
                <a:solidFill>
                  <a:srgbClr val="000000"/>
                </a:solidFill>
                <a:latin typeface="Meiryo UI" panose="020B0604030504040204" pitchFamily="50" charset="-128"/>
                <a:ea typeface="Meiryo UI" panose="020B0604030504040204" pitchFamily="50" charset="-128"/>
              </a:rPr>
              <a:t>患</a:t>
            </a:r>
            <a:endParaRPr lang="en-US" altLang="ja-JP" sz="1200" b="1" u="sng" dirty="0" smtClean="0">
              <a:solidFill>
                <a:srgbClr val="000000"/>
              </a:solidFill>
              <a:latin typeface="Meiryo UI" panose="020B0604030504040204" pitchFamily="50" charset="-128"/>
              <a:ea typeface="Meiryo UI" panose="020B0604030504040204" pitchFamily="50" charset="-128"/>
            </a:endParaRPr>
          </a:p>
          <a:p>
            <a:r>
              <a:rPr lang="ja-JP" altLang="en-US" sz="1200" b="1" dirty="0">
                <a:solidFill>
                  <a:srgbClr val="000000"/>
                </a:solidFill>
                <a:latin typeface="Meiryo UI" panose="020B0604030504040204" pitchFamily="50" charset="-128"/>
                <a:ea typeface="Meiryo UI" panose="020B0604030504040204" pitchFamily="50" charset="-128"/>
              </a:rPr>
              <a:t>　</a:t>
            </a:r>
            <a:r>
              <a:rPr lang="ja-JP" altLang="en-US" sz="1200" b="1" dirty="0" smtClean="0">
                <a:solidFill>
                  <a:srgbClr val="000000"/>
                </a:solidFill>
                <a:latin typeface="Meiryo UI" panose="020B0604030504040204" pitchFamily="50" charset="-128"/>
                <a:ea typeface="Meiryo UI" panose="020B0604030504040204" pitchFamily="50" charset="-128"/>
              </a:rPr>
              <a:t>　　</a:t>
            </a:r>
            <a:r>
              <a:rPr lang="ja-JP" altLang="en-US" sz="1200" b="1" u="sng" dirty="0" smtClean="0">
                <a:solidFill>
                  <a:srgbClr val="000000"/>
                </a:solidFill>
                <a:latin typeface="Meiryo UI" panose="020B0604030504040204" pitchFamily="50" charset="-128"/>
                <a:ea typeface="Meiryo UI" panose="020B0604030504040204" pitchFamily="50" charset="-128"/>
              </a:rPr>
              <a:t>者に</a:t>
            </a:r>
            <a:r>
              <a:rPr lang="ja-JP" altLang="en-US" sz="1200" b="1" u="sng" dirty="0">
                <a:solidFill>
                  <a:srgbClr val="000000"/>
                </a:solidFill>
                <a:latin typeface="Meiryo UI" panose="020B0604030504040204" pitchFamily="50" charset="-128"/>
                <a:ea typeface="Meiryo UI" panose="020B0604030504040204" pitchFamily="50" charset="-128"/>
              </a:rPr>
              <a:t>対する医療に関す法律に基づく入院措置を行うこと。</a:t>
            </a:r>
          </a:p>
          <a:p>
            <a:r>
              <a:rPr lang="ja-JP" altLang="en-US" sz="1200" dirty="0">
                <a:solidFill>
                  <a:srgbClr val="000000"/>
                </a:solidFill>
                <a:latin typeface="Meiryo UI" panose="020B0604030504040204" pitchFamily="50" charset="-128"/>
                <a:ea typeface="Meiryo UI" panose="020B0604030504040204" pitchFamily="50" charset="-128"/>
              </a:rPr>
              <a:t>　①新型コロナウイルス変異株流行国・地域に滞在歴のある入国者</a:t>
            </a:r>
            <a:r>
              <a:rPr lang="ja-JP" altLang="en-US" sz="1200" dirty="0" smtClean="0">
                <a:solidFill>
                  <a:srgbClr val="000000"/>
                </a:solidFill>
                <a:latin typeface="Meiryo UI" panose="020B0604030504040204" pitchFamily="50" charset="-128"/>
                <a:ea typeface="Meiryo UI" panose="020B0604030504040204" pitchFamily="50" charset="-128"/>
              </a:rPr>
              <a:t>で</a:t>
            </a:r>
            <a:endParaRPr lang="en-US" altLang="ja-JP" sz="1200" dirty="0" smtClean="0">
              <a:solidFill>
                <a:srgbClr val="000000"/>
              </a:solidFill>
              <a:latin typeface="Meiryo UI" panose="020B0604030504040204" pitchFamily="50" charset="-128"/>
              <a:ea typeface="Meiryo UI" panose="020B0604030504040204" pitchFamily="50" charset="-128"/>
            </a:endParaRPr>
          </a:p>
          <a:p>
            <a:r>
              <a:rPr lang="ja-JP" altLang="en-US" sz="1200" dirty="0">
                <a:solidFill>
                  <a:srgbClr val="000000"/>
                </a:solidFill>
                <a:latin typeface="Meiryo UI" panose="020B0604030504040204" pitchFamily="50" charset="-128"/>
                <a:ea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rPr>
              <a:t>　　あって</a:t>
            </a:r>
            <a:r>
              <a:rPr lang="ja-JP" altLang="en-US" sz="1200" dirty="0">
                <a:solidFill>
                  <a:srgbClr val="000000"/>
                </a:solidFill>
                <a:latin typeface="Meiryo UI" panose="020B0604030504040204" pitchFamily="50" charset="-128"/>
                <a:ea typeface="Meiryo UI" panose="020B0604030504040204" pitchFamily="50" charset="-128"/>
              </a:rPr>
              <a:t>、無症状の場合も含め新型コロナウイルス感染症患者</a:t>
            </a:r>
            <a:r>
              <a:rPr lang="ja-JP" altLang="en-US" sz="1200" dirty="0" smtClean="0">
                <a:solidFill>
                  <a:srgbClr val="000000"/>
                </a:solidFill>
                <a:latin typeface="Meiryo UI" panose="020B0604030504040204" pitchFamily="50" charset="-128"/>
                <a:ea typeface="Meiryo UI" panose="020B0604030504040204" pitchFamily="50" charset="-128"/>
              </a:rPr>
              <a:t>及び</a:t>
            </a:r>
            <a:endParaRPr lang="en-US" altLang="ja-JP" sz="1200" dirty="0" smtClean="0">
              <a:solidFill>
                <a:srgbClr val="000000"/>
              </a:solidFill>
              <a:latin typeface="Meiryo UI" panose="020B0604030504040204" pitchFamily="50" charset="-128"/>
              <a:ea typeface="Meiryo UI" panose="020B0604030504040204" pitchFamily="50" charset="-128"/>
            </a:endParaRPr>
          </a:p>
          <a:p>
            <a:r>
              <a:rPr lang="ja-JP" altLang="en-US" sz="1200" dirty="0">
                <a:solidFill>
                  <a:srgbClr val="000000"/>
                </a:solidFill>
                <a:latin typeface="Meiryo UI" panose="020B0604030504040204" pitchFamily="50" charset="-128"/>
                <a:ea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rPr>
              <a:t>　　疑似症</a:t>
            </a:r>
            <a:r>
              <a:rPr lang="ja-JP" altLang="en-US" sz="1200" dirty="0">
                <a:solidFill>
                  <a:srgbClr val="000000"/>
                </a:solidFill>
                <a:latin typeface="Meiryo UI" panose="020B0604030504040204" pitchFamily="50" charset="-128"/>
                <a:ea typeface="Meiryo UI" panose="020B0604030504040204" pitchFamily="50" charset="-128"/>
              </a:rPr>
              <a:t>患者</a:t>
            </a:r>
          </a:p>
          <a:p>
            <a:r>
              <a:rPr lang="ja-JP" altLang="en-US" sz="1200" dirty="0">
                <a:solidFill>
                  <a:srgbClr val="000000"/>
                </a:solidFill>
                <a:latin typeface="Meiryo UI" panose="020B0604030504040204" pitchFamily="50" charset="-128"/>
                <a:ea typeface="Meiryo UI" panose="020B0604030504040204" pitchFamily="50" charset="-128"/>
              </a:rPr>
              <a:t>　 ②</a:t>
            </a:r>
            <a:r>
              <a:rPr lang="ja-JP" altLang="en-US" sz="1200" dirty="0" smtClean="0">
                <a:solidFill>
                  <a:srgbClr val="000000"/>
                </a:solidFill>
                <a:latin typeface="Meiryo UI" panose="020B0604030504040204" pitchFamily="50" charset="-128"/>
                <a:ea typeface="Meiryo UI" panose="020B0604030504040204" pitchFamily="50" charset="-128"/>
              </a:rPr>
              <a:t>過去</a:t>
            </a:r>
            <a:r>
              <a:rPr lang="en-US" altLang="ja-JP" sz="1200" dirty="0" smtClean="0">
                <a:solidFill>
                  <a:srgbClr val="000000"/>
                </a:solidFill>
                <a:latin typeface="Meiryo UI" panose="020B0604030504040204" pitchFamily="50" charset="-128"/>
                <a:ea typeface="Meiryo UI" panose="020B0604030504040204" pitchFamily="50" charset="-128"/>
              </a:rPr>
              <a:t>14</a:t>
            </a:r>
            <a:r>
              <a:rPr lang="ja-JP" altLang="en-US" sz="1200" dirty="0" smtClean="0">
                <a:solidFill>
                  <a:srgbClr val="000000"/>
                </a:solidFill>
                <a:latin typeface="Meiryo UI" panose="020B0604030504040204" pitchFamily="50" charset="-128"/>
                <a:ea typeface="Meiryo UI" panose="020B0604030504040204" pitchFamily="50" charset="-128"/>
              </a:rPr>
              <a:t>日</a:t>
            </a:r>
            <a:r>
              <a:rPr lang="ja-JP" altLang="en-US" sz="1200" dirty="0">
                <a:solidFill>
                  <a:srgbClr val="000000"/>
                </a:solidFill>
                <a:latin typeface="Meiryo UI" panose="020B0604030504040204" pitchFamily="50" charset="-128"/>
                <a:ea typeface="Meiryo UI" panose="020B0604030504040204" pitchFamily="50" charset="-128"/>
              </a:rPr>
              <a:t>以内に 新型コロナウイルス変異株流行国・地域</a:t>
            </a:r>
            <a:r>
              <a:rPr lang="ja-JP" altLang="en-US" sz="1200" dirty="0" smtClean="0">
                <a:solidFill>
                  <a:srgbClr val="000000"/>
                </a:solidFill>
                <a:latin typeface="Meiryo UI" panose="020B0604030504040204" pitchFamily="50" charset="-128"/>
                <a:ea typeface="Meiryo UI" panose="020B0604030504040204" pitchFamily="50" charset="-128"/>
              </a:rPr>
              <a:t>に滞在</a:t>
            </a:r>
            <a:r>
              <a:rPr lang="ja-JP" altLang="en-US" sz="1200" dirty="0">
                <a:solidFill>
                  <a:srgbClr val="000000"/>
                </a:solidFill>
                <a:latin typeface="Meiryo UI" panose="020B0604030504040204" pitchFamily="50" charset="-128"/>
                <a:ea typeface="Meiryo UI" panose="020B0604030504040204" pitchFamily="50" charset="-128"/>
              </a:rPr>
              <a:t>歴</a:t>
            </a:r>
            <a:endParaRPr lang="en-US" altLang="ja-JP" sz="1200" dirty="0" smtClean="0">
              <a:solidFill>
                <a:srgbClr val="000000"/>
              </a:solidFill>
              <a:latin typeface="Meiryo UI" panose="020B0604030504040204" pitchFamily="50" charset="-128"/>
              <a:ea typeface="Meiryo UI" panose="020B0604030504040204" pitchFamily="50" charset="-128"/>
            </a:endParaRPr>
          </a:p>
          <a:p>
            <a:r>
              <a:rPr lang="ja-JP" altLang="en-US" sz="1200" dirty="0">
                <a:solidFill>
                  <a:srgbClr val="000000"/>
                </a:solidFill>
                <a:latin typeface="Meiryo UI" panose="020B0604030504040204" pitchFamily="50" charset="-128"/>
                <a:ea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rPr>
              <a:t>　　の</a:t>
            </a:r>
            <a:r>
              <a:rPr lang="ja-JP" altLang="en-US" sz="1200" dirty="0">
                <a:solidFill>
                  <a:srgbClr val="000000"/>
                </a:solidFill>
                <a:latin typeface="Meiryo UI" panose="020B0604030504040204" pitchFamily="50" charset="-128"/>
                <a:ea typeface="Meiryo UI" panose="020B0604030504040204" pitchFamily="50" charset="-128"/>
              </a:rPr>
              <a:t>ある入国者の濃厚接触者である新型コロナウイルス</a:t>
            </a:r>
            <a:r>
              <a:rPr lang="ja-JP" altLang="en-US" sz="1200" dirty="0" smtClean="0">
                <a:solidFill>
                  <a:srgbClr val="000000"/>
                </a:solidFill>
                <a:latin typeface="Meiryo UI" panose="020B0604030504040204" pitchFamily="50" charset="-128"/>
                <a:ea typeface="Meiryo UI" panose="020B0604030504040204" pitchFamily="50" charset="-128"/>
              </a:rPr>
              <a:t>感染症の患者</a:t>
            </a:r>
            <a:endParaRPr lang="en-US" altLang="ja-JP" sz="1200" dirty="0" smtClean="0">
              <a:solidFill>
                <a:srgbClr val="000000"/>
              </a:solidFill>
              <a:latin typeface="Meiryo UI" panose="020B0604030504040204" pitchFamily="50" charset="-128"/>
              <a:ea typeface="Meiryo UI" panose="020B0604030504040204" pitchFamily="50" charset="-128"/>
            </a:endParaRPr>
          </a:p>
          <a:p>
            <a:r>
              <a:rPr lang="ja-JP" altLang="en-US" sz="1200" dirty="0">
                <a:solidFill>
                  <a:srgbClr val="000000"/>
                </a:solidFill>
                <a:latin typeface="Meiryo UI" panose="020B0604030504040204" pitchFamily="50" charset="-128"/>
                <a:ea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rPr>
              <a:t>　　等</a:t>
            </a:r>
            <a:r>
              <a:rPr lang="ja-JP" altLang="en-US" sz="1200" dirty="0">
                <a:solidFill>
                  <a:srgbClr val="000000"/>
                </a:solidFill>
                <a:latin typeface="Meiryo UI" panose="020B0604030504040204" pitchFamily="50" charset="-128"/>
                <a:ea typeface="Meiryo UI" panose="020B0604030504040204" pitchFamily="50" charset="-128"/>
              </a:rPr>
              <a:t>及び疑似症患者</a:t>
            </a:r>
          </a:p>
          <a:p>
            <a:r>
              <a:rPr lang="ja-JP" altLang="en-US" sz="1200" dirty="0">
                <a:solidFill>
                  <a:srgbClr val="000000"/>
                </a:solidFill>
                <a:latin typeface="Meiryo UI" panose="020B0604030504040204" pitchFamily="50" charset="-128"/>
                <a:ea typeface="Meiryo UI" panose="020B0604030504040204" pitchFamily="50" charset="-128"/>
              </a:rPr>
              <a:t>　③変異株であることが確定した患者等</a:t>
            </a:r>
          </a:p>
          <a:p>
            <a:r>
              <a:rPr lang="ja-JP" altLang="en-US" sz="1200" dirty="0">
                <a:solidFill>
                  <a:srgbClr val="000000"/>
                </a:solidFill>
                <a:latin typeface="Meiryo UI" panose="020B0604030504040204" pitchFamily="50" charset="-128"/>
                <a:ea typeface="Meiryo UI" panose="020B0604030504040204" pitchFamily="50" charset="-128"/>
              </a:rPr>
              <a:t>　④上記③の濃厚接触者である新型コロナウイルス感染症の</a:t>
            </a:r>
            <a:r>
              <a:rPr lang="ja-JP" altLang="en-US" sz="1200" dirty="0" smtClean="0">
                <a:solidFill>
                  <a:srgbClr val="000000"/>
                </a:solidFill>
                <a:latin typeface="Meiryo UI" panose="020B0604030504040204" pitchFamily="50" charset="-128"/>
                <a:ea typeface="Meiryo UI" panose="020B0604030504040204" pitchFamily="50" charset="-128"/>
              </a:rPr>
              <a:t>患者等</a:t>
            </a:r>
            <a:endParaRPr lang="en-US" altLang="ja-JP" sz="1200" dirty="0" smtClean="0">
              <a:solidFill>
                <a:srgbClr val="000000"/>
              </a:solidFill>
              <a:latin typeface="Meiryo UI" panose="020B0604030504040204" pitchFamily="50" charset="-128"/>
              <a:ea typeface="Meiryo UI" panose="020B0604030504040204" pitchFamily="50" charset="-128"/>
            </a:endParaRPr>
          </a:p>
          <a:p>
            <a:r>
              <a:rPr lang="ja-JP" altLang="en-US" sz="1200" dirty="0">
                <a:solidFill>
                  <a:srgbClr val="000000"/>
                </a:solidFill>
                <a:latin typeface="Meiryo UI" panose="020B0604030504040204" pitchFamily="50" charset="-128"/>
                <a:ea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rPr>
              <a:t>　　及び</a:t>
            </a:r>
            <a:r>
              <a:rPr lang="ja-JP" altLang="en-US" sz="1200" dirty="0">
                <a:solidFill>
                  <a:srgbClr val="000000"/>
                </a:solidFill>
                <a:latin typeface="Meiryo UI" panose="020B0604030504040204" pitchFamily="50" charset="-128"/>
                <a:ea typeface="Meiryo UI" panose="020B0604030504040204" pitchFamily="50" charset="-128"/>
              </a:rPr>
              <a:t>疑似症患者</a:t>
            </a:r>
          </a:p>
          <a:p>
            <a:r>
              <a:rPr lang="ja-JP" altLang="en-US" sz="1200" dirty="0">
                <a:solidFill>
                  <a:srgbClr val="000000"/>
                </a:solidFill>
                <a:latin typeface="Meiryo UI" panose="020B0604030504040204" pitchFamily="50" charset="-128"/>
                <a:ea typeface="Meiryo UI" panose="020B0604030504040204" pitchFamily="50" charset="-128"/>
              </a:rPr>
              <a:t>　⑤その他変異株であると疑うに足りる正当な理由のある新型コロナウイ</a:t>
            </a:r>
          </a:p>
          <a:p>
            <a:r>
              <a:rPr lang="ja-JP" altLang="en-US" sz="1200" dirty="0">
                <a:solidFill>
                  <a:srgbClr val="000000"/>
                </a:solidFill>
                <a:latin typeface="Meiryo UI" panose="020B0604030504040204" pitchFamily="50" charset="-128"/>
                <a:ea typeface="Meiryo UI" panose="020B0604030504040204" pitchFamily="50" charset="-128"/>
              </a:rPr>
              <a:t>     ルス感染症の患者等及び疑似症患者</a:t>
            </a:r>
          </a:p>
          <a:p>
            <a:endParaRPr lang="ja-JP" altLang="en-US" sz="1300" dirty="0" smtClean="0">
              <a:solidFill>
                <a:srgbClr val="000000"/>
              </a:solidFill>
              <a:latin typeface="Meiryo UI" panose="020B0604030504040204" pitchFamily="50" charset="-128"/>
              <a:ea typeface="Meiryo UI" panose="020B0604030504040204" pitchFamily="50" charset="-128"/>
            </a:endParaRPr>
          </a:p>
          <a:p>
            <a:r>
              <a:rPr lang="ja-JP" altLang="en-US" sz="1300" dirty="0" smtClean="0">
                <a:solidFill>
                  <a:srgbClr val="000000"/>
                </a:solidFill>
                <a:latin typeface="Meiryo UI" panose="020B0604030504040204" pitchFamily="50" charset="-128"/>
                <a:ea typeface="Meiryo UI" panose="020B0604030504040204" pitchFamily="50" charset="-128"/>
              </a:rPr>
              <a:t>（抜粋②）</a:t>
            </a:r>
          </a:p>
          <a:p>
            <a:r>
              <a:rPr lang="ja-JP" altLang="en-US" sz="1300" dirty="0" smtClean="0">
                <a:solidFill>
                  <a:srgbClr val="000000"/>
                </a:solidFill>
                <a:latin typeface="Meiryo UI" panose="020B0604030504040204" pitchFamily="50" charset="-128"/>
                <a:ea typeface="Meiryo UI" panose="020B0604030504040204" pitchFamily="50" charset="-128"/>
              </a:rPr>
              <a:t>　</a:t>
            </a:r>
            <a:r>
              <a:rPr lang="en-US" altLang="ja-JP" sz="1200" dirty="0">
                <a:solidFill>
                  <a:srgbClr val="000000"/>
                </a:solidFill>
                <a:latin typeface="Meiryo UI" panose="020B0604030504040204" pitchFamily="50" charset="-128"/>
                <a:ea typeface="Meiryo UI" panose="020B0604030504040204" pitchFamily="50" charset="-128"/>
              </a:rPr>
              <a:t>Q4.</a:t>
            </a:r>
            <a:r>
              <a:rPr lang="ja-JP" altLang="en-US" sz="1200" dirty="0">
                <a:solidFill>
                  <a:srgbClr val="000000"/>
                </a:solidFill>
                <a:latin typeface="Meiryo UI" panose="020B0604030504040204" pitchFamily="50" charset="-128"/>
                <a:ea typeface="Meiryo UI" panose="020B0604030504040204" pitchFamily="50" charset="-128"/>
              </a:rPr>
              <a:t>症状が落ち着いている患者は、</a:t>
            </a:r>
            <a:r>
              <a:rPr lang="ja-JP" altLang="en-US" sz="1200" b="1" u="sng" dirty="0">
                <a:solidFill>
                  <a:srgbClr val="000000"/>
                </a:solidFill>
                <a:latin typeface="Meiryo UI" panose="020B0604030504040204" pitchFamily="50" charset="-128"/>
                <a:ea typeface="Meiryo UI" panose="020B0604030504040204" pitchFamily="50" charset="-128"/>
              </a:rPr>
              <a:t>宿泊・自宅療養でも</a:t>
            </a:r>
            <a:r>
              <a:rPr lang="ja-JP" altLang="en-US" sz="1200" b="1" u="sng" dirty="0" smtClean="0">
                <a:solidFill>
                  <a:srgbClr val="000000"/>
                </a:solidFill>
                <a:latin typeface="Meiryo UI" panose="020B0604030504040204" pitchFamily="50" charset="-128"/>
                <a:ea typeface="Meiryo UI" panose="020B0604030504040204" pitchFamily="50" charset="-128"/>
              </a:rPr>
              <a:t>かまわない</a:t>
            </a:r>
            <a:r>
              <a:rPr lang="ja-JP" altLang="en-US" sz="1200" b="1" u="sng" dirty="0">
                <a:solidFill>
                  <a:srgbClr val="000000"/>
                </a:solidFill>
                <a:latin typeface="Meiryo UI" panose="020B0604030504040204" pitchFamily="50" charset="-128"/>
                <a:ea typeface="Meiryo UI" panose="020B0604030504040204" pitchFamily="50" charset="-128"/>
              </a:rPr>
              <a:t>か</a:t>
            </a:r>
            <a:r>
              <a:rPr lang="ja-JP" altLang="en-US" sz="1200" b="1" u="sng" dirty="0" smtClean="0">
                <a:solidFill>
                  <a:srgbClr val="000000"/>
                </a:solidFill>
                <a:latin typeface="Meiryo UI" panose="020B0604030504040204" pitchFamily="50" charset="-128"/>
                <a:ea typeface="Meiryo UI" panose="020B0604030504040204" pitchFamily="50" charset="-128"/>
              </a:rPr>
              <a:t>。</a:t>
            </a:r>
          </a:p>
          <a:p>
            <a:r>
              <a:rPr lang="en-US" altLang="ja-JP" sz="1200" dirty="0">
                <a:solidFill>
                  <a:srgbClr val="000000"/>
                </a:solidFill>
                <a:latin typeface="Meiryo UI" panose="020B0604030504040204" pitchFamily="50" charset="-128"/>
                <a:ea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rPr>
              <a:t> A4.</a:t>
            </a:r>
            <a:r>
              <a:rPr lang="ja-JP" altLang="en-US" sz="1200" dirty="0" smtClean="0">
                <a:solidFill>
                  <a:srgbClr val="000000"/>
                </a:solidFill>
                <a:latin typeface="Meiryo UI" panose="020B0604030504040204" pitchFamily="50" charset="-128"/>
                <a:ea typeface="Meiryo UI" panose="020B0604030504040204" pitchFamily="50" charset="-128"/>
              </a:rPr>
              <a:t>感染力</a:t>
            </a:r>
            <a:r>
              <a:rPr lang="ja-JP" altLang="en-US" sz="1200" dirty="0">
                <a:solidFill>
                  <a:srgbClr val="000000"/>
                </a:solidFill>
                <a:latin typeface="Meiryo UI" panose="020B0604030504040204" pitchFamily="50" charset="-128"/>
                <a:ea typeface="Meiryo UI" panose="020B0604030504040204" pitchFamily="50" charset="-128"/>
              </a:rPr>
              <a:t>が従来よりも強い可能性が報告されていることから</a:t>
            </a:r>
            <a:r>
              <a:rPr lang="ja-JP" altLang="en-US" sz="1200" dirty="0" smtClean="0">
                <a:solidFill>
                  <a:srgbClr val="000000"/>
                </a:solidFill>
                <a:latin typeface="Meiryo UI" panose="020B0604030504040204" pitchFamily="50" charset="-128"/>
                <a:ea typeface="Meiryo UI" panose="020B0604030504040204" pitchFamily="50" charset="-128"/>
              </a:rPr>
              <a:t>、</a:t>
            </a:r>
            <a:r>
              <a:rPr lang="ja-JP" altLang="en-US" sz="1200" b="1" u="sng" dirty="0" smtClean="0">
                <a:solidFill>
                  <a:srgbClr val="000000"/>
                </a:solidFill>
                <a:latin typeface="Meiryo UI" panose="020B0604030504040204" pitchFamily="50" charset="-128"/>
                <a:ea typeface="Meiryo UI" panose="020B0604030504040204" pitchFamily="50" charset="-128"/>
              </a:rPr>
              <a:t>原則と</a:t>
            </a:r>
            <a:endParaRPr lang="en-US" altLang="ja-JP" sz="1200" b="1" u="sng" dirty="0" smtClean="0">
              <a:solidFill>
                <a:srgbClr val="000000"/>
              </a:solidFill>
              <a:latin typeface="Meiryo UI" panose="020B0604030504040204" pitchFamily="50" charset="-128"/>
              <a:ea typeface="Meiryo UI" panose="020B0604030504040204" pitchFamily="50" charset="-128"/>
            </a:endParaRPr>
          </a:p>
          <a:p>
            <a:r>
              <a:rPr lang="en-US" altLang="ja-JP" sz="1200" dirty="0">
                <a:solidFill>
                  <a:srgbClr val="000000"/>
                </a:solidFill>
                <a:latin typeface="Meiryo UI" panose="020B0604030504040204" pitchFamily="50" charset="-128"/>
                <a:ea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rPr>
              <a:t>      </a:t>
            </a:r>
            <a:r>
              <a:rPr lang="ja-JP" altLang="en-US" sz="1200" b="1" u="sng" dirty="0" smtClean="0">
                <a:solidFill>
                  <a:srgbClr val="000000"/>
                </a:solidFill>
                <a:latin typeface="Meiryo UI" panose="020B0604030504040204" pitchFamily="50" charset="-128"/>
                <a:ea typeface="Meiryo UI" panose="020B0604030504040204" pitchFamily="50" charset="-128"/>
              </a:rPr>
              <a:t>して</a:t>
            </a:r>
            <a:r>
              <a:rPr lang="ja-JP" altLang="en-US" sz="1200" b="1" u="sng" dirty="0">
                <a:solidFill>
                  <a:srgbClr val="000000"/>
                </a:solidFill>
                <a:latin typeface="Meiryo UI" panose="020B0604030504040204" pitchFamily="50" charset="-128"/>
                <a:ea typeface="Meiryo UI" panose="020B0604030504040204" pitchFamily="50" charset="-128"/>
              </a:rPr>
              <a:t>、</a:t>
            </a:r>
            <a:r>
              <a:rPr lang="ja-JP" altLang="en-US" sz="1200" dirty="0">
                <a:solidFill>
                  <a:srgbClr val="000000"/>
                </a:solidFill>
                <a:latin typeface="Meiryo UI" panose="020B0604030504040204" pitchFamily="50" charset="-128"/>
                <a:ea typeface="Meiryo UI" panose="020B0604030504040204" pitchFamily="50" charset="-128"/>
              </a:rPr>
              <a:t>変異株に感染した方については、</a:t>
            </a:r>
            <a:r>
              <a:rPr lang="ja-JP" altLang="en-US" sz="1200" b="1" u="sng" dirty="0">
                <a:solidFill>
                  <a:srgbClr val="000000"/>
                </a:solidFill>
                <a:latin typeface="Meiryo UI" panose="020B0604030504040204" pitchFamily="50" charset="-128"/>
                <a:ea typeface="Meiryo UI" panose="020B0604030504040204" pitchFamily="50" charset="-128"/>
              </a:rPr>
              <a:t>入院をお願い</a:t>
            </a:r>
            <a:r>
              <a:rPr lang="ja-JP" altLang="en-US" sz="1200" b="1" u="sng" dirty="0" smtClean="0">
                <a:solidFill>
                  <a:srgbClr val="000000"/>
                </a:solidFill>
                <a:latin typeface="Meiryo UI" panose="020B0604030504040204" pitchFamily="50" charset="-128"/>
                <a:ea typeface="Meiryo UI" panose="020B0604030504040204" pitchFamily="50" charset="-128"/>
              </a:rPr>
              <a:t>しています</a:t>
            </a:r>
            <a:r>
              <a:rPr lang="ja-JP" altLang="en-US" sz="1200" b="1" u="sng" dirty="0">
                <a:solidFill>
                  <a:srgbClr val="000000"/>
                </a:solidFill>
                <a:latin typeface="Meiryo UI" panose="020B0604030504040204" pitchFamily="50" charset="-128"/>
                <a:ea typeface="Meiryo UI" panose="020B0604030504040204" pitchFamily="50" charset="-128"/>
              </a:rPr>
              <a:t>。</a:t>
            </a:r>
          </a:p>
          <a:p>
            <a:r>
              <a:rPr lang="ja-JP" altLang="en-US" sz="1200" dirty="0">
                <a:solidFill>
                  <a:srgbClr val="000000"/>
                </a:solidFill>
                <a:latin typeface="Meiryo UI" panose="020B0604030504040204" pitchFamily="50" charset="-128"/>
                <a:ea typeface="Meiryo UI" panose="020B0604030504040204" pitchFamily="50" charset="-128"/>
              </a:rPr>
              <a:t>　</a:t>
            </a:r>
            <a:r>
              <a:rPr lang="en-US" altLang="ja-JP" sz="1200" dirty="0">
                <a:solidFill>
                  <a:srgbClr val="000000"/>
                </a:solidFill>
                <a:latin typeface="Meiryo UI" panose="020B0604030504040204" pitchFamily="50" charset="-128"/>
                <a:ea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rPr>
              <a:t>ただし</a:t>
            </a:r>
            <a:r>
              <a:rPr lang="ja-JP" altLang="en-US" sz="1200" dirty="0">
                <a:solidFill>
                  <a:srgbClr val="000000"/>
                </a:solidFill>
                <a:latin typeface="Meiryo UI" panose="020B0604030504040204" pitchFamily="50" charset="-128"/>
                <a:ea typeface="Meiryo UI" panose="020B0604030504040204" pitchFamily="50" charset="-128"/>
              </a:rPr>
              <a:t>、</a:t>
            </a:r>
            <a:r>
              <a:rPr lang="ja-JP" altLang="en-US" sz="1200" b="1" u="sng" dirty="0">
                <a:solidFill>
                  <a:srgbClr val="000000"/>
                </a:solidFill>
                <a:latin typeface="Meiryo UI" panose="020B0604030504040204" pitchFamily="50" charset="-128"/>
                <a:ea typeface="Meiryo UI" panose="020B0604030504040204" pitchFamily="50" charset="-128"/>
              </a:rPr>
              <a:t>患者の症状が落ち着いており、自治体の病床確保状況</a:t>
            </a:r>
            <a:r>
              <a:rPr lang="ja-JP" altLang="en-US" sz="1200" b="1" u="sng" dirty="0" smtClean="0">
                <a:solidFill>
                  <a:srgbClr val="000000"/>
                </a:solidFill>
                <a:latin typeface="Meiryo UI" panose="020B0604030504040204" pitchFamily="50" charset="-128"/>
                <a:ea typeface="Meiryo UI" panose="020B0604030504040204" pitchFamily="50" charset="-128"/>
              </a:rPr>
              <a:t>、</a:t>
            </a:r>
            <a:endParaRPr lang="en-US" altLang="ja-JP" sz="1200" b="1" u="sng" dirty="0" smtClean="0">
              <a:solidFill>
                <a:srgbClr val="000000"/>
              </a:solidFill>
              <a:latin typeface="Meiryo UI" panose="020B0604030504040204" pitchFamily="50" charset="-128"/>
              <a:ea typeface="Meiryo UI" panose="020B0604030504040204" pitchFamily="50" charset="-128"/>
            </a:endParaRPr>
          </a:p>
          <a:p>
            <a:r>
              <a:rPr lang="en-US" altLang="ja-JP" sz="1200" dirty="0">
                <a:solidFill>
                  <a:srgbClr val="000000"/>
                </a:solidFill>
                <a:latin typeface="Meiryo UI" panose="020B0604030504040204" pitchFamily="50" charset="-128"/>
                <a:ea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rPr>
              <a:t>      </a:t>
            </a:r>
            <a:r>
              <a:rPr lang="ja-JP" altLang="en-US" sz="1200" b="1" u="sng" dirty="0" smtClean="0">
                <a:solidFill>
                  <a:srgbClr val="000000"/>
                </a:solidFill>
                <a:latin typeface="Meiryo UI" panose="020B0604030504040204" pitchFamily="50" charset="-128"/>
                <a:ea typeface="Meiryo UI" panose="020B0604030504040204" pitchFamily="50" charset="-128"/>
              </a:rPr>
              <a:t>患者</a:t>
            </a:r>
            <a:r>
              <a:rPr lang="ja-JP" altLang="en-US" sz="1200" b="1" u="sng" dirty="0">
                <a:solidFill>
                  <a:srgbClr val="000000"/>
                </a:solidFill>
                <a:latin typeface="Meiryo UI" panose="020B0604030504040204" pitchFamily="50" charset="-128"/>
                <a:ea typeface="Meiryo UI" panose="020B0604030504040204" pitchFamily="50" charset="-128"/>
              </a:rPr>
              <a:t>の療養環境、その他特別な事情なども考慮して、必要と</a:t>
            </a:r>
            <a:r>
              <a:rPr lang="ja-JP" altLang="en-US" sz="1200" b="1" u="sng" dirty="0" smtClean="0">
                <a:solidFill>
                  <a:srgbClr val="000000"/>
                </a:solidFill>
                <a:latin typeface="Meiryo UI" panose="020B0604030504040204" pitchFamily="50" charset="-128"/>
                <a:ea typeface="Meiryo UI" panose="020B0604030504040204" pitchFamily="50" charset="-128"/>
              </a:rPr>
              <a:t>判</a:t>
            </a:r>
            <a:endParaRPr lang="en-US" altLang="ja-JP" sz="1200" b="1" u="sng" dirty="0" smtClean="0">
              <a:solidFill>
                <a:srgbClr val="000000"/>
              </a:solidFill>
              <a:latin typeface="Meiryo UI" panose="020B0604030504040204" pitchFamily="50" charset="-128"/>
              <a:ea typeface="Meiryo UI" panose="020B0604030504040204" pitchFamily="50" charset="-128"/>
            </a:endParaRPr>
          </a:p>
          <a:p>
            <a:r>
              <a:rPr lang="en-US" altLang="ja-JP" sz="1200" b="1" dirty="0">
                <a:solidFill>
                  <a:srgbClr val="000000"/>
                </a:solidFill>
                <a:latin typeface="Meiryo UI" panose="020B0604030504040204" pitchFamily="50" charset="-128"/>
                <a:ea typeface="Meiryo UI" panose="020B0604030504040204" pitchFamily="50" charset="-128"/>
              </a:rPr>
              <a:t> </a:t>
            </a:r>
            <a:r>
              <a:rPr lang="en-US" altLang="ja-JP" sz="1200" b="1" dirty="0" smtClean="0">
                <a:solidFill>
                  <a:srgbClr val="000000"/>
                </a:solidFill>
                <a:latin typeface="Meiryo UI" panose="020B0604030504040204" pitchFamily="50" charset="-128"/>
                <a:ea typeface="Meiryo UI" panose="020B0604030504040204" pitchFamily="50" charset="-128"/>
              </a:rPr>
              <a:t>      </a:t>
            </a:r>
            <a:r>
              <a:rPr lang="ja-JP" altLang="en-US" sz="1200" b="1" u="sng" dirty="0" smtClean="0">
                <a:solidFill>
                  <a:srgbClr val="000000"/>
                </a:solidFill>
                <a:latin typeface="Meiryo UI" panose="020B0604030504040204" pitchFamily="50" charset="-128"/>
                <a:ea typeface="Meiryo UI" panose="020B0604030504040204" pitchFamily="50" charset="-128"/>
              </a:rPr>
              <a:t>断される</a:t>
            </a:r>
            <a:r>
              <a:rPr lang="ja-JP" altLang="en-US" sz="1200" b="1" u="sng" dirty="0">
                <a:solidFill>
                  <a:srgbClr val="000000"/>
                </a:solidFill>
                <a:latin typeface="Meiryo UI" panose="020B0604030504040204" pitchFamily="50" charset="-128"/>
                <a:ea typeface="Meiryo UI" panose="020B0604030504040204" pitchFamily="50" charset="-128"/>
              </a:rPr>
              <a:t>場合には、十分な感染拡大防止の取り組みを実施</a:t>
            </a:r>
            <a:r>
              <a:rPr lang="ja-JP" altLang="en-US" sz="1200" b="1" u="sng" dirty="0" smtClean="0">
                <a:solidFill>
                  <a:srgbClr val="000000"/>
                </a:solidFill>
                <a:latin typeface="Meiryo UI" panose="020B0604030504040204" pitchFamily="50" charset="-128"/>
                <a:ea typeface="Meiryo UI" panose="020B0604030504040204" pitchFamily="50" charset="-128"/>
              </a:rPr>
              <a:t>した</a:t>
            </a:r>
            <a:endParaRPr lang="en-US" altLang="ja-JP" sz="1200" b="1" u="sng" dirty="0" smtClean="0">
              <a:solidFill>
                <a:srgbClr val="000000"/>
              </a:solidFill>
              <a:latin typeface="Meiryo UI" panose="020B0604030504040204" pitchFamily="50" charset="-128"/>
              <a:ea typeface="Meiryo UI" panose="020B0604030504040204" pitchFamily="50" charset="-128"/>
            </a:endParaRPr>
          </a:p>
          <a:p>
            <a:r>
              <a:rPr lang="en-US" altLang="ja-JP" sz="1200" dirty="0">
                <a:solidFill>
                  <a:srgbClr val="000000"/>
                </a:solidFill>
                <a:latin typeface="Meiryo UI" panose="020B0604030504040204" pitchFamily="50" charset="-128"/>
                <a:ea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rPr>
              <a:t>     </a:t>
            </a:r>
            <a:r>
              <a:rPr lang="ja-JP" altLang="en-US" sz="1200" b="1" u="sng" dirty="0" smtClean="0">
                <a:solidFill>
                  <a:srgbClr val="000000"/>
                </a:solidFill>
                <a:latin typeface="Meiryo UI" panose="020B0604030504040204" pitchFamily="50" charset="-128"/>
                <a:ea typeface="Meiryo UI" panose="020B0604030504040204" pitchFamily="50" charset="-128"/>
              </a:rPr>
              <a:t>上での</a:t>
            </a:r>
            <a:r>
              <a:rPr lang="ja-JP" altLang="en-US" sz="1200" b="1" u="sng" dirty="0">
                <a:solidFill>
                  <a:srgbClr val="000000"/>
                </a:solidFill>
                <a:latin typeface="Meiryo UI" panose="020B0604030504040204" pitchFamily="50" charset="-128"/>
                <a:ea typeface="Meiryo UI" panose="020B0604030504040204" pitchFamily="50" charset="-128"/>
              </a:rPr>
              <a:t>宿泊療養や自宅療養としても差し支え</a:t>
            </a:r>
            <a:r>
              <a:rPr lang="ja-JP" altLang="en-US" sz="1200" b="1" u="sng" dirty="0" smtClean="0">
                <a:solidFill>
                  <a:srgbClr val="000000"/>
                </a:solidFill>
                <a:latin typeface="Meiryo UI" panose="020B0604030504040204" pitchFamily="50" charset="-128"/>
                <a:ea typeface="Meiryo UI" panose="020B0604030504040204" pitchFamily="50" charset="-128"/>
              </a:rPr>
              <a:t>ありません。</a:t>
            </a:r>
            <a:endParaRPr lang="en-US" altLang="ja-JP" sz="1200" b="1" u="sng" dirty="0" smtClean="0">
              <a:solidFill>
                <a:srgbClr val="000000"/>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A5B239F8-2E6F-4172-99ED-E01B400BC2B8}"/>
              </a:ext>
            </a:extLst>
          </p:cNvPr>
          <p:cNvSpPr txBox="1"/>
          <p:nvPr/>
        </p:nvSpPr>
        <p:spPr>
          <a:xfrm>
            <a:off x="4591722" y="528565"/>
            <a:ext cx="2922917" cy="374571"/>
          </a:xfrm>
          <a:prstGeom prst="roundRect">
            <a:avLst/>
          </a:prstGeom>
          <a:solidFill>
            <a:schemeClr val="accent1">
              <a:lumMod val="40000"/>
              <a:lumOff val="6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ja-JP" altLang="en-US" sz="1600" b="1" dirty="0">
                <a:solidFill>
                  <a:schemeClr val="bg1"/>
                </a:solidFill>
                <a:latin typeface="Meiryo UI" panose="020B0604030504040204" pitchFamily="50" charset="-128"/>
                <a:ea typeface="Meiryo UI" panose="020B0604030504040204" pitchFamily="50" charset="-128"/>
              </a:rPr>
              <a:t>府</a:t>
            </a:r>
            <a:r>
              <a:rPr lang="ja-JP" altLang="en-US" sz="1600" b="1" dirty="0" smtClean="0">
                <a:solidFill>
                  <a:schemeClr val="bg1"/>
                </a:solidFill>
                <a:latin typeface="Meiryo UI" panose="020B0604030504040204" pitchFamily="50" charset="-128"/>
                <a:ea typeface="Meiryo UI" panose="020B0604030504040204" pitchFamily="50" charset="-128"/>
              </a:rPr>
              <a:t>における入院・療養の考え方</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A5B239F8-2E6F-4172-99ED-E01B400BC2B8}"/>
              </a:ext>
            </a:extLst>
          </p:cNvPr>
          <p:cNvSpPr txBox="1"/>
          <p:nvPr/>
        </p:nvSpPr>
        <p:spPr>
          <a:xfrm>
            <a:off x="119417" y="533699"/>
            <a:ext cx="1017159" cy="374571"/>
          </a:xfrm>
          <a:prstGeom prst="roundRect">
            <a:avLst/>
          </a:prstGeom>
          <a:solidFill>
            <a:schemeClr val="accent1">
              <a:lumMod val="40000"/>
              <a:lumOff val="6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ja-JP" altLang="en-US" sz="1600" b="1" dirty="0" smtClean="0">
                <a:solidFill>
                  <a:schemeClr val="bg1"/>
                </a:solidFill>
                <a:latin typeface="Meiryo UI" panose="020B0604030504040204" pitchFamily="50" charset="-128"/>
                <a:ea typeface="Meiryo UI" panose="020B0604030504040204" pitchFamily="50" charset="-128"/>
              </a:rPr>
              <a:t>国通知</a:t>
            </a:r>
            <a:endParaRPr lang="en-US" altLang="ja-JP" sz="1600" b="1" dirty="0">
              <a:solidFill>
                <a:schemeClr val="bg1"/>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4606991" y="968467"/>
            <a:ext cx="5328769" cy="292388"/>
          </a:xfrm>
          <a:prstGeom prst="rect">
            <a:avLst/>
          </a:prstGeom>
          <a:noFill/>
        </p:spPr>
        <p:txBody>
          <a:bodyPr wrap="square" rtlCol="0">
            <a:spAutoFit/>
          </a:bodyPr>
          <a:lstStyle/>
          <a:p>
            <a:r>
              <a:rPr kumimoji="1" lang="en-US" altLang="ja-JP" sz="1300" dirty="0" smtClean="0"/>
              <a:t>【</a:t>
            </a:r>
            <a:r>
              <a:rPr kumimoji="1" lang="ja-JP" altLang="en-US" sz="1300" dirty="0" smtClean="0"/>
              <a:t>現行</a:t>
            </a:r>
            <a:r>
              <a:rPr kumimoji="1" lang="en-US" altLang="ja-JP" sz="1300" dirty="0" smtClean="0"/>
              <a:t>】</a:t>
            </a:r>
            <a:r>
              <a:rPr kumimoji="1" lang="ja-JP" altLang="en-US" sz="1300" dirty="0" smtClean="0"/>
              <a:t>令和</a:t>
            </a:r>
            <a:r>
              <a:rPr kumimoji="1" lang="en-US" altLang="ja-JP" sz="1300" dirty="0" smtClean="0"/>
              <a:t>2</a:t>
            </a:r>
            <a:r>
              <a:rPr kumimoji="1" lang="ja-JP" altLang="en-US" sz="1300" dirty="0" smtClean="0"/>
              <a:t>年</a:t>
            </a:r>
            <a:r>
              <a:rPr kumimoji="1" lang="en-US" altLang="ja-JP" sz="1300" dirty="0" smtClean="0"/>
              <a:t>11</a:t>
            </a:r>
            <a:r>
              <a:rPr kumimoji="1" lang="ja-JP" altLang="en-US" sz="1300" dirty="0" smtClean="0"/>
              <a:t>月</a:t>
            </a:r>
            <a:r>
              <a:rPr kumimoji="1" lang="en-US" altLang="ja-JP" sz="1300" dirty="0" smtClean="0"/>
              <a:t>18</a:t>
            </a:r>
            <a:r>
              <a:rPr kumimoji="1" lang="ja-JP" altLang="en-US" sz="1300" dirty="0" smtClean="0"/>
              <a:t>日決定</a:t>
            </a:r>
          </a:p>
        </p:txBody>
      </p:sp>
      <p:sp>
        <p:nvSpPr>
          <p:cNvPr id="13" name="テキスト ボックス 12"/>
          <p:cNvSpPr txBox="1"/>
          <p:nvPr/>
        </p:nvSpPr>
        <p:spPr>
          <a:xfrm>
            <a:off x="4650348" y="5012174"/>
            <a:ext cx="5146317" cy="1615827"/>
          </a:xfrm>
          <a:prstGeom prst="rect">
            <a:avLst/>
          </a:prstGeom>
          <a:noFill/>
          <a:ln w="28575">
            <a:solidFill>
              <a:schemeClr val="tx1"/>
            </a:solidFill>
            <a:prstDash val="sysDot"/>
          </a:ln>
        </p:spPr>
        <p:txBody>
          <a:bodyPr wrap="square" rtlCol="0">
            <a:spAutoFit/>
          </a:bodyPr>
          <a:lstStyle/>
          <a:p>
            <a:r>
              <a:rPr kumimoji="1" lang="en-US" altLang="ja-JP" sz="1400" b="1" dirty="0" smtClean="0"/>
              <a:t>【</a:t>
            </a:r>
            <a:r>
              <a:rPr lang="ja-JP" altLang="en-US" sz="1400" b="1" dirty="0"/>
              <a:t>変</a:t>
            </a:r>
            <a:r>
              <a:rPr lang="ja-JP" altLang="en-US" sz="1400" b="1" dirty="0" smtClean="0"/>
              <a:t>異株陽性者への対応</a:t>
            </a:r>
            <a:r>
              <a:rPr kumimoji="1" lang="en-US" altLang="ja-JP" sz="1400" b="1" dirty="0" smtClean="0"/>
              <a:t>】</a:t>
            </a:r>
            <a:endParaRPr kumimoji="1" lang="ja-JP" altLang="en-US" sz="1400" b="1" dirty="0" smtClean="0"/>
          </a:p>
          <a:p>
            <a:r>
              <a:rPr lang="ja-JP" altLang="en-US" sz="1500" b="1" dirty="0"/>
              <a:t>　</a:t>
            </a:r>
            <a:r>
              <a:rPr lang="ja-JP" altLang="en-US" sz="1400" b="1" dirty="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変異株陽性者については原則入院とされているが、上記の入院・</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　 療養の考え方に基づき、保健所長の判断により宿泊療養とする</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　 ことも</a:t>
            </a:r>
            <a:r>
              <a:rPr lang="ja-JP" altLang="en-US" sz="1400" b="1" dirty="0">
                <a:latin typeface="Meiryo UI" panose="020B0604030504040204" pitchFamily="50" charset="-128"/>
                <a:ea typeface="Meiryo UI" panose="020B0604030504040204" pitchFamily="50" charset="-128"/>
              </a:rPr>
              <a:t>可</a:t>
            </a:r>
            <a:r>
              <a:rPr lang="ja-JP" altLang="en-US" sz="1400" b="1" dirty="0" smtClean="0">
                <a:latin typeface="Meiryo UI" panose="020B0604030504040204" pitchFamily="50" charset="-128"/>
                <a:ea typeface="Meiryo UI" panose="020B0604030504040204" pitchFamily="50" charset="-128"/>
              </a:rPr>
              <a:t>とする。</a:t>
            </a:r>
          </a:p>
          <a:p>
            <a:r>
              <a:rPr lang="ja-JP" altLang="en-US" sz="1400" b="1"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○入院</a:t>
            </a:r>
            <a:r>
              <a:rPr lang="ja-JP" altLang="en-US" sz="1400" b="1" dirty="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宿泊療養が適切でないと保健所長が判断する者について</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　 は、</a:t>
            </a:r>
            <a:r>
              <a:rPr lang="ja-JP" altLang="en-US" sz="1400" b="1" dirty="0">
                <a:latin typeface="Meiryo UI" panose="020B0604030504040204" pitchFamily="50" charset="-128"/>
                <a:ea typeface="Meiryo UI" panose="020B0604030504040204" pitchFamily="50" charset="-128"/>
              </a:rPr>
              <a:t>上記の</a:t>
            </a:r>
            <a:r>
              <a:rPr lang="ja-JP" altLang="en-US" sz="1400" b="1" dirty="0" smtClean="0">
                <a:latin typeface="Meiryo UI" panose="020B0604030504040204" pitchFamily="50" charset="-128"/>
                <a:ea typeface="Meiryo UI" panose="020B0604030504040204" pitchFamily="50" charset="-128"/>
              </a:rPr>
              <a:t>入院</a:t>
            </a:r>
            <a:r>
              <a:rPr lang="ja-JP" altLang="en-US" sz="1400" b="1" dirty="0">
                <a:latin typeface="Meiryo UI" panose="020B0604030504040204" pitchFamily="50" charset="-128"/>
                <a:ea typeface="Meiryo UI" panose="020B0604030504040204" pitchFamily="50" charset="-128"/>
              </a:rPr>
              <a:t>・療養の</a:t>
            </a:r>
            <a:r>
              <a:rPr lang="ja-JP" altLang="en-US" sz="1400" b="1" dirty="0" smtClean="0">
                <a:latin typeface="Meiryo UI" panose="020B0604030504040204" pitchFamily="50" charset="-128"/>
                <a:ea typeface="Meiryo UI" panose="020B0604030504040204" pitchFamily="50" charset="-128"/>
              </a:rPr>
              <a:t>考え方に基づき、自宅療養とすることも</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　 可とする。</a:t>
            </a:r>
            <a:endParaRPr lang="ja-JP" altLang="en-US" sz="1400" b="1" dirty="0">
              <a:latin typeface="Meiryo UI" panose="020B0604030504040204" pitchFamily="50" charset="-128"/>
              <a:ea typeface="Meiryo UI" panose="020B0604030504040204" pitchFamily="50" charset="-128"/>
            </a:endParaRPr>
          </a:p>
        </p:txBody>
      </p:sp>
      <p:sp>
        <p:nvSpPr>
          <p:cNvPr id="14" name="二等辺三角形 13"/>
          <p:cNvSpPr/>
          <p:nvPr/>
        </p:nvSpPr>
        <p:spPr>
          <a:xfrm rot="10800000">
            <a:off x="5882564" y="4682355"/>
            <a:ext cx="2605367" cy="30155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29592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1B32F94-71F0-4F70-8C2E-1DDD4E0F2666}" type="slidenum">
              <a:rPr kumimoji="1" lang="ja-JP" altLang="en-US" smtClean="0"/>
              <a:pPr/>
              <a:t>3</a:t>
            </a:fld>
            <a:endParaRPr kumimoji="1" lang="ja-JP" altLang="en-US"/>
          </a:p>
        </p:txBody>
      </p:sp>
      <p:sp>
        <p:nvSpPr>
          <p:cNvPr id="3" name="テキスト ボックス 2"/>
          <p:cNvSpPr txBox="1"/>
          <p:nvPr/>
        </p:nvSpPr>
        <p:spPr>
          <a:xfrm>
            <a:off x="98523" y="30769"/>
            <a:ext cx="9689743" cy="317331"/>
          </a:xfrm>
          <a:prstGeom prst="rect">
            <a:avLst/>
          </a:prstGeom>
          <a:noFill/>
        </p:spPr>
        <p:txBody>
          <a:bodyPr wrap="square" rtlCol="0">
            <a:spAutoFit/>
          </a:bodyPr>
          <a:lstStyle/>
          <a:p>
            <a:pPr algn="ctr"/>
            <a:r>
              <a:rPr lang="ja-JP" altLang="en-US" sz="1400" b="1" dirty="0">
                <a:latin typeface="Meiryo UI" panose="020B0604030504040204" pitchFamily="50" charset="-128"/>
                <a:ea typeface="Meiryo UI" panose="020B0604030504040204" pitchFamily="50" charset="-128"/>
              </a:rPr>
              <a:t>新型コロナウイルス感染症患者の退院（療養または隔離解除）基準について</a:t>
            </a:r>
          </a:p>
        </p:txBody>
      </p:sp>
      <p:graphicFrame>
        <p:nvGraphicFramePr>
          <p:cNvPr id="4" name="表 3"/>
          <p:cNvGraphicFramePr>
            <a:graphicFrameLocks noGrp="1"/>
          </p:cNvGraphicFramePr>
          <p:nvPr>
            <p:extLst>
              <p:ext uri="{D42A27DB-BD31-4B8C-83A1-F6EECF244321}">
                <p14:modId xmlns:p14="http://schemas.microsoft.com/office/powerpoint/2010/main" val="1693213860"/>
              </p:ext>
            </p:extLst>
          </p:nvPr>
        </p:nvGraphicFramePr>
        <p:xfrm>
          <a:off x="61085" y="2114731"/>
          <a:ext cx="9802084" cy="2568664"/>
        </p:xfrm>
        <a:graphic>
          <a:graphicData uri="http://schemas.openxmlformats.org/drawingml/2006/table">
            <a:tbl>
              <a:tblPr firstRow="1" bandRow="1">
                <a:tableStyleId>{5C22544A-7EE6-4342-B048-85BDC9FD1C3A}</a:tableStyleId>
              </a:tblPr>
              <a:tblGrid>
                <a:gridCol w="9802084">
                  <a:extLst>
                    <a:ext uri="{9D8B030D-6E8A-4147-A177-3AD203B41FA5}">
                      <a16:colId xmlns:a16="http://schemas.microsoft.com/office/drawing/2014/main" val="1020553233"/>
                    </a:ext>
                  </a:extLst>
                </a:gridCol>
              </a:tblGrid>
              <a:tr h="240826">
                <a:tc>
                  <a:txBody>
                    <a:bodyPr/>
                    <a:lstStyle/>
                    <a:p>
                      <a:pPr algn="l"/>
                      <a:endParaRPr kumimoji="1" lang="ja-JP" altLang="en-US" sz="1000" dirty="0">
                        <a:latin typeface="Meiryo UI" panose="020B0604030504040204" pitchFamily="50" charset="-128"/>
                        <a:ea typeface="Meiryo UI" panose="020B0604030504040204" pitchFamily="50" charset="-128"/>
                      </a:endParaRPr>
                    </a:p>
                  </a:txBody>
                  <a:tcPr marT="36000" marB="36000" anchor="ctr"/>
                </a:tc>
                <a:extLst>
                  <a:ext uri="{0D108BD9-81ED-4DB2-BD59-A6C34878D82A}">
                    <a16:rowId xmlns:a16="http://schemas.microsoft.com/office/drawing/2014/main" val="415029893"/>
                  </a:ext>
                </a:extLst>
              </a:tr>
              <a:tr h="2327838">
                <a:tc>
                  <a:txBody>
                    <a:bodyPr/>
                    <a:lstStyle/>
                    <a:p>
                      <a:pPr algn="l">
                        <a:lnSpc>
                          <a:spcPts val="1150"/>
                        </a:lnSpc>
                      </a:pP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有症状者</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　原則として次の①又は③に該当する場合とする。ただし、次の②又は④に該当する場合も差し支えないこととする。</a:t>
                      </a:r>
                      <a:endParaRPr lang="en-US" altLang="ja-JP" sz="1000" b="0" i="0" u="none" strike="noStrike" baseline="0" dirty="0" smtClean="0">
                        <a:solidFill>
                          <a:schemeClr val="tx1"/>
                        </a:solidFill>
                        <a:latin typeface="Meiryo UI" panose="020B0604030504040204" pitchFamily="50" charset="-128"/>
                        <a:ea typeface="Meiryo UI" panose="020B0604030504040204" pitchFamily="50" charset="-128"/>
                      </a:endParaRPr>
                    </a:p>
                    <a:p>
                      <a:pPr algn="l">
                        <a:lnSpc>
                          <a:spcPts val="1150"/>
                        </a:lnSpc>
                      </a:pP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　</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(1)</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人工呼吸器等による治療を行わなかった場合</a:t>
                      </a:r>
                      <a:endParaRPr lang="en-US" altLang="ja-JP" sz="1000" b="0" i="0" u="none" strike="noStrike" baseline="0" dirty="0" smtClean="0">
                        <a:solidFill>
                          <a:schemeClr val="tx1"/>
                        </a:solidFill>
                        <a:latin typeface="Meiryo UI" panose="020B0604030504040204" pitchFamily="50" charset="-128"/>
                        <a:ea typeface="Meiryo UI" panose="020B0604030504040204" pitchFamily="50" charset="-128"/>
                      </a:endParaRPr>
                    </a:p>
                    <a:p>
                      <a:pPr algn="l">
                        <a:lnSpc>
                          <a:spcPts val="1150"/>
                        </a:lnSpc>
                      </a:pP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   ①発症日から</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10</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日間経過し、かつ、症状軽快後</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72</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時間経過</a:t>
                      </a:r>
                      <a:endParaRPr lang="en-US" altLang="ja-JP" sz="1000" b="0" i="0" u="none" strike="noStrike" baseline="0" dirty="0" smtClean="0">
                        <a:solidFill>
                          <a:schemeClr val="tx1"/>
                        </a:solidFill>
                        <a:latin typeface="Meiryo UI" panose="020B0604030504040204" pitchFamily="50" charset="-128"/>
                        <a:ea typeface="Meiryo UI" panose="020B0604030504040204" pitchFamily="50" charset="-128"/>
                      </a:endParaRPr>
                    </a:p>
                    <a:p>
                      <a:pPr algn="l">
                        <a:lnSpc>
                          <a:spcPts val="1150"/>
                        </a:lnSpc>
                      </a:pP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   ②発症日から</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10</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日間経過以前に症状軽快した場合に、症状軽快後</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24</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時間経過した後に核酸増幅法等の検査を行い、　陰性が確認され、その検査の検体を採取した</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24</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時間以後に再度</a:t>
                      </a:r>
                      <a:endParaRPr lang="en-US" altLang="ja-JP" sz="1000" b="0" i="0" u="none" strike="noStrike" baseline="0" dirty="0" smtClean="0">
                        <a:solidFill>
                          <a:schemeClr val="tx1"/>
                        </a:solidFill>
                        <a:latin typeface="Meiryo UI" panose="020B0604030504040204" pitchFamily="50" charset="-128"/>
                        <a:ea typeface="Meiryo UI" panose="020B0604030504040204" pitchFamily="50" charset="-128"/>
                      </a:endParaRPr>
                    </a:p>
                    <a:p>
                      <a:pPr algn="l">
                        <a:lnSpc>
                          <a:spcPts val="1150"/>
                        </a:lnSpc>
                      </a:pP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　検体採取を行い、陰性が確認</a:t>
                      </a:r>
                      <a:endParaRPr lang="en-US" altLang="ja-JP" sz="1000" b="0" i="0" u="none" strike="noStrike" baseline="0" dirty="0" smtClean="0">
                        <a:solidFill>
                          <a:schemeClr val="tx1"/>
                        </a:solidFill>
                        <a:latin typeface="Meiryo UI" panose="020B0604030504040204" pitchFamily="50" charset="-128"/>
                        <a:ea typeface="Meiryo UI" panose="020B0604030504040204" pitchFamily="50" charset="-128"/>
                      </a:endParaRPr>
                    </a:p>
                    <a:p>
                      <a:pPr algn="l">
                        <a:lnSpc>
                          <a:spcPts val="1150"/>
                        </a:lnSpc>
                      </a:pP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　</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(2)</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人工呼吸器等による治療を行った場合</a:t>
                      </a:r>
                      <a:endParaRPr lang="en-US" altLang="ja-JP" sz="1000" b="0" i="0" u="none" strike="noStrike" baseline="0" dirty="0" smtClean="0">
                        <a:solidFill>
                          <a:schemeClr val="tx1"/>
                        </a:solidFill>
                        <a:latin typeface="Meiryo UI" panose="020B0604030504040204" pitchFamily="50" charset="-128"/>
                        <a:ea typeface="Meiryo UI" panose="020B0604030504040204" pitchFamily="50" charset="-128"/>
                      </a:endParaRPr>
                    </a:p>
                    <a:p>
                      <a:pPr algn="l">
                        <a:lnSpc>
                          <a:spcPts val="1150"/>
                        </a:lnSpc>
                      </a:pP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   ③発症日から</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15</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日間経過し、かつ、症状軽快後</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72</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時間経過</a:t>
                      </a:r>
                      <a:endParaRPr lang="en-US" altLang="ja-JP" sz="1000" b="0" i="0" u="none" strike="noStrike" baseline="0" dirty="0" smtClean="0">
                        <a:solidFill>
                          <a:schemeClr val="tx1"/>
                        </a:solidFill>
                        <a:latin typeface="Meiryo UI" panose="020B0604030504040204" pitchFamily="50" charset="-128"/>
                        <a:ea typeface="Meiryo UI" panose="020B0604030504040204" pitchFamily="50" charset="-128"/>
                      </a:endParaRPr>
                    </a:p>
                    <a:p>
                      <a:pPr algn="l">
                        <a:lnSpc>
                          <a:spcPts val="1150"/>
                        </a:lnSpc>
                      </a:pP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   ④発症日から</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20</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日間経過以前に症状軽快した場合に、症状軽快後</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24</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時間経過した後に核酸増幅法等の検査を行い、</a:t>
                      </a:r>
                      <a:endParaRPr lang="en-US" altLang="ja-JP" sz="1000" b="0" i="0" u="none" strike="noStrike" baseline="0" dirty="0" smtClean="0">
                        <a:solidFill>
                          <a:schemeClr val="tx1"/>
                        </a:solidFill>
                        <a:latin typeface="Meiryo UI" panose="020B0604030504040204" pitchFamily="50" charset="-128"/>
                        <a:ea typeface="Meiryo UI" panose="020B0604030504040204" pitchFamily="50" charset="-128"/>
                      </a:endParaRPr>
                    </a:p>
                    <a:p>
                      <a:pPr algn="l">
                        <a:lnSpc>
                          <a:spcPts val="1150"/>
                        </a:lnSpc>
                      </a:pP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　陰性が確認され、その検査の検体を採取した</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24</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時間以後に再度検体採取を行い、陰性が確認</a:t>
                      </a:r>
                      <a:endParaRPr lang="en-US" altLang="ja-JP" sz="1000" b="0" i="0" u="none" strike="noStrike" baseline="0" dirty="0" smtClean="0">
                        <a:solidFill>
                          <a:schemeClr val="tx1"/>
                        </a:solidFill>
                        <a:latin typeface="Meiryo UI" panose="020B0604030504040204" pitchFamily="50" charset="-128"/>
                        <a:ea typeface="Meiryo UI" panose="020B0604030504040204" pitchFamily="50" charset="-128"/>
                      </a:endParaRPr>
                    </a:p>
                    <a:p>
                      <a:pPr algn="l">
                        <a:lnSpc>
                          <a:spcPts val="1150"/>
                        </a:lnSpc>
                      </a:pP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      ※</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ただし、③の場合は、発症日から</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20</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日間経過するまでは退院後も適切な感染予防策を講じるものとする。</a:t>
                      </a:r>
                      <a:endParaRPr lang="en-US" altLang="ja-JP" sz="1000" b="0" i="0" u="none" strike="noStrike" baseline="0" dirty="0" smtClean="0">
                        <a:solidFill>
                          <a:schemeClr val="tx1"/>
                        </a:solidFill>
                        <a:latin typeface="Meiryo UI" panose="020B0604030504040204" pitchFamily="50" charset="-128"/>
                        <a:ea typeface="Meiryo UI" panose="020B0604030504040204" pitchFamily="50" charset="-128"/>
                      </a:endParaRPr>
                    </a:p>
                    <a:p>
                      <a:pPr algn="l">
                        <a:lnSpc>
                          <a:spcPts val="300"/>
                        </a:lnSpc>
                      </a:pPr>
                      <a:endParaRPr lang="en-US" altLang="ja-JP" sz="1000" b="0" i="0" u="none" strike="noStrike" baseline="0" dirty="0" smtClean="0">
                        <a:solidFill>
                          <a:schemeClr val="tx1"/>
                        </a:solidFill>
                        <a:latin typeface="Meiryo UI" panose="020B0604030504040204" pitchFamily="50" charset="-128"/>
                        <a:ea typeface="Meiryo UI" panose="020B0604030504040204" pitchFamily="50" charset="-128"/>
                      </a:endParaRPr>
                    </a:p>
                    <a:p>
                      <a:pPr algn="l">
                        <a:lnSpc>
                          <a:spcPts val="1150"/>
                        </a:lnSpc>
                      </a:pP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無症状病原体保有者</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　原則として次の⑤に該当する場合に、退院の基準を満たすものとする。ただし、次の⑥に該当する場合も退院の基準を満たす者として差し支えないこととする。</a:t>
                      </a:r>
                      <a:endParaRPr lang="en-US" altLang="ja-JP" sz="1000" b="0" i="0" u="none" strike="noStrike" baseline="0" dirty="0" smtClean="0">
                        <a:solidFill>
                          <a:schemeClr val="tx1"/>
                        </a:solidFill>
                        <a:latin typeface="Meiryo UI" panose="020B0604030504040204" pitchFamily="50" charset="-128"/>
                        <a:ea typeface="Meiryo UI" panose="020B0604030504040204" pitchFamily="50" charset="-128"/>
                      </a:endParaRPr>
                    </a:p>
                    <a:p>
                      <a:pPr algn="l">
                        <a:lnSpc>
                          <a:spcPts val="1150"/>
                        </a:lnSpc>
                      </a:pP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   ⑤発症日から</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10</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日間経過</a:t>
                      </a:r>
                    </a:p>
                    <a:p>
                      <a:pPr algn="l">
                        <a:lnSpc>
                          <a:spcPts val="1150"/>
                        </a:lnSpc>
                      </a:pP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   ⑥発症日から６日間経過した後に核酸増幅法等の検査を行い、陰性が確認され、その検査の検体を採取した</a:t>
                      </a:r>
                      <a:r>
                        <a:rPr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24</a:t>
                      </a:r>
                      <a:r>
                        <a:rPr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時間以後に再度検体採取を行い、陰性が確認</a:t>
                      </a:r>
                      <a:endParaRPr lang="en-US" altLang="ja-JP" sz="1000" b="0" i="0" u="none" strike="noStrike" baseline="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50"/>
                        </a:lnSpc>
                        <a:spcBef>
                          <a:spcPts val="0"/>
                        </a:spcBef>
                        <a:spcAft>
                          <a:spcPts val="0"/>
                        </a:spcAft>
                        <a:buClrTx/>
                        <a:buSzTx/>
                        <a:buFontTx/>
                        <a:buNone/>
                        <a:tabLst/>
                        <a:defRPr/>
                      </a:pPr>
                      <a:r>
                        <a:rPr kumimoji="1"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a:t>
                      </a:r>
                      <a:r>
                        <a:rPr kumimoji="1"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ただし、発症日から日数等による基準</a:t>
                      </a:r>
                      <a:r>
                        <a:rPr kumimoji="1"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a:t>
                      </a:r>
                      <a:r>
                        <a:rPr kumimoji="1"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①</a:t>
                      </a:r>
                      <a:r>
                        <a:rPr kumimoji="1"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a:t>
                      </a:r>
                      <a:r>
                        <a:rPr kumimoji="1"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③</a:t>
                      </a:r>
                      <a:r>
                        <a:rPr kumimoji="1"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a:t>
                      </a:r>
                      <a:r>
                        <a:rPr kumimoji="1"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⑤</a:t>
                      </a:r>
                      <a:r>
                        <a:rPr kumimoji="1" lang="en-US" altLang="ja-JP" sz="1000" b="0" i="0" u="none" strike="noStrike" baseline="0" dirty="0" smtClean="0">
                          <a:solidFill>
                            <a:schemeClr val="tx1"/>
                          </a:solidFill>
                          <a:latin typeface="Meiryo UI" panose="020B0604030504040204" pitchFamily="50" charset="-128"/>
                          <a:ea typeface="Meiryo UI" panose="020B0604030504040204" pitchFamily="50" charset="-128"/>
                        </a:rPr>
                        <a:t>)</a:t>
                      </a:r>
                      <a:r>
                        <a:rPr kumimoji="1" lang="ja-JP" altLang="en-US" sz="1000" b="0" i="0" u="none" strike="noStrike" baseline="0" dirty="0" smtClean="0">
                          <a:solidFill>
                            <a:schemeClr val="tx1"/>
                          </a:solidFill>
                          <a:latin typeface="Meiryo UI" panose="020B0604030504040204" pitchFamily="50" charset="-128"/>
                          <a:ea typeface="Meiryo UI" panose="020B0604030504040204" pitchFamily="50" charset="-128"/>
                        </a:rPr>
                        <a:t>を満たした以降も感染性を維持している可能性がある患者（例：重度免疫不全者）の場合には、地域の専門医との相談も考慮すること。</a:t>
                      </a:r>
                      <a:endParaRPr lang="en-US" altLang="ja-JP" sz="1000" b="0" i="0" u="none" strike="noStrike" baseline="0" dirty="0" smtClean="0">
                        <a:solidFill>
                          <a:schemeClr val="tx1"/>
                        </a:solidFill>
                        <a:latin typeface="Meiryo UI" panose="020B0604030504040204" pitchFamily="50" charset="-128"/>
                        <a:ea typeface="Meiryo UI" panose="020B0604030504040204" pitchFamily="50" charset="-128"/>
                      </a:endParaRPr>
                    </a:p>
                  </a:txBody>
                  <a:tcPr marT="36000" marB="36000">
                    <a:lnB w="12700" cmpd="sng">
                      <a:noFill/>
                    </a:lnB>
                  </a:tcPr>
                </a:tc>
                <a:extLst>
                  <a:ext uri="{0D108BD9-81ED-4DB2-BD59-A6C34878D82A}">
                    <a16:rowId xmlns:a16="http://schemas.microsoft.com/office/drawing/2014/main" val="3430234153"/>
                  </a:ext>
                </a:extLst>
              </a:tr>
            </a:tbl>
          </a:graphicData>
        </a:graphic>
      </p:graphicFrame>
      <p:sp>
        <p:nvSpPr>
          <p:cNvPr id="5" name="角丸四角形 4"/>
          <p:cNvSpPr/>
          <p:nvPr/>
        </p:nvSpPr>
        <p:spPr>
          <a:xfrm>
            <a:off x="48368" y="348100"/>
            <a:ext cx="9814801" cy="1674268"/>
          </a:xfrm>
          <a:prstGeom prst="roundRect">
            <a:avLst/>
          </a:prstGeom>
          <a:solidFill>
            <a:schemeClr val="accent1">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100"/>
              </a:lnSpc>
            </a:pPr>
            <a:r>
              <a:rPr lang="ja-JP" altLang="en-US" sz="1200" dirty="0" smtClean="0">
                <a:solidFill>
                  <a:schemeClr val="tx1"/>
                </a:solidFill>
                <a:latin typeface="Meiryo UI" panose="020B0604030504040204" pitchFamily="50" charset="-128"/>
                <a:ea typeface="Meiryo UI" panose="020B0604030504040204" pitchFamily="50" charset="-128"/>
              </a:rPr>
              <a:t>■変異</a:t>
            </a:r>
            <a:r>
              <a:rPr lang="ja-JP" altLang="en-US" sz="1200" dirty="0">
                <a:solidFill>
                  <a:schemeClr val="tx1"/>
                </a:solidFill>
                <a:latin typeface="Meiryo UI" panose="020B0604030504040204" pitchFamily="50" charset="-128"/>
                <a:ea typeface="Meiryo UI" panose="020B0604030504040204" pitchFamily="50" charset="-128"/>
              </a:rPr>
              <a:t>株</a:t>
            </a:r>
            <a:r>
              <a:rPr lang="ja-JP" altLang="en-US" sz="1200" dirty="0" smtClean="0">
                <a:solidFill>
                  <a:schemeClr val="tx1"/>
                </a:solidFill>
                <a:latin typeface="Meiryo UI" panose="020B0604030504040204" pitchFamily="50" charset="-128"/>
                <a:ea typeface="Meiryo UI" panose="020B0604030504040204" pitchFamily="50" charset="-128"/>
              </a:rPr>
              <a:t>患者退院の取扱いについて、現行の</a:t>
            </a:r>
            <a:r>
              <a:rPr lang="ja-JP" altLang="en-US" sz="1200" dirty="0">
                <a:solidFill>
                  <a:schemeClr val="tx1"/>
                </a:solidFill>
                <a:latin typeface="Meiryo UI" panose="020B0604030504040204" pitchFamily="50" charset="-128"/>
                <a:ea typeface="Meiryo UI" panose="020B0604030504040204" pitchFamily="50" charset="-128"/>
              </a:rPr>
              <a:t>府</a:t>
            </a:r>
            <a:r>
              <a:rPr lang="ja-JP" altLang="en-US" sz="1200" dirty="0" smtClean="0">
                <a:solidFill>
                  <a:schemeClr val="tx1"/>
                </a:solidFill>
                <a:latin typeface="Meiryo UI" panose="020B0604030504040204" pitchFamily="50" charset="-128"/>
                <a:ea typeface="Meiryo UI" panose="020B0604030504040204" pitchFamily="50" charset="-128"/>
              </a:rPr>
              <a:t>退院（療養</a:t>
            </a:r>
            <a:r>
              <a:rPr lang="ja-JP" altLang="en-US" sz="1200" dirty="0">
                <a:solidFill>
                  <a:schemeClr val="tx1"/>
                </a:solidFill>
                <a:latin typeface="Meiryo UI" panose="020B0604030504040204" pitchFamily="50" charset="-128"/>
                <a:ea typeface="Meiryo UI" panose="020B0604030504040204" pitchFamily="50" charset="-128"/>
              </a:rPr>
              <a:t>または</a:t>
            </a:r>
            <a:r>
              <a:rPr lang="ja-JP" altLang="ja-JP" sz="1200" dirty="0">
                <a:solidFill>
                  <a:schemeClr val="tx1"/>
                </a:solidFill>
                <a:latin typeface="Meiryo UI" panose="020B0604030504040204" pitchFamily="50" charset="-128"/>
                <a:ea typeface="Meiryo UI" panose="020B0604030504040204" pitchFamily="50" charset="-128"/>
              </a:rPr>
              <a:t>隔離解除）</a:t>
            </a:r>
            <a:r>
              <a:rPr lang="ja-JP" altLang="en-US" sz="1200" dirty="0" smtClean="0">
                <a:solidFill>
                  <a:schemeClr val="tx1"/>
                </a:solidFill>
                <a:latin typeface="Meiryo UI" panose="020B0604030504040204" pitchFamily="50" charset="-128"/>
                <a:ea typeface="Meiryo UI" panose="020B0604030504040204" pitchFamily="50" charset="-128"/>
              </a:rPr>
              <a:t>基準に国基準のとおり追加する。</a:t>
            </a:r>
            <a:endParaRPr lang="en-US" altLang="ja-JP" sz="1200" dirty="0" smtClean="0">
              <a:solidFill>
                <a:schemeClr val="tx1"/>
              </a:solidFill>
              <a:latin typeface="Meiryo UI" panose="020B0604030504040204" pitchFamily="50" charset="-128"/>
              <a:ea typeface="Meiryo UI" panose="020B0604030504040204" pitchFamily="50" charset="-128"/>
            </a:endParaRPr>
          </a:p>
          <a:p>
            <a:pPr>
              <a:lnSpc>
                <a:spcPts val="1800"/>
              </a:lnSpc>
            </a:pPr>
            <a:r>
              <a:rPr lang="en-US" altLang="ja-JP" sz="1100" b="1" dirty="0" smtClean="0">
                <a:solidFill>
                  <a:schemeClr val="tx1"/>
                </a:solidFill>
                <a:latin typeface="Meiryo UI" panose="020B0604030504040204" pitchFamily="50" charset="-128"/>
                <a:ea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rPr>
              <a:t>変異株患者の退院基準の概要</a:t>
            </a:r>
            <a:r>
              <a:rPr lang="en-US" altLang="ja-JP" sz="1100" b="1" dirty="0" smtClean="0">
                <a:solidFill>
                  <a:schemeClr val="tx1"/>
                </a:solidFill>
                <a:latin typeface="Meiryo UI" panose="020B0604030504040204" pitchFamily="50" charset="-128"/>
                <a:ea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rPr>
              <a:t>　</a:t>
            </a:r>
            <a:endParaRPr lang="en-US" altLang="ja-JP" sz="1100" b="1" dirty="0" smtClean="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smtClean="0">
                <a:solidFill>
                  <a:schemeClr val="tx1"/>
                </a:solidFill>
                <a:latin typeface="Meiryo UI" panose="020B0604030504040204" pitchFamily="50" charset="-128"/>
                <a:ea typeface="Meiryo UI" panose="020B0604030504040204" pitchFamily="50" charset="-128"/>
              </a:rPr>
              <a:t>〇有症状者の場合、症状軽快後</a:t>
            </a:r>
            <a:r>
              <a:rPr lang="en-US" altLang="ja-JP" sz="1100" dirty="0" smtClean="0">
                <a:solidFill>
                  <a:schemeClr val="tx1"/>
                </a:solidFill>
                <a:latin typeface="Meiryo UI" panose="020B0604030504040204" pitchFamily="50" charset="-128"/>
                <a:ea typeface="Meiryo UI" panose="020B0604030504040204" pitchFamily="50" charset="-128"/>
              </a:rPr>
              <a:t>24</a:t>
            </a:r>
            <a:r>
              <a:rPr lang="ja-JP" altLang="en-US" sz="1100" dirty="0" smtClean="0">
                <a:solidFill>
                  <a:schemeClr val="tx1"/>
                </a:solidFill>
                <a:latin typeface="Meiryo UI" panose="020B0604030504040204" pitchFamily="50" charset="-128"/>
                <a:ea typeface="Meiryo UI" panose="020B0604030504040204" pitchFamily="50" charset="-128"/>
              </a:rPr>
              <a:t>時間経過した後、</a:t>
            </a:r>
            <a:r>
              <a:rPr lang="en-US" altLang="ja-JP" sz="1100" dirty="0" smtClean="0">
                <a:solidFill>
                  <a:schemeClr val="tx1"/>
                </a:solidFill>
                <a:latin typeface="Meiryo UI" panose="020B0604030504040204" pitchFamily="50" charset="-128"/>
                <a:ea typeface="Meiryo UI" panose="020B0604030504040204" pitchFamily="50" charset="-128"/>
              </a:rPr>
              <a:t>24</a:t>
            </a:r>
            <a:r>
              <a:rPr lang="ja-JP" altLang="en-US" sz="1100" dirty="0" smtClean="0">
                <a:solidFill>
                  <a:schemeClr val="tx1"/>
                </a:solidFill>
                <a:latin typeface="Meiryo UI" panose="020B0604030504040204" pitchFamily="50" charset="-128"/>
                <a:ea typeface="Meiryo UI" panose="020B0604030504040204" pitchFamily="50" charset="-128"/>
              </a:rPr>
              <a:t>時間以上間隔をあけ、</a:t>
            </a:r>
            <a:r>
              <a:rPr lang="en-US" altLang="ja-JP" sz="1100" dirty="0" smtClean="0">
                <a:solidFill>
                  <a:schemeClr val="tx1"/>
                </a:solidFill>
                <a:latin typeface="Meiryo UI" panose="020B0604030504040204" pitchFamily="50" charset="-128"/>
                <a:ea typeface="Meiryo UI" panose="020B0604030504040204" pitchFamily="50" charset="-128"/>
              </a:rPr>
              <a:t>2</a:t>
            </a:r>
            <a:r>
              <a:rPr lang="ja-JP" altLang="en-US" sz="1100" dirty="0" smtClean="0">
                <a:solidFill>
                  <a:schemeClr val="tx1"/>
                </a:solidFill>
                <a:latin typeface="Meiryo UI" panose="020B0604030504040204" pitchFamily="50" charset="-128"/>
                <a:ea typeface="Meiryo UI" panose="020B0604030504040204" pitchFamily="50" charset="-128"/>
              </a:rPr>
              <a:t>回のＰＣＲ検査または抗原定量検査で陰性を確認できれば退院とする。　</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smtClean="0">
                <a:solidFill>
                  <a:schemeClr val="tx1"/>
                </a:solidFill>
                <a:latin typeface="Meiryo UI" panose="020B0604030504040204" pitchFamily="50" charset="-128"/>
                <a:ea typeface="Meiryo UI" panose="020B0604030504040204" pitchFamily="50" charset="-128"/>
              </a:rPr>
              <a:t>〇無症状者の場合、検体採取日から</a:t>
            </a:r>
            <a:r>
              <a:rPr lang="en-US" altLang="ja-JP" sz="1100" dirty="0" smtClean="0">
                <a:solidFill>
                  <a:schemeClr val="tx1"/>
                </a:solidFill>
                <a:latin typeface="Meiryo UI" panose="020B0604030504040204" pitchFamily="50" charset="-128"/>
                <a:ea typeface="Meiryo UI" panose="020B0604030504040204" pitchFamily="50" charset="-128"/>
              </a:rPr>
              <a:t>6</a:t>
            </a:r>
            <a:r>
              <a:rPr lang="ja-JP" altLang="en-US" sz="1100" dirty="0" smtClean="0">
                <a:solidFill>
                  <a:schemeClr val="tx1"/>
                </a:solidFill>
                <a:latin typeface="Meiryo UI" panose="020B0604030504040204" pitchFamily="50" charset="-128"/>
                <a:ea typeface="Meiryo UI" panose="020B0604030504040204" pitchFamily="50" charset="-128"/>
              </a:rPr>
              <a:t>日間経過後、</a:t>
            </a:r>
            <a:r>
              <a:rPr lang="en-US" altLang="ja-JP" sz="1100" dirty="0" smtClean="0">
                <a:solidFill>
                  <a:schemeClr val="tx1"/>
                </a:solidFill>
                <a:latin typeface="Meiryo UI" panose="020B0604030504040204" pitchFamily="50" charset="-128"/>
                <a:ea typeface="Meiryo UI" panose="020B0604030504040204" pitchFamily="50" charset="-128"/>
              </a:rPr>
              <a:t>24</a:t>
            </a:r>
            <a:r>
              <a:rPr lang="ja-JP" altLang="en-US" sz="1100" dirty="0" smtClean="0">
                <a:solidFill>
                  <a:schemeClr val="tx1"/>
                </a:solidFill>
                <a:latin typeface="Meiryo UI" panose="020B0604030504040204" pitchFamily="50" charset="-128"/>
                <a:ea typeface="Meiryo UI" panose="020B0604030504040204" pitchFamily="50" charset="-128"/>
              </a:rPr>
              <a:t>時間以上間隔をあけ、</a:t>
            </a:r>
            <a:r>
              <a:rPr lang="en-US" altLang="ja-JP" sz="1100" dirty="0" smtClean="0">
                <a:solidFill>
                  <a:schemeClr val="tx1"/>
                </a:solidFill>
                <a:latin typeface="Meiryo UI" panose="020B0604030504040204" pitchFamily="50" charset="-128"/>
                <a:ea typeface="Meiryo UI" panose="020B0604030504040204" pitchFamily="50" charset="-128"/>
              </a:rPr>
              <a:t>2</a:t>
            </a:r>
            <a:r>
              <a:rPr lang="ja-JP" altLang="en-US" sz="1100" dirty="0" smtClean="0">
                <a:solidFill>
                  <a:schemeClr val="tx1"/>
                </a:solidFill>
                <a:latin typeface="Meiryo UI" panose="020B0604030504040204" pitchFamily="50" charset="-128"/>
                <a:ea typeface="Meiryo UI" panose="020B0604030504040204" pitchFamily="50" charset="-128"/>
              </a:rPr>
              <a:t>回のＰＣＲ検査または抗原定量検査で陰性を確認できれば退院とする。</a:t>
            </a:r>
            <a:endParaRPr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smtClean="0">
                <a:solidFill>
                  <a:schemeClr val="tx1"/>
                </a:solidFill>
                <a:latin typeface="Meiryo UI" panose="020B0604030504040204" pitchFamily="50" charset="-128"/>
                <a:ea typeface="Meiryo UI" panose="020B0604030504040204" pitchFamily="50" charset="-128"/>
              </a:rPr>
              <a:t>〇患者が再度症状を呈した場合や無症状者が症状を呈した場合は、</a:t>
            </a:r>
            <a:r>
              <a:rPr lang="en-US" altLang="ja-JP" sz="1100" dirty="0" smtClean="0">
                <a:solidFill>
                  <a:schemeClr val="tx1"/>
                </a:solidFill>
                <a:latin typeface="Meiryo UI" panose="020B0604030504040204" pitchFamily="50" charset="-128"/>
                <a:ea typeface="Meiryo UI" panose="020B0604030504040204" pitchFamily="50" charset="-128"/>
              </a:rPr>
              <a:t>37.5</a:t>
            </a:r>
            <a:r>
              <a:rPr lang="ja-JP" altLang="en-US" sz="1100" dirty="0" smtClean="0">
                <a:solidFill>
                  <a:schemeClr val="tx1"/>
                </a:solidFill>
                <a:latin typeface="Meiryo UI" panose="020B0604030504040204" pitchFamily="50" charset="-128"/>
                <a:ea typeface="Meiryo UI" panose="020B0604030504040204" pitchFamily="50" charset="-128"/>
              </a:rPr>
              <a:t>度以上の発熱が</a:t>
            </a:r>
            <a:r>
              <a:rPr lang="en-US" altLang="ja-JP" sz="1100" dirty="0" smtClean="0">
                <a:solidFill>
                  <a:schemeClr val="tx1"/>
                </a:solidFill>
                <a:latin typeface="Meiryo UI" panose="020B0604030504040204" pitchFamily="50" charset="-128"/>
                <a:ea typeface="Meiryo UI" panose="020B0604030504040204" pitchFamily="50" charset="-128"/>
              </a:rPr>
              <a:t>24</a:t>
            </a:r>
            <a:r>
              <a:rPr lang="ja-JP" altLang="en-US" sz="1100" dirty="0" smtClean="0">
                <a:solidFill>
                  <a:schemeClr val="tx1"/>
                </a:solidFill>
                <a:latin typeface="Meiryo UI" panose="020B0604030504040204" pitchFamily="50" charset="-128"/>
                <a:ea typeface="Meiryo UI" panose="020B0604030504040204" pitchFamily="50" charset="-128"/>
              </a:rPr>
              <a:t>時間なく、呼吸器症状が改善傾向となるまで退院基準を満たさないものとする。</a:t>
            </a:r>
            <a:endParaRPr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smtClean="0">
                <a:solidFill>
                  <a:schemeClr val="tx1"/>
                </a:solidFill>
                <a:latin typeface="Meiryo UI" panose="020B0604030504040204" pitchFamily="50" charset="-128"/>
                <a:ea typeface="Meiryo UI" panose="020B0604030504040204" pitchFamily="50" charset="-128"/>
              </a:rPr>
              <a:t>〇変異株でないことが判明した場合は、現行の退院基準により対応する。</a:t>
            </a:r>
            <a:endParaRPr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86882" y="5018217"/>
            <a:ext cx="9802084" cy="179241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00" b="1" dirty="0" smtClean="0">
                <a:solidFill>
                  <a:schemeClr val="tx1"/>
                </a:solidFill>
                <a:latin typeface="Meiryo UI" panose="020B0604030504040204" pitchFamily="50" charset="-128"/>
                <a:ea typeface="Meiryo UI" panose="020B0604030504040204" pitchFamily="50" charset="-128"/>
              </a:rPr>
              <a:t>【</a:t>
            </a:r>
            <a:r>
              <a:rPr kumimoji="1" lang="ja-JP" altLang="en-US" sz="1000" b="1" dirty="0" smtClean="0">
                <a:solidFill>
                  <a:schemeClr val="tx1"/>
                </a:solidFill>
                <a:latin typeface="Meiryo UI" panose="020B0604030504040204" pitchFamily="50" charset="-128"/>
                <a:ea typeface="Meiryo UI" panose="020B0604030504040204" pitchFamily="50" charset="-128"/>
              </a:rPr>
              <a:t>上記新型コロナウイルス感染症患者のうち、変異株患者</a:t>
            </a:r>
            <a:r>
              <a:rPr kumimoji="1" lang="en-US" altLang="ja-JP" sz="1000" b="1"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　　　　</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➀</a:t>
            </a:r>
            <a:r>
              <a:rPr kumimoji="1" lang="ja-JP" altLang="en-US" sz="1000" dirty="0" smtClean="0">
                <a:solidFill>
                  <a:schemeClr val="tx1"/>
                </a:solidFill>
                <a:latin typeface="Meiryo UI" panose="020B0604030504040204" pitchFamily="50" charset="-128"/>
                <a:ea typeface="Meiryo UI" panose="020B0604030504040204" pitchFamily="50" charset="-128"/>
              </a:rPr>
              <a:t>新型コロナウイルス感染症の患者について、法第</a:t>
            </a:r>
            <a:r>
              <a:rPr kumimoji="1" lang="en-US" altLang="ja-JP" sz="1000" dirty="0" smtClean="0">
                <a:solidFill>
                  <a:schemeClr val="tx1"/>
                </a:solidFill>
                <a:latin typeface="Meiryo UI" panose="020B0604030504040204" pitchFamily="50" charset="-128"/>
                <a:ea typeface="Meiryo UI" panose="020B0604030504040204" pitchFamily="50" charset="-128"/>
              </a:rPr>
              <a:t>26</a:t>
            </a:r>
            <a:r>
              <a:rPr kumimoji="1" lang="ja-JP" altLang="en-US" sz="1000" dirty="0" smtClean="0">
                <a:solidFill>
                  <a:schemeClr val="tx1"/>
                </a:solidFill>
                <a:latin typeface="Meiryo UI" panose="020B0604030504040204" pitchFamily="50" charset="-128"/>
                <a:ea typeface="Meiryo UI" panose="020B0604030504040204" pitchFamily="50" charset="-128"/>
              </a:rPr>
              <a:t>条第</a:t>
            </a:r>
            <a:r>
              <a:rPr kumimoji="1" lang="en-US" altLang="ja-JP" sz="1000" dirty="0" smtClean="0">
                <a:solidFill>
                  <a:schemeClr val="tx1"/>
                </a:solidFill>
                <a:latin typeface="Meiryo UI" panose="020B0604030504040204" pitchFamily="50" charset="-128"/>
                <a:ea typeface="Meiryo UI" panose="020B0604030504040204" pitchFamily="50" charset="-128"/>
              </a:rPr>
              <a:t>2</a:t>
            </a:r>
            <a:r>
              <a:rPr kumimoji="1" lang="ja-JP" altLang="en-US" sz="1000" dirty="0" smtClean="0">
                <a:solidFill>
                  <a:schemeClr val="tx1"/>
                </a:solidFill>
                <a:latin typeface="Meiryo UI" panose="020B0604030504040204" pitchFamily="50" charset="-128"/>
                <a:ea typeface="Meiryo UI" panose="020B0604030504040204" pitchFamily="50" charset="-128"/>
              </a:rPr>
              <a:t>項において準用する法第</a:t>
            </a:r>
            <a:r>
              <a:rPr kumimoji="1" lang="en-US" altLang="ja-JP" sz="1000" dirty="0" smtClean="0">
                <a:solidFill>
                  <a:schemeClr val="tx1"/>
                </a:solidFill>
                <a:latin typeface="Meiryo UI" panose="020B0604030504040204" pitchFamily="50" charset="-128"/>
                <a:ea typeface="Meiryo UI" panose="020B0604030504040204" pitchFamily="50" charset="-128"/>
              </a:rPr>
              <a:t>22</a:t>
            </a:r>
            <a:r>
              <a:rPr kumimoji="1" lang="ja-JP" altLang="en-US" sz="1000" dirty="0" smtClean="0">
                <a:solidFill>
                  <a:schemeClr val="tx1"/>
                </a:solidFill>
                <a:latin typeface="Meiryo UI" panose="020B0604030504040204" pitchFamily="50" charset="-128"/>
                <a:ea typeface="Meiryo UI" panose="020B0604030504040204" pitchFamily="50" charset="-128"/>
              </a:rPr>
              <a:t>条の「病原体を保有していないこと」とは、</a:t>
            </a:r>
            <a:r>
              <a:rPr kumimoji="1" lang="en-US" altLang="ja-JP" sz="1000" dirty="0" smtClean="0">
                <a:solidFill>
                  <a:schemeClr val="tx1"/>
                </a:solidFill>
                <a:latin typeface="Meiryo UI" panose="020B0604030504040204" pitchFamily="50" charset="-128"/>
                <a:ea typeface="Meiryo UI" panose="020B0604030504040204" pitchFamily="50" charset="-128"/>
              </a:rPr>
              <a:t>37.5</a:t>
            </a:r>
            <a:r>
              <a:rPr kumimoji="1" lang="ja-JP" altLang="en-US" sz="1000" dirty="0" smtClean="0">
                <a:solidFill>
                  <a:schemeClr val="tx1"/>
                </a:solidFill>
                <a:latin typeface="Meiryo UI" panose="020B0604030504040204" pitchFamily="50" charset="-128"/>
                <a:ea typeface="Meiryo UI" panose="020B0604030504040204" pitchFamily="50" charset="-128"/>
              </a:rPr>
              <a:t>度以上の発熱が</a:t>
            </a:r>
            <a:r>
              <a:rPr kumimoji="1" lang="en-US" altLang="ja-JP" sz="1000" dirty="0" smtClean="0">
                <a:solidFill>
                  <a:schemeClr val="tx1"/>
                </a:solidFill>
                <a:latin typeface="Meiryo UI" panose="020B0604030504040204" pitchFamily="50" charset="-128"/>
                <a:ea typeface="Meiryo UI" panose="020B0604030504040204" pitchFamily="50" charset="-128"/>
              </a:rPr>
              <a:t>24</a:t>
            </a:r>
            <a:r>
              <a:rPr kumimoji="1" lang="ja-JP" altLang="en-US" sz="1000" dirty="0" smtClean="0">
                <a:solidFill>
                  <a:schemeClr val="tx1"/>
                </a:solidFill>
                <a:latin typeface="Meiryo UI" panose="020B0604030504040204" pitchFamily="50" charset="-128"/>
                <a:ea typeface="Meiryo UI" panose="020B0604030504040204" pitchFamily="50" charset="-128"/>
              </a:rPr>
              <a:t>時間なく、呼吸器症状が改善傾　</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smtClean="0">
                <a:solidFill>
                  <a:schemeClr val="tx1"/>
                </a:solidFill>
                <a:latin typeface="Meiryo UI" panose="020B0604030504040204" pitchFamily="50" charset="-128"/>
                <a:ea typeface="Meiryo UI" panose="020B0604030504040204" pitchFamily="50" charset="-128"/>
              </a:rPr>
              <a:t>　　 向であることに加え、</a:t>
            </a:r>
            <a:r>
              <a:rPr kumimoji="1" lang="en-US" altLang="ja-JP" sz="1000" dirty="0" smtClean="0">
                <a:solidFill>
                  <a:schemeClr val="tx1"/>
                </a:solidFill>
                <a:latin typeface="Meiryo UI" panose="020B0604030504040204" pitchFamily="50" charset="-128"/>
                <a:ea typeface="Meiryo UI" panose="020B0604030504040204" pitchFamily="50" charset="-128"/>
              </a:rPr>
              <a:t>24</a:t>
            </a:r>
            <a:r>
              <a:rPr kumimoji="1" lang="ja-JP" altLang="en-US" sz="1000" dirty="0" smtClean="0">
                <a:solidFill>
                  <a:schemeClr val="tx1"/>
                </a:solidFill>
                <a:latin typeface="Meiryo UI" panose="020B0604030504040204" pitchFamily="50" charset="-128"/>
                <a:ea typeface="Meiryo UI" panose="020B0604030504040204" pitchFamily="50" charset="-128"/>
              </a:rPr>
              <a:t>時間後に核酸増幅法又は抗原定量検査（以下「核酸増幅法等」という。）の検査を行い、陰性が確認された場合とする。</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rPr>
              <a:t>　　➁上記の核酸増幅法等の検査の際に陽性が確認された場合は、</a:t>
            </a:r>
            <a:r>
              <a:rPr kumimoji="1" lang="en-US" altLang="ja-JP" sz="1000" dirty="0" smtClean="0">
                <a:solidFill>
                  <a:schemeClr val="tx1"/>
                </a:solidFill>
                <a:latin typeface="Meiryo UI" panose="020B0604030504040204" pitchFamily="50" charset="-128"/>
                <a:ea typeface="Meiryo UI" panose="020B0604030504040204" pitchFamily="50" charset="-128"/>
              </a:rPr>
              <a:t>24</a:t>
            </a:r>
            <a:r>
              <a:rPr kumimoji="1" lang="ja-JP" altLang="en-US" sz="1000" dirty="0" smtClean="0">
                <a:solidFill>
                  <a:schemeClr val="tx1"/>
                </a:solidFill>
                <a:latin typeface="Meiryo UI" panose="020B0604030504040204" pitchFamily="50" charset="-128"/>
                <a:ea typeface="Meiryo UI" panose="020B0604030504040204" pitchFamily="50" charset="-128"/>
              </a:rPr>
              <a:t>時間後に拡散増幅法等の検査を行い、陰性が確認されるまで、核酸増幅法等の検査を繰り返すものとする。</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rPr>
              <a:t>　　➂</a:t>
            </a:r>
            <a:r>
              <a:rPr lang="ja-JP" altLang="ja-JP" sz="1000" dirty="0" smtClean="0">
                <a:solidFill>
                  <a:schemeClr val="tx1"/>
                </a:solidFill>
                <a:latin typeface="Meiryo UI" panose="020B0604030504040204" pitchFamily="50" charset="-128"/>
                <a:ea typeface="Meiryo UI" panose="020B0604030504040204" pitchFamily="50" charset="-128"/>
              </a:rPr>
              <a:t>また</a:t>
            </a:r>
            <a:r>
              <a:rPr lang="ja-JP" altLang="ja-JP" sz="1000" dirty="0">
                <a:solidFill>
                  <a:schemeClr val="tx1"/>
                </a:solidFill>
                <a:latin typeface="Meiryo UI" panose="020B0604030504040204" pitchFamily="50" charset="-128"/>
                <a:ea typeface="Meiryo UI" panose="020B0604030504040204" pitchFamily="50" charset="-128"/>
              </a:rPr>
              <a:t>、無症状病原体保有者については、検体採取日から６日間経過した後に核酸増幅法等の検査を行い、陰性が確認され、その検査の検体を採取した</a:t>
            </a:r>
            <a:r>
              <a:rPr lang="en-US" altLang="ja-JP" sz="1000" dirty="0">
                <a:solidFill>
                  <a:schemeClr val="tx1"/>
                </a:solidFill>
                <a:latin typeface="Meiryo UI" panose="020B0604030504040204" pitchFamily="50" charset="-128"/>
                <a:ea typeface="Meiryo UI" panose="020B0604030504040204" pitchFamily="50" charset="-128"/>
              </a:rPr>
              <a:t>24</a:t>
            </a:r>
            <a:r>
              <a:rPr lang="ja-JP" altLang="ja-JP" sz="1000" dirty="0">
                <a:solidFill>
                  <a:schemeClr val="tx1"/>
                </a:solidFill>
                <a:latin typeface="Meiryo UI" panose="020B0604030504040204" pitchFamily="50" charset="-128"/>
                <a:ea typeface="Meiryo UI" panose="020B0604030504040204" pitchFamily="50" charset="-128"/>
              </a:rPr>
              <a:t>時間以後に再度検体採取</a:t>
            </a:r>
            <a:r>
              <a:rPr lang="ja-JP" altLang="ja-JP" sz="1000" dirty="0" smtClean="0">
                <a:solidFill>
                  <a:schemeClr val="tx1"/>
                </a:solidFill>
                <a:latin typeface="Meiryo UI" panose="020B0604030504040204" pitchFamily="50" charset="-128"/>
                <a:ea typeface="Meiryo UI" panose="020B0604030504040204" pitchFamily="50" charset="-128"/>
              </a:rPr>
              <a:t>を</a:t>
            </a:r>
            <a:endParaRPr lang="en-US" altLang="ja-JP" sz="1000" dirty="0" smtClean="0">
              <a:solidFill>
                <a:schemeClr val="tx1"/>
              </a:solidFill>
              <a:latin typeface="Meiryo UI" panose="020B0604030504040204" pitchFamily="50" charset="-128"/>
              <a:ea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a:t>
            </a:r>
            <a:r>
              <a:rPr lang="ja-JP" altLang="ja-JP" sz="1000" dirty="0" smtClean="0">
                <a:solidFill>
                  <a:schemeClr val="tx1"/>
                </a:solidFill>
                <a:latin typeface="Meiryo UI" panose="020B0604030504040204" pitchFamily="50" charset="-128"/>
                <a:ea typeface="Meiryo UI" panose="020B0604030504040204" pitchFamily="50" charset="-128"/>
              </a:rPr>
              <a:t>行い</a:t>
            </a:r>
            <a:r>
              <a:rPr lang="ja-JP" altLang="ja-JP" sz="1000" dirty="0">
                <a:solidFill>
                  <a:schemeClr val="tx1"/>
                </a:solidFill>
                <a:latin typeface="Meiryo UI" panose="020B0604030504040204" pitchFamily="50" charset="-128"/>
                <a:ea typeface="Meiryo UI" panose="020B0604030504040204" pitchFamily="50" charset="-128"/>
              </a:rPr>
              <a:t>、陰性が確認</a:t>
            </a:r>
            <a:r>
              <a:rPr lang="ja-JP" altLang="ja-JP" sz="1000" dirty="0" smtClean="0">
                <a:solidFill>
                  <a:schemeClr val="tx1"/>
                </a:solidFill>
                <a:latin typeface="Meiryo UI" panose="020B0604030504040204" pitchFamily="50" charset="-128"/>
                <a:ea typeface="Meiryo UI" panose="020B0604030504040204" pitchFamily="50" charset="-128"/>
              </a:rPr>
              <a:t>された</a:t>
            </a:r>
            <a:r>
              <a:rPr lang="ja-JP" altLang="ja-JP" sz="1000" dirty="0">
                <a:solidFill>
                  <a:schemeClr val="tx1"/>
                </a:solidFill>
                <a:latin typeface="Meiryo UI" panose="020B0604030504040204" pitchFamily="50" charset="-128"/>
                <a:ea typeface="Meiryo UI" panose="020B0604030504040204" pitchFamily="50" charset="-128"/>
              </a:rPr>
              <a:t>場合とする。</a:t>
            </a:r>
          </a:p>
          <a:p>
            <a:r>
              <a:rPr lang="ja-JP" altLang="en-US" sz="1000" dirty="0" smtClean="0">
                <a:solidFill>
                  <a:schemeClr val="tx1"/>
                </a:solidFill>
                <a:latin typeface="Meiryo UI" panose="020B0604030504040204" pitchFamily="50" charset="-128"/>
                <a:ea typeface="Meiryo UI" panose="020B0604030504040204" pitchFamily="50" charset="-128"/>
              </a:rPr>
              <a:t>　　④</a:t>
            </a:r>
            <a:r>
              <a:rPr lang="ja-JP" altLang="ja-JP" sz="1000" dirty="0" smtClean="0">
                <a:solidFill>
                  <a:schemeClr val="tx1"/>
                </a:solidFill>
                <a:latin typeface="Meiryo UI" panose="020B0604030504040204" pitchFamily="50" charset="-128"/>
                <a:ea typeface="Meiryo UI" panose="020B0604030504040204" pitchFamily="50" charset="-128"/>
              </a:rPr>
              <a:t>上記</a:t>
            </a:r>
            <a:r>
              <a:rPr lang="ja-JP" altLang="ja-JP" sz="1000" dirty="0">
                <a:solidFill>
                  <a:schemeClr val="tx1"/>
                </a:solidFill>
                <a:latin typeface="Meiryo UI" panose="020B0604030504040204" pitchFamily="50" charset="-128"/>
                <a:ea typeface="Meiryo UI" panose="020B0604030504040204" pitchFamily="50" charset="-128"/>
              </a:rPr>
              <a:t>の核酸増幅法等の検査の際に陽性が確認された場合は、</a:t>
            </a:r>
            <a:r>
              <a:rPr lang="en-US" altLang="ja-JP" sz="1000" dirty="0">
                <a:solidFill>
                  <a:schemeClr val="tx1"/>
                </a:solidFill>
                <a:latin typeface="Meiryo UI" panose="020B0604030504040204" pitchFamily="50" charset="-128"/>
                <a:ea typeface="Meiryo UI" panose="020B0604030504040204" pitchFamily="50" charset="-128"/>
              </a:rPr>
              <a:t>24</a:t>
            </a:r>
            <a:r>
              <a:rPr lang="ja-JP" altLang="ja-JP" sz="1000" dirty="0">
                <a:solidFill>
                  <a:schemeClr val="tx1"/>
                </a:solidFill>
                <a:latin typeface="Meiryo UI" panose="020B0604030504040204" pitchFamily="50" charset="-128"/>
                <a:ea typeface="Meiryo UI" panose="020B0604030504040204" pitchFamily="50" charset="-128"/>
              </a:rPr>
              <a:t>時間後に核酸増幅法等の検査を行い、陰性が確認され、その検査の検体を採取した</a:t>
            </a:r>
            <a:r>
              <a:rPr lang="en-US" altLang="ja-JP" sz="1000" dirty="0">
                <a:solidFill>
                  <a:schemeClr val="tx1"/>
                </a:solidFill>
                <a:latin typeface="Meiryo UI" panose="020B0604030504040204" pitchFamily="50" charset="-128"/>
                <a:ea typeface="Meiryo UI" panose="020B0604030504040204" pitchFamily="50" charset="-128"/>
              </a:rPr>
              <a:t>24</a:t>
            </a:r>
            <a:r>
              <a:rPr lang="ja-JP" altLang="ja-JP" sz="1000" dirty="0">
                <a:solidFill>
                  <a:schemeClr val="tx1"/>
                </a:solidFill>
                <a:latin typeface="Meiryo UI" panose="020B0604030504040204" pitchFamily="50" charset="-128"/>
                <a:ea typeface="Meiryo UI" panose="020B0604030504040204" pitchFamily="50" charset="-128"/>
              </a:rPr>
              <a:t>時間以後に再度検体採取</a:t>
            </a:r>
            <a:r>
              <a:rPr lang="ja-JP" altLang="ja-JP" sz="1000" dirty="0" smtClean="0">
                <a:solidFill>
                  <a:schemeClr val="tx1"/>
                </a:solidFill>
                <a:latin typeface="Meiryo UI" panose="020B0604030504040204" pitchFamily="50" charset="-128"/>
                <a:ea typeface="Meiryo UI" panose="020B0604030504040204" pitchFamily="50" charset="-128"/>
              </a:rPr>
              <a:t>を</a:t>
            </a:r>
            <a:endParaRPr lang="en-US" altLang="ja-JP" sz="1000" dirty="0" smtClean="0">
              <a:solidFill>
                <a:schemeClr val="tx1"/>
              </a:solidFill>
              <a:latin typeface="Meiryo UI" panose="020B0604030504040204" pitchFamily="50" charset="-128"/>
              <a:ea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a:t>
            </a:r>
            <a:r>
              <a:rPr lang="ja-JP" altLang="ja-JP" sz="1000" dirty="0" smtClean="0">
                <a:solidFill>
                  <a:schemeClr val="tx1"/>
                </a:solidFill>
                <a:latin typeface="Meiryo UI" panose="020B0604030504040204" pitchFamily="50" charset="-128"/>
                <a:ea typeface="Meiryo UI" panose="020B0604030504040204" pitchFamily="50" charset="-128"/>
              </a:rPr>
              <a:t>行い</a:t>
            </a:r>
            <a:r>
              <a:rPr lang="ja-JP" altLang="ja-JP" sz="1000" dirty="0">
                <a:solidFill>
                  <a:schemeClr val="tx1"/>
                </a:solidFill>
                <a:latin typeface="Meiryo UI" panose="020B0604030504040204" pitchFamily="50" charset="-128"/>
                <a:ea typeface="Meiryo UI" panose="020B0604030504040204" pitchFamily="50" charset="-128"/>
              </a:rPr>
              <a:t>、陰性が確認</a:t>
            </a:r>
            <a:r>
              <a:rPr lang="ja-JP" altLang="ja-JP" sz="1000" dirty="0" smtClean="0">
                <a:solidFill>
                  <a:schemeClr val="tx1"/>
                </a:solidFill>
                <a:latin typeface="Meiryo UI" panose="020B0604030504040204" pitchFamily="50" charset="-128"/>
                <a:ea typeface="Meiryo UI" panose="020B0604030504040204" pitchFamily="50" charset="-128"/>
              </a:rPr>
              <a:t>されるまで</a:t>
            </a:r>
            <a:r>
              <a:rPr lang="ja-JP" altLang="ja-JP" sz="1000" dirty="0">
                <a:solidFill>
                  <a:schemeClr val="tx1"/>
                </a:solidFill>
                <a:latin typeface="Meiryo UI" panose="020B0604030504040204" pitchFamily="50" charset="-128"/>
                <a:ea typeface="Meiryo UI" panose="020B0604030504040204" pitchFamily="50" charset="-128"/>
              </a:rPr>
              <a:t>、核酸増幅法等の検査を繰り返すものとする。</a:t>
            </a:r>
          </a:p>
          <a:p>
            <a:r>
              <a:rPr lang="ja-JP" altLang="en-US" sz="1000" dirty="0" smtClean="0">
                <a:solidFill>
                  <a:schemeClr val="tx1"/>
                </a:solidFill>
                <a:latin typeface="Meiryo UI" panose="020B0604030504040204" pitchFamily="50" charset="-128"/>
                <a:ea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rPr>
              <a:t>⑤</a:t>
            </a:r>
            <a:r>
              <a:rPr lang="ja-JP" altLang="ja-JP" sz="1000" dirty="0" smtClean="0">
                <a:solidFill>
                  <a:schemeClr val="tx1"/>
                </a:solidFill>
                <a:latin typeface="Meiryo UI" panose="020B0604030504040204" pitchFamily="50" charset="-128"/>
                <a:ea typeface="Meiryo UI" panose="020B0604030504040204" pitchFamily="50" charset="-128"/>
              </a:rPr>
              <a:t>なお</a:t>
            </a:r>
            <a:r>
              <a:rPr lang="ja-JP" altLang="ja-JP" sz="1000" dirty="0">
                <a:solidFill>
                  <a:schemeClr val="tx1"/>
                </a:solidFill>
                <a:latin typeface="Meiryo UI" panose="020B0604030504040204" pitchFamily="50" charset="-128"/>
                <a:ea typeface="Meiryo UI" panose="020B0604030504040204" pitchFamily="50" charset="-128"/>
              </a:rPr>
              <a:t>、患者が再度症状を呈した場合や無症状病原体保有者が新たに症状を呈した場合は、</a:t>
            </a:r>
            <a:r>
              <a:rPr lang="en-US" altLang="ja-JP" sz="1000" dirty="0">
                <a:solidFill>
                  <a:schemeClr val="tx1"/>
                </a:solidFill>
                <a:latin typeface="Meiryo UI" panose="020B0604030504040204" pitchFamily="50" charset="-128"/>
                <a:ea typeface="Meiryo UI" panose="020B0604030504040204" pitchFamily="50" charset="-128"/>
              </a:rPr>
              <a:t>37.5</a:t>
            </a:r>
            <a:r>
              <a:rPr lang="ja-JP" altLang="ja-JP" sz="1000" dirty="0">
                <a:solidFill>
                  <a:schemeClr val="tx1"/>
                </a:solidFill>
                <a:latin typeface="Meiryo UI" panose="020B0604030504040204" pitchFamily="50" charset="-128"/>
                <a:ea typeface="Meiryo UI" panose="020B0604030504040204" pitchFamily="50" charset="-128"/>
              </a:rPr>
              <a:t>度以上の発熱が</a:t>
            </a:r>
            <a:r>
              <a:rPr lang="en-US" altLang="ja-JP" sz="1000" dirty="0">
                <a:solidFill>
                  <a:schemeClr val="tx1"/>
                </a:solidFill>
                <a:latin typeface="Meiryo UI" panose="020B0604030504040204" pitchFamily="50" charset="-128"/>
                <a:ea typeface="Meiryo UI" panose="020B0604030504040204" pitchFamily="50" charset="-128"/>
              </a:rPr>
              <a:t>24</a:t>
            </a:r>
            <a:r>
              <a:rPr lang="ja-JP" altLang="ja-JP" sz="1000" dirty="0">
                <a:solidFill>
                  <a:schemeClr val="tx1"/>
                </a:solidFill>
                <a:latin typeface="Meiryo UI" panose="020B0604030504040204" pitchFamily="50" charset="-128"/>
                <a:ea typeface="Meiryo UI" panose="020B0604030504040204" pitchFamily="50" charset="-128"/>
              </a:rPr>
              <a:t>時間なく、呼吸器症状が改善傾向となるまで退院の基準を満</a:t>
            </a:r>
            <a:r>
              <a:rPr lang="ja-JP" altLang="ja-JP" sz="1000" dirty="0" err="1" smtClean="0">
                <a:solidFill>
                  <a:schemeClr val="tx1"/>
                </a:solidFill>
                <a:latin typeface="Meiryo UI" panose="020B0604030504040204" pitchFamily="50" charset="-128"/>
                <a:ea typeface="Meiryo UI" panose="020B0604030504040204" pitchFamily="50" charset="-128"/>
              </a:rPr>
              <a:t>たさな</a:t>
            </a:r>
            <a:endParaRPr lang="en-US" altLang="ja-JP" sz="1000" dirty="0" smtClean="0">
              <a:solidFill>
                <a:schemeClr val="tx1"/>
              </a:solidFill>
              <a:latin typeface="Meiryo UI" panose="020B0604030504040204" pitchFamily="50" charset="-128"/>
              <a:ea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a:t>
            </a:r>
            <a:r>
              <a:rPr lang="ja-JP" altLang="ja-JP" sz="1000" dirty="0" err="1" smtClean="0">
                <a:solidFill>
                  <a:schemeClr val="tx1"/>
                </a:solidFill>
                <a:latin typeface="Meiryo UI" panose="020B0604030504040204" pitchFamily="50" charset="-128"/>
                <a:ea typeface="Meiryo UI" panose="020B0604030504040204" pitchFamily="50" charset="-128"/>
              </a:rPr>
              <a:t>い</a:t>
            </a:r>
            <a:r>
              <a:rPr lang="ja-JP" altLang="ja-JP" sz="1000" dirty="0">
                <a:solidFill>
                  <a:schemeClr val="tx1"/>
                </a:solidFill>
                <a:latin typeface="Meiryo UI" panose="020B0604030504040204" pitchFamily="50" charset="-128"/>
                <a:ea typeface="Meiryo UI" panose="020B0604030504040204" pitchFamily="50" charset="-128"/>
              </a:rPr>
              <a:t>ものとする</a:t>
            </a:r>
            <a:r>
              <a:rPr lang="ja-JP" altLang="ja-JP" sz="1000" dirty="0" smtClean="0">
                <a:solidFill>
                  <a:schemeClr val="tx1"/>
                </a:solidFill>
                <a:latin typeface="Meiryo UI" panose="020B0604030504040204" pitchFamily="50" charset="-128"/>
                <a:ea typeface="Meiryo UI" panose="020B0604030504040204" pitchFamily="50" charset="-128"/>
              </a:rPr>
              <a:t>。</a:t>
            </a:r>
            <a:endParaRPr lang="en-US" altLang="ja-JP" sz="1000" dirty="0" smtClean="0">
              <a:solidFill>
                <a:schemeClr val="tx1"/>
              </a:solidFill>
              <a:latin typeface="Meiryo UI" panose="020B0604030504040204" pitchFamily="50" charset="-128"/>
              <a:ea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⑥変異株でないことが上記退院基準を満たす前に判明した場合には、現行の退院基準により対応して差し支えない。</a:t>
            </a:r>
            <a:endParaRPr lang="en-US" altLang="ja-JP" sz="1000" dirty="0" smtClean="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73803" y="2114731"/>
            <a:ext cx="9802084" cy="2682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latin typeface="Meiryo UI" panose="020B0604030504040204" pitchFamily="50" charset="-128"/>
                <a:ea typeface="Meiryo UI" panose="020B0604030504040204" pitchFamily="50" charset="-128"/>
              </a:rPr>
              <a:t>現行府基準（令和</a:t>
            </a:r>
            <a:r>
              <a:rPr kumimoji="1" lang="en-US" altLang="ja-JP" sz="1050" b="1" dirty="0">
                <a:latin typeface="Meiryo UI" panose="020B0604030504040204" pitchFamily="50" charset="-128"/>
                <a:ea typeface="Meiryo UI" panose="020B0604030504040204" pitchFamily="50" charset="-128"/>
              </a:rPr>
              <a:t>3</a:t>
            </a:r>
            <a:r>
              <a:rPr kumimoji="1" lang="ja-JP" altLang="en-US" sz="1050" b="1" dirty="0">
                <a:latin typeface="Meiryo UI" panose="020B0604030504040204" pitchFamily="50" charset="-128"/>
                <a:ea typeface="Meiryo UI" panose="020B0604030504040204" pitchFamily="50" charset="-128"/>
              </a:rPr>
              <a:t>年</a:t>
            </a:r>
            <a:r>
              <a:rPr kumimoji="1" lang="en-US" altLang="ja-JP" sz="1050" b="1" dirty="0">
                <a:latin typeface="Meiryo UI" panose="020B0604030504040204" pitchFamily="50" charset="-128"/>
                <a:ea typeface="Meiryo UI" panose="020B0604030504040204" pitchFamily="50" charset="-128"/>
              </a:rPr>
              <a:t>3</a:t>
            </a:r>
            <a:r>
              <a:rPr kumimoji="1" lang="ja-JP" altLang="en-US" sz="1050" b="1" dirty="0">
                <a:latin typeface="Meiryo UI" panose="020B0604030504040204" pitchFamily="50" charset="-128"/>
                <a:ea typeface="Meiryo UI" panose="020B0604030504040204" pitchFamily="50" charset="-128"/>
              </a:rPr>
              <a:t>月</a:t>
            </a:r>
            <a:r>
              <a:rPr kumimoji="1" lang="en-US" altLang="ja-JP" sz="1050" b="1" dirty="0">
                <a:latin typeface="Meiryo UI" panose="020B0604030504040204" pitchFamily="50" charset="-128"/>
                <a:ea typeface="Meiryo UI" panose="020B0604030504040204" pitchFamily="50" charset="-128"/>
              </a:rPr>
              <a:t>19</a:t>
            </a:r>
            <a:r>
              <a:rPr kumimoji="1" lang="ja-JP" altLang="en-US" sz="1050" b="1" dirty="0">
                <a:latin typeface="Meiryo UI" panose="020B0604030504040204" pitchFamily="50" charset="-128"/>
                <a:ea typeface="Meiryo UI" panose="020B0604030504040204" pitchFamily="50" charset="-128"/>
              </a:rPr>
              <a:t>日</a:t>
            </a:r>
            <a:r>
              <a:rPr kumimoji="1" lang="ja-JP" altLang="en-US" sz="1050" b="1" dirty="0" smtClean="0">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p:txBody>
      </p:sp>
      <p:sp>
        <p:nvSpPr>
          <p:cNvPr id="8" name="正方形/長方形 7"/>
          <p:cNvSpPr/>
          <p:nvPr/>
        </p:nvSpPr>
        <p:spPr>
          <a:xfrm>
            <a:off x="86882" y="4775758"/>
            <a:ext cx="9802084" cy="26824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b="1" dirty="0">
                <a:latin typeface="Meiryo UI" panose="020B0604030504040204" pitchFamily="50" charset="-128"/>
                <a:ea typeface="Meiryo UI" panose="020B0604030504040204" pitchFamily="50" charset="-128"/>
              </a:rPr>
              <a:t>府基準への追加案：追加内容国</a:t>
            </a:r>
            <a:r>
              <a:rPr kumimoji="1" lang="ja-JP" altLang="en-US" sz="1050" b="1" dirty="0" smtClean="0">
                <a:latin typeface="Meiryo UI" panose="020B0604030504040204" pitchFamily="50" charset="-128"/>
                <a:ea typeface="Meiryo UI" panose="020B0604030504040204" pitchFamily="50" charset="-128"/>
              </a:rPr>
              <a:t>基準どおり</a:t>
            </a:r>
            <a:endParaRPr kumimoji="1" lang="ja-JP" altLang="en-US" sz="1050" b="1" dirty="0">
              <a:latin typeface="Meiryo UI" panose="020B0604030504040204" pitchFamily="50" charset="-128"/>
              <a:ea typeface="Meiryo UI" panose="020B0604030504040204" pitchFamily="50" charset="-128"/>
            </a:endParaRPr>
          </a:p>
        </p:txBody>
      </p:sp>
      <p:sp>
        <p:nvSpPr>
          <p:cNvPr id="9" name="スライド番号プレースホルダー 3"/>
          <p:cNvSpPr txBox="1">
            <a:spLocks/>
          </p:cNvSpPr>
          <p:nvPr/>
        </p:nvSpPr>
        <p:spPr>
          <a:xfrm>
            <a:off x="7634319" y="6514090"/>
            <a:ext cx="222885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mtClean="0"/>
              <a:t>3</a:t>
            </a:r>
            <a:endParaRPr lang="ja-JP" altLang="en-US" dirty="0"/>
          </a:p>
        </p:txBody>
      </p:sp>
    </p:spTree>
    <p:extLst>
      <p:ext uri="{BB962C8B-B14F-4D97-AF65-F5344CB8AC3E}">
        <p14:creationId xmlns:p14="http://schemas.microsoft.com/office/powerpoint/2010/main" val="1714661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556663" y="6536300"/>
            <a:ext cx="2311400" cy="365125"/>
          </a:xfrm>
        </p:spPr>
        <p:txBody>
          <a:bodyPr/>
          <a:lstStyle/>
          <a:p>
            <a:fld id="{21B32F94-71F0-4F70-8C2E-1DDD4E0F2666}" type="slidenum">
              <a:rPr kumimoji="1" lang="ja-JP" altLang="en-US" smtClean="0"/>
              <a:pPr/>
              <a:t>4</a:t>
            </a:fld>
            <a:endParaRPr kumimoji="1" lang="ja-JP" altLang="en-US"/>
          </a:p>
        </p:txBody>
      </p:sp>
      <p:sp>
        <p:nvSpPr>
          <p:cNvPr id="3" name="正方形/長方形 2"/>
          <p:cNvSpPr/>
          <p:nvPr/>
        </p:nvSpPr>
        <p:spPr>
          <a:xfrm>
            <a:off x="0" y="1"/>
            <a:ext cx="9906000" cy="43030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atin typeface="UD デジタル 教科書体 NK-B" panose="02020700000000000000" pitchFamily="18" charset="-128"/>
                <a:ea typeface="UD デジタル 教科書体 NK-B" panose="02020700000000000000" pitchFamily="18" charset="-128"/>
              </a:rPr>
              <a:t>変異株スクリーニング陽性患者の療養状況（令和</a:t>
            </a:r>
            <a:r>
              <a:rPr lang="en-US" altLang="ja-JP" dirty="0" smtClean="0">
                <a:latin typeface="UD デジタル 教科書体 NK-B" panose="02020700000000000000" pitchFamily="18" charset="-128"/>
                <a:ea typeface="UD デジタル 教科書体 NK-B" panose="02020700000000000000" pitchFamily="18" charset="-128"/>
              </a:rPr>
              <a:t>3</a:t>
            </a:r>
            <a:r>
              <a:rPr lang="ja-JP" altLang="en-US" dirty="0" smtClean="0">
                <a:latin typeface="UD デジタル 教科書体 NK-B" panose="02020700000000000000" pitchFamily="18" charset="-128"/>
                <a:ea typeface="UD デジタル 教科書体 NK-B" panose="02020700000000000000" pitchFamily="18" charset="-128"/>
              </a:rPr>
              <a:t>年</a:t>
            </a:r>
            <a:r>
              <a:rPr lang="en-US" altLang="ja-JP" dirty="0" smtClean="0">
                <a:latin typeface="UD デジタル 教科書体 NK-B" panose="02020700000000000000" pitchFamily="18" charset="-128"/>
                <a:ea typeface="UD デジタル 教科書体 NK-B" panose="02020700000000000000" pitchFamily="18" charset="-128"/>
              </a:rPr>
              <a:t>3</a:t>
            </a:r>
            <a:r>
              <a:rPr lang="ja-JP" altLang="en-US" dirty="0" smtClean="0">
                <a:latin typeface="UD デジタル 教科書体 NK-B" panose="02020700000000000000" pitchFamily="18" charset="-128"/>
                <a:ea typeface="UD デジタル 教科書体 NK-B" panose="02020700000000000000" pitchFamily="18" charset="-128"/>
              </a:rPr>
              <a:t>月</a:t>
            </a:r>
            <a:r>
              <a:rPr lang="en-US" altLang="ja-JP" dirty="0" smtClean="0">
                <a:latin typeface="UD デジタル 教科書体 NK-B" panose="02020700000000000000" pitchFamily="18" charset="-128"/>
                <a:ea typeface="UD デジタル 教科書体 NK-B" panose="02020700000000000000" pitchFamily="18" charset="-128"/>
              </a:rPr>
              <a:t>25</a:t>
            </a:r>
            <a:r>
              <a:rPr lang="ja-JP" altLang="en-US" dirty="0" smtClean="0">
                <a:latin typeface="UD デジタル 教科書体 NK-B" panose="02020700000000000000" pitchFamily="18" charset="-128"/>
                <a:ea typeface="UD デジタル 教科書体 NK-B" panose="02020700000000000000" pitchFamily="18" charset="-128"/>
              </a:rPr>
              <a:t>日時点）</a:t>
            </a:r>
            <a:endParaRPr kumimoji="1" lang="ja-JP" altLang="en-US" dirty="0">
              <a:latin typeface="UD デジタル 教科書体 NK-B" panose="02020700000000000000" pitchFamily="18" charset="-128"/>
              <a:ea typeface="UD デジタル 教科書体 NK-B" panose="02020700000000000000" pitchFamily="18" charset="-128"/>
            </a:endParaRPr>
          </a:p>
        </p:txBody>
      </p:sp>
      <p:sp>
        <p:nvSpPr>
          <p:cNvPr id="5" name="角丸四角形 4"/>
          <p:cNvSpPr/>
          <p:nvPr/>
        </p:nvSpPr>
        <p:spPr>
          <a:xfrm>
            <a:off x="141666" y="3317944"/>
            <a:ext cx="9694683" cy="3130127"/>
          </a:xfrm>
          <a:prstGeom prst="roundRect">
            <a:avLst>
              <a:gd name="adj" fmla="val 10215"/>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43466" y="3366110"/>
            <a:ext cx="3514104" cy="261610"/>
          </a:xfrm>
          <a:prstGeom prst="rect">
            <a:avLst/>
          </a:prstGeom>
          <a:noFill/>
        </p:spPr>
        <p:txBody>
          <a:bodyPr wrap="none" rtlCol="0">
            <a:spAutoFit/>
          </a:bodyPr>
          <a:lstStyle/>
          <a:p>
            <a:r>
              <a:rPr kumimoji="1" lang="ja-JP" altLang="en-US" sz="1100" b="1" dirty="0" smtClean="0">
                <a:latin typeface="Meiryo UI" panose="020B0604030504040204" pitchFamily="50" charset="-128"/>
                <a:ea typeface="Meiryo UI" panose="020B0604030504040204" pitchFamily="50" charset="-128"/>
              </a:rPr>
              <a:t>変異株スクリーニング陽性事例（Ｎ＝</a:t>
            </a:r>
            <a:r>
              <a:rPr kumimoji="1" lang="en-US" altLang="ja-JP" sz="1100" b="1" dirty="0" smtClean="0">
                <a:latin typeface="Meiryo UI" panose="020B0604030504040204" pitchFamily="50" charset="-128"/>
                <a:ea typeface="Meiryo UI" panose="020B0604030504040204" pitchFamily="50" charset="-128"/>
              </a:rPr>
              <a:t>205</a:t>
            </a:r>
            <a:r>
              <a:rPr kumimoji="1" lang="ja-JP" altLang="en-US" sz="1100" b="1" dirty="0" smtClean="0">
                <a:latin typeface="Meiryo UI" panose="020B0604030504040204" pitchFamily="50" charset="-128"/>
                <a:ea typeface="Meiryo UI" panose="020B0604030504040204" pitchFamily="50" charset="-128"/>
              </a:rPr>
              <a:t>）の療養状況</a:t>
            </a:r>
            <a:endParaRPr kumimoji="1" lang="ja-JP" altLang="en-US" sz="1100" b="1" dirty="0">
              <a:latin typeface="Meiryo UI" panose="020B0604030504040204" pitchFamily="50" charset="-128"/>
              <a:ea typeface="Meiryo UI" panose="020B0604030504040204" pitchFamily="50" charset="-128"/>
            </a:endParaRPr>
          </a:p>
        </p:txBody>
      </p:sp>
      <p:sp>
        <p:nvSpPr>
          <p:cNvPr id="9" name="角丸四角形 8"/>
          <p:cNvSpPr/>
          <p:nvPr/>
        </p:nvSpPr>
        <p:spPr>
          <a:xfrm>
            <a:off x="141668" y="508414"/>
            <a:ext cx="9694682" cy="2740456"/>
          </a:xfrm>
          <a:prstGeom prst="roundRect">
            <a:avLst>
              <a:gd name="adj" fmla="val 10215"/>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43466" y="555283"/>
            <a:ext cx="4362092" cy="261610"/>
          </a:xfrm>
          <a:prstGeom prst="rect">
            <a:avLst/>
          </a:prstGeom>
          <a:noFill/>
        </p:spPr>
        <p:txBody>
          <a:bodyPr wrap="none" rtlCol="0">
            <a:spAutoFit/>
          </a:bodyPr>
          <a:lstStyle/>
          <a:p>
            <a:r>
              <a:rPr lang="ja-JP" altLang="en-US" sz="1100" b="1" dirty="0" smtClean="0">
                <a:latin typeface="Meiryo UI" panose="020B0604030504040204" pitchFamily="50" charset="-128"/>
                <a:ea typeface="Meiryo UI" panose="020B0604030504040204" pitchFamily="50" charset="-128"/>
              </a:rPr>
              <a:t>第三波</a:t>
            </a:r>
            <a:r>
              <a:rPr kumimoji="1" lang="ja-JP" altLang="en-US" sz="1100" b="1" dirty="0" smtClean="0">
                <a:latin typeface="Meiryo UI" panose="020B0604030504040204" pitchFamily="50" charset="-128"/>
                <a:ea typeface="Meiryo UI" panose="020B0604030504040204" pitchFamily="50" charset="-128"/>
              </a:rPr>
              <a:t>（</a:t>
            </a:r>
            <a:r>
              <a:rPr kumimoji="1" lang="en-US" altLang="ja-JP" sz="1100" b="1" dirty="0" smtClean="0">
                <a:latin typeface="Meiryo UI" panose="020B0604030504040204" pitchFamily="50" charset="-128"/>
                <a:ea typeface="Meiryo UI" panose="020B0604030504040204" pitchFamily="50" charset="-128"/>
              </a:rPr>
              <a:t>1</a:t>
            </a:r>
            <a:r>
              <a:rPr kumimoji="1" lang="ja-JP" altLang="en-US" sz="1100" b="1" dirty="0" smtClean="0">
                <a:latin typeface="Meiryo UI" panose="020B0604030504040204" pitchFamily="50" charset="-128"/>
                <a:ea typeface="Meiryo UI" panose="020B0604030504040204" pitchFamily="50" charset="-128"/>
              </a:rPr>
              <a:t>月</a:t>
            </a:r>
            <a:r>
              <a:rPr kumimoji="1" lang="en-US" altLang="ja-JP" sz="1100" b="1" dirty="0" smtClean="0">
                <a:latin typeface="Meiryo UI" panose="020B0604030504040204" pitchFamily="50" charset="-128"/>
                <a:ea typeface="Meiryo UI" panose="020B0604030504040204" pitchFamily="50" charset="-128"/>
              </a:rPr>
              <a:t>1</a:t>
            </a:r>
            <a:r>
              <a:rPr kumimoji="1" lang="ja-JP" altLang="en-US" sz="1100" b="1" dirty="0" smtClean="0">
                <a:latin typeface="Meiryo UI" panose="020B0604030504040204" pitchFamily="50" charset="-128"/>
                <a:ea typeface="Meiryo UI" panose="020B0604030504040204" pitchFamily="50" charset="-128"/>
              </a:rPr>
              <a:t>日以降公表分）の陽性者（Ｎ＝</a:t>
            </a:r>
            <a:r>
              <a:rPr kumimoji="1" lang="en-US" altLang="ja-JP" sz="1100" b="1" dirty="0" smtClean="0">
                <a:latin typeface="Meiryo UI" panose="020B0604030504040204" pitchFamily="50" charset="-128"/>
                <a:ea typeface="Meiryo UI" panose="020B0604030504040204" pitchFamily="50" charset="-128"/>
              </a:rPr>
              <a:t>19960</a:t>
            </a:r>
            <a:r>
              <a:rPr kumimoji="1" lang="ja-JP" altLang="en-US" sz="1100" b="1" dirty="0" smtClean="0">
                <a:latin typeface="Meiryo UI" panose="020B0604030504040204" pitchFamily="50" charset="-128"/>
                <a:ea typeface="Meiryo UI" panose="020B0604030504040204" pitchFamily="50" charset="-128"/>
              </a:rPr>
              <a:t>）の療養状況</a:t>
            </a:r>
            <a:endParaRPr kumimoji="1" lang="ja-JP" altLang="en-US" sz="1100" b="1"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6112991" y="6177233"/>
            <a:ext cx="3554178" cy="230832"/>
          </a:xfrm>
          <a:prstGeom prst="rect">
            <a:avLst/>
          </a:prstGeom>
          <a:noFill/>
        </p:spPr>
        <p:txBody>
          <a:bodyPr wrap="none" rtlCol="0">
            <a:spAutoFit/>
          </a:bodyPr>
          <a:lstStyle/>
          <a:p>
            <a:r>
              <a:rPr kumimoji="1" lang="en-US" altLang="ja-JP" sz="900" dirty="0" smtClean="0">
                <a:latin typeface="Meiryo UI" panose="020B0604030504040204" pitchFamily="50" charset="-128"/>
                <a:ea typeface="Meiryo UI" panose="020B0604030504040204" pitchFamily="50" charset="-128"/>
              </a:rPr>
              <a:t>205</a:t>
            </a:r>
            <a:r>
              <a:rPr kumimoji="1" lang="ja-JP" altLang="en-US" sz="900" dirty="0" smtClean="0">
                <a:latin typeface="Meiryo UI" panose="020B0604030504040204" pitchFamily="50" charset="-128"/>
                <a:ea typeface="Meiryo UI" panose="020B0604030504040204" pitchFamily="50" charset="-128"/>
              </a:rPr>
              <a:t>名中重症化した者は</a:t>
            </a:r>
            <a:r>
              <a:rPr kumimoji="1" lang="en-US" altLang="ja-JP" sz="900" dirty="0" smtClean="0">
                <a:latin typeface="Meiryo UI" panose="020B0604030504040204" pitchFamily="50" charset="-128"/>
                <a:ea typeface="Meiryo UI" panose="020B0604030504040204" pitchFamily="50" charset="-128"/>
              </a:rPr>
              <a:t>9</a:t>
            </a:r>
            <a:r>
              <a:rPr lang="ja-JP" altLang="en-US" sz="900" dirty="0">
                <a:latin typeface="Meiryo UI" panose="020B0604030504040204" pitchFamily="50" charset="-128"/>
                <a:ea typeface="Meiryo UI" panose="020B0604030504040204" pitchFamily="50" charset="-128"/>
              </a:rPr>
              <a:t>名</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現在は軽症化や療養解除となった者含む</a:t>
            </a:r>
            <a:r>
              <a:rPr kumimoji="1" lang="en-US" altLang="ja-JP" sz="900" dirty="0" smtClean="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609184" y="1046208"/>
            <a:ext cx="3227165" cy="1692771"/>
          </a:xfrm>
          <a:prstGeom prst="rect">
            <a:avLst/>
          </a:prstGeom>
          <a:noFill/>
        </p:spPr>
        <p:txBody>
          <a:bodyPr wrap="none" rtlCol="0">
            <a:spAutoFit/>
          </a:bodyPr>
          <a:lstStyle/>
          <a:p>
            <a:r>
              <a:rPr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40</a:t>
            </a:r>
            <a:r>
              <a:rPr kumimoji="1" lang="ja-JP" altLang="en-US" sz="1300" dirty="0" smtClean="0">
                <a:latin typeface="Meiryo UI" panose="020B0604030504040204" pitchFamily="50" charset="-128"/>
                <a:ea typeface="Meiryo UI" panose="020B0604030504040204" pitchFamily="50" charset="-128"/>
              </a:rPr>
              <a:t>代以上の陽性者に占める重症者の割合</a:t>
            </a:r>
            <a:endParaRPr kumimoji="1"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rPr>
              <a:t>5.1</a:t>
            </a:r>
            <a:r>
              <a:rPr lang="ja-JP" altLang="en-US" sz="1300" dirty="0" smtClean="0">
                <a:latin typeface="Meiryo UI" panose="020B0604030504040204" pitchFamily="50" charset="-128"/>
                <a:ea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rPr>
              <a:t>566/11,067</a:t>
            </a:r>
            <a:r>
              <a:rPr lang="ja-JP" altLang="en-US" sz="1300" dirty="0" smtClean="0">
                <a:latin typeface="Meiryo UI" panose="020B0604030504040204" pitchFamily="50" charset="-128"/>
                <a:ea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endParaRPr>
          </a:p>
          <a:p>
            <a:endParaRPr lang="en-US" altLang="ja-JP" sz="1300" dirty="0" smtClean="0">
              <a:latin typeface="Meiryo UI" panose="020B0604030504040204" pitchFamily="50" charset="-128"/>
              <a:ea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60</a:t>
            </a:r>
            <a:r>
              <a:rPr kumimoji="1" lang="ja-JP" altLang="en-US" sz="1300" dirty="0" smtClean="0">
                <a:latin typeface="Meiryo UI" panose="020B0604030504040204" pitchFamily="50" charset="-128"/>
                <a:ea typeface="Meiryo UI" panose="020B0604030504040204" pitchFamily="50" charset="-128"/>
              </a:rPr>
              <a:t>代以上の陽性者に占める重症者の割合</a:t>
            </a:r>
            <a:endParaRPr kumimoji="1"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rPr>
              <a:t>8.0</a:t>
            </a:r>
            <a:r>
              <a:rPr lang="ja-JP" altLang="en-US" sz="1300" dirty="0" smtClean="0">
                <a:latin typeface="Meiryo UI" panose="020B0604030504040204" pitchFamily="50" charset="-128"/>
                <a:ea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rPr>
              <a:t>463/5,820</a:t>
            </a:r>
            <a:r>
              <a:rPr lang="ja-JP" altLang="en-US" sz="1300" dirty="0" smtClean="0">
                <a:latin typeface="Meiryo UI" panose="020B0604030504040204" pitchFamily="50" charset="-128"/>
                <a:ea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endParaRPr>
          </a:p>
          <a:p>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■全陽性者数に占める重症者の割合</a:t>
            </a:r>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rPr>
              <a:t>2.9</a:t>
            </a:r>
            <a:r>
              <a:rPr lang="ja-JP" altLang="en-US" sz="1300" dirty="0" smtClean="0">
                <a:latin typeface="Meiryo UI" panose="020B0604030504040204" pitchFamily="50" charset="-128"/>
                <a:ea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rPr>
              <a:t>573/19,960</a:t>
            </a:r>
            <a:r>
              <a:rPr lang="ja-JP" altLang="en-US" sz="1300" dirty="0" smtClean="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141666" y="6465070"/>
            <a:ext cx="10451364" cy="353943"/>
          </a:xfrm>
          <a:prstGeom prst="rect">
            <a:avLst/>
          </a:prstGeom>
          <a:noFill/>
        </p:spPr>
        <p:txBody>
          <a:bodyPr wrap="square" rtlCol="0">
            <a:spAutoFit/>
          </a:bodyPr>
          <a:lstStyle/>
          <a:p>
            <a:r>
              <a:rPr kumimoji="1" lang="ja-JP" altLang="en-US" sz="1700" dirty="0" smtClean="0">
                <a:latin typeface="Meiryo UI" panose="020B0604030504040204" pitchFamily="50" charset="-128"/>
                <a:ea typeface="Meiryo UI" panose="020B0604030504040204" pitchFamily="50" charset="-128"/>
              </a:rPr>
              <a:t>変異株スクリーニング陽性事例の母数が少ないことから、既存株の重症率等について、単純比較は困難である。</a:t>
            </a:r>
            <a:endParaRPr kumimoji="1" lang="ja-JP" altLang="en-US" sz="1700" dirty="0">
              <a:latin typeface="Meiryo UI" panose="020B0604030504040204" pitchFamily="50" charset="-128"/>
              <a:ea typeface="Meiryo UI" panose="020B0604030504040204" pitchFamily="50" charset="-128"/>
            </a:endParaRPr>
          </a:p>
        </p:txBody>
      </p:sp>
      <p:pic>
        <p:nvPicPr>
          <p:cNvPr id="12" name="図 11"/>
          <p:cNvPicPr>
            <a:picLocks noChangeAspect="1"/>
          </p:cNvPicPr>
          <p:nvPr/>
        </p:nvPicPr>
        <p:blipFill>
          <a:blip r:embed="rId2"/>
          <a:stretch>
            <a:fillRect/>
          </a:stretch>
        </p:blipFill>
        <p:spPr>
          <a:xfrm>
            <a:off x="172020" y="837955"/>
            <a:ext cx="2859272" cy="2426418"/>
          </a:xfrm>
          <a:prstGeom prst="rect">
            <a:avLst/>
          </a:prstGeom>
        </p:spPr>
      </p:pic>
      <p:pic>
        <p:nvPicPr>
          <p:cNvPr id="17" name="図 16"/>
          <p:cNvPicPr>
            <a:picLocks noChangeAspect="1"/>
          </p:cNvPicPr>
          <p:nvPr/>
        </p:nvPicPr>
        <p:blipFill>
          <a:blip r:embed="rId3"/>
          <a:stretch>
            <a:fillRect/>
          </a:stretch>
        </p:blipFill>
        <p:spPr>
          <a:xfrm>
            <a:off x="2928317" y="682248"/>
            <a:ext cx="3505504" cy="2554445"/>
          </a:xfrm>
          <a:prstGeom prst="rect">
            <a:avLst/>
          </a:prstGeom>
        </p:spPr>
      </p:pic>
      <p:pic>
        <p:nvPicPr>
          <p:cNvPr id="18" name="図 17"/>
          <p:cNvPicPr>
            <a:picLocks noChangeAspect="1"/>
          </p:cNvPicPr>
          <p:nvPr/>
        </p:nvPicPr>
        <p:blipFill>
          <a:blip r:embed="rId4"/>
          <a:stretch>
            <a:fillRect/>
          </a:stretch>
        </p:blipFill>
        <p:spPr>
          <a:xfrm>
            <a:off x="-118575" y="3813730"/>
            <a:ext cx="3225064" cy="2322777"/>
          </a:xfrm>
          <a:prstGeom prst="rect">
            <a:avLst/>
          </a:prstGeom>
        </p:spPr>
      </p:pic>
      <p:pic>
        <p:nvPicPr>
          <p:cNvPr id="19" name="図 18"/>
          <p:cNvPicPr>
            <a:picLocks noChangeAspect="1"/>
          </p:cNvPicPr>
          <p:nvPr/>
        </p:nvPicPr>
        <p:blipFill>
          <a:blip r:embed="rId5"/>
          <a:stretch>
            <a:fillRect/>
          </a:stretch>
        </p:blipFill>
        <p:spPr>
          <a:xfrm>
            <a:off x="2551858" y="3593914"/>
            <a:ext cx="3621338" cy="2786113"/>
          </a:xfrm>
          <a:prstGeom prst="rect">
            <a:avLst/>
          </a:prstGeom>
        </p:spPr>
      </p:pic>
      <p:pic>
        <p:nvPicPr>
          <p:cNvPr id="20" name="図 19"/>
          <p:cNvPicPr>
            <a:picLocks noChangeAspect="1"/>
          </p:cNvPicPr>
          <p:nvPr/>
        </p:nvPicPr>
        <p:blipFill>
          <a:blip r:embed="rId6"/>
          <a:stretch>
            <a:fillRect/>
          </a:stretch>
        </p:blipFill>
        <p:spPr>
          <a:xfrm>
            <a:off x="5954432" y="3642536"/>
            <a:ext cx="3871296" cy="2560542"/>
          </a:xfrm>
          <a:prstGeom prst="rect">
            <a:avLst/>
          </a:prstGeom>
        </p:spPr>
      </p:pic>
    </p:spTree>
    <p:extLst>
      <p:ext uri="{BB962C8B-B14F-4D97-AF65-F5344CB8AC3E}">
        <p14:creationId xmlns:p14="http://schemas.microsoft.com/office/powerpoint/2010/main" val="21951902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8750</TotalTime>
  <Words>2341</Words>
  <Application>Microsoft Office PowerPoint</Application>
  <PresentationFormat>A4 210 x 297 mm</PresentationFormat>
  <Paragraphs>169</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HG丸ｺﾞｼｯｸM-PRO</vt:lpstr>
      <vt:lpstr>Meiryo UI</vt:lpstr>
      <vt:lpstr>ＭＳ Ｐゴシック</vt:lpstr>
      <vt:lpstr>UD デジタル 教科書体 NK-B</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大阪市</dc:creator>
  <cp:lastModifiedBy>周藤　英</cp:lastModifiedBy>
  <cp:revision>674</cp:revision>
  <cp:lastPrinted>2021-03-24T02:20:12Z</cp:lastPrinted>
  <dcterms:created xsi:type="dcterms:W3CDTF">2017-05-11T04:16:25Z</dcterms:created>
  <dcterms:modified xsi:type="dcterms:W3CDTF">2021-03-26T05:53:57Z</dcterms:modified>
</cp:coreProperties>
</file>