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84" r:id="rId2"/>
    <p:sldId id="301" r:id="rId3"/>
    <p:sldId id="303" r:id="rId4"/>
    <p:sldId id="290" r:id="rId5"/>
    <p:sldId id="294" r:id="rId6"/>
    <p:sldId id="276" r:id="rId7"/>
  </p:sldIdLst>
  <p:sldSz cx="12192000" cy="6858000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2" autoAdjust="0"/>
    <p:restoredTop sz="86355" autoAdjust="0"/>
  </p:normalViewPr>
  <p:slideViewPr>
    <p:cSldViewPr snapToGrid="0">
      <p:cViewPr varScale="1">
        <p:scale>
          <a:sx n="64" d="100"/>
          <a:sy n="64" d="100"/>
        </p:scale>
        <p:origin x="1098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30284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9F1423-5716-49C5-BA0B-68D6AF06BD5A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30284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232B63-51E7-4026-98EE-C7D0E28CF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187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8B7A0-C579-44EE-9337-C3D9974416C9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50900"/>
            <a:ext cx="408463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775" y="3276600"/>
            <a:ext cx="7951788" cy="2679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5888"/>
            <a:ext cx="4306888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275" y="6465888"/>
            <a:ext cx="430847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C2A64D-7BE5-4DD9-A4F0-F64F0B4BB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1781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2923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004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694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4383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2760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950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11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15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824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68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402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67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16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184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73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48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BB047-88D8-4DB2-90C2-79679C7788C9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613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80560" y="6360302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1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8872" y="3062912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972824"/>
              </p:ext>
            </p:extLst>
          </p:nvPr>
        </p:nvGraphicFramePr>
        <p:xfrm>
          <a:off x="125099" y="915038"/>
          <a:ext cx="11943332" cy="5760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045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旧（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22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～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31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新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（４月１日～４月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21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48816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①　区域　大阪府全域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②　要請期間　</a:t>
                      </a:r>
                      <a:r>
                        <a:rPr lang="ja-JP" altLang="en-US" sz="1600" b="0" u="none" spc="-12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イエロー</a:t>
                      </a:r>
                      <a:r>
                        <a:rPr kumimoji="1" lang="ja-JP" altLang="en-US" sz="1600" b="0" i="0" u="none" strike="noStrike" kern="1200" cap="none" spc="-12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ステージの期間</a:t>
                      </a:r>
                      <a:r>
                        <a:rPr kumimoji="1" lang="ja-JP" altLang="en-US" sz="1600" b="0" i="0" u="none" strike="noStrike" kern="1200" cap="none" spc="-10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（</a:t>
                      </a:r>
                      <a:r>
                        <a:rPr lang="ja-JP" altLang="en-US" sz="1600" b="0" u="none" spc="-100" dirty="0" smtClean="0">
                          <a:solidFill>
                            <a:schemeClr val="tx1"/>
                          </a:solidFill>
                        </a:rPr>
                        <a:t>３月</a:t>
                      </a:r>
                      <a:r>
                        <a:rPr lang="en-US" altLang="ja-JP" sz="1600" b="0" u="none" spc="-1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r>
                        <a:rPr lang="ja-JP" altLang="en-US" sz="1600" b="0" u="none" spc="-100" dirty="0" smtClean="0">
                          <a:solidFill>
                            <a:schemeClr val="tx1"/>
                          </a:solidFill>
                        </a:rPr>
                        <a:t>日～３月</a:t>
                      </a:r>
                      <a:r>
                        <a:rPr lang="en-US" altLang="ja-JP" sz="1600" b="0" u="none" spc="-100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r>
                        <a:rPr lang="ja-JP" altLang="en-US" sz="1600" b="0" u="none" spc="-100" dirty="0" smtClean="0">
                          <a:solidFill>
                            <a:schemeClr val="tx1"/>
                          </a:solidFill>
                        </a:rPr>
                        <a:t>日）</a:t>
                      </a:r>
                      <a:endParaRPr lang="en-US" altLang="ja-JP" sz="1600" b="0" u="none" spc="-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-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③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実施内容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（特措法第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条第９項に基づく）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●府民への呼びかけ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○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４人以下</a:t>
                      </a: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１でのマスク会食</a:t>
                      </a: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２の徹底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　　　</a:t>
                      </a:r>
                      <a:r>
                        <a:rPr kumimoji="1" lang="en-US" altLang="ja-JP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１　家族や乳幼児・子ども、高齢者・障がい者の介助者などは</a:t>
                      </a:r>
                      <a:endParaRPr kumimoji="1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　　　　　　この限りでない</a:t>
                      </a:r>
                      <a:r>
                        <a:rPr kumimoji="1" lang="en-US" altLang="ja-JP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/>
                      </a:r>
                      <a:br>
                        <a:rPr kumimoji="1" lang="en-US" altLang="ja-JP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</a:b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　　　</a:t>
                      </a:r>
                      <a:r>
                        <a:rPr kumimoji="1" lang="en-US" altLang="ja-JP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２　疾患等によりマスクの着用が困難な場合などはこの限りで</a:t>
                      </a:r>
                      <a:endParaRPr kumimoji="1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　　　　　　ない　</a:t>
                      </a:r>
                      <a:r>
                        <a:rPr kumimoji="1" lang="en-US" altLang="ja-JP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/>
                      </a:r>
                      <a:br>
                        <a:rPr kumimoji="1" lang="en-US" altLang="ja-JP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</a:br>
                      <a:endParaRPr kumimoji="1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○　歓送迎会、謝恩会、宴会を伴う花見は控えること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○　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首都圏（１都３県）との往来を自粛すること</a:t>
                      </a:r>
                      <a:endParaRPr kumimoji="1" lang="en-US" altLang="ja-JP" sz="1600" b="0" i="0" u="none" strike="noStrike" kern="1200" cap="none" spc="-10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①　</a:t>
                      </a:r>
                      <a:r>
                        <a:rPr lang="ja-JP" altLang="en-US" sz="1600" b="0" dirty="0" smtClean="0"/>
                        <a:t>（略）</a:t>
                      </a:r>
                      <a:endParaRPr lang="en-US" altLang="ja-JP" sz="1600" b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②　要請期間  </a:t>
                      </a:r>
                      <a:r>
                        <a:rPr lang="ja-JP" altLang="en-US" sz="1600" b="1" u="sng" spc="-12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</a:rPr>
                        <a:t>イエロー</a:t>
                      </a:r>
                      <a:r>
                        <a:rPr kumimoji="1" lang="ja-JP" altLang="en-US" sz="1600" b="1" i="0" u="sng" strike="noStrike" kern="1200" cap="none" spc="-12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ステージの期間</a:t>
                      </a:r>
                      <a:r>
                        <a:rPr kumimoji="1" lang="ja-JP" altLang="en-US" sz="1600" b="1" i="0" u="sng" strike="noStrike" kern="1200" cap="none" spc="-10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（４</a:t>
                      </a:r>
                      <a:r>
                        <a:rPr lang="ja-JP" altLang="en-US" sz="1600" b="1" u="sng" spc="-100" dirty="0" smtClean="0">
                          <a:solidFill>
                            <a:srgbClr val="FF0000"/>
                          </a:solidFill>
                        </a:rPr>
                        <a:t>月１日～４月</a:t>
                      </a:r>
                      <a:r>
                        <a:rPr lang="en-US" altLang="ja-JP" sz="1600" b="1" u="sng" spc="-100" dirty="0" smtClean="0">
                          <a:solidFill>
                            <a:srgbClr val="FF0000"/>
                          </a:solidFill>
                        </a:rPr>
                        <a:t>21</a:t>
                      </a:r>
                      <a:r>
                        <a:rPr lang="ja-JP" altLang="en-US" sz="1600" b="1" u="sng" spc="-100" dirty="0" smtClean="0">
                          <a:solidFill>
                            <a:srgbClr val="FF0000"/>
                          </a:solidFill>
                        </a:rPr>
                        <a:t>日。</a:t>
                      </a:r>
                      <a:endParaRPr lang="en-US" altLang="ja-JP" sz="1600" b="1" u="sng" spc="-1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spc="-100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spc="-100" dirty="0" smtClean="0">
                          <a:solidFill>
                            <a:srgbClr val="FF0000"/>
                          </a:solidFill>
                        </a:rPr>
                        <a:t>ただし、感染拡大の状況に応じて判断）</a:t>
                      </a:r>
                      <a:endParaRPr lang="en-US" altLang="ja-JP" sz="1600" b="1" u="sng" spc="-1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③　実施内容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（特措法第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条第９項に基づく）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●府民への呼びかけ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lnSpc>
                          <a:spcPts val="20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○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少しでも症状がある場合、早めに検査を受診すること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lvl="0">
                        <a:lnSpc>
                          <a:spcPts val="2000"/>
                        </a:lnSpc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lnSpc>
                          <a:spcPts val="20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○</a:t>
                      </a:r>
                      <a:r>
                        <a:rPr lang="ja-JP" altLang="en-US" sz="1600" b="0" u="non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（略）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/>
                      </a:r>
                      <a:b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</a:b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○</a:t>
                      </a:r>
                      <a:r>
                        <a:rPr lang="ja-JP" altLang="en-US" sz="1600" b="0" u="non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歓送迎会、宴会を伴う花見は控えること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1" u="sng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○ 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（略）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125099" y="82424"/>
            <a:ext cx="10478473" cy="40011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イエローステージ（警戒）の対応方針に基づく要請</a:t>
            </a:r>
            <a:r>
              <a:rPr lang="ja-JP" altLang="en-US" sz="2000" b="1" dirty="0"/>
              <a:t>　</a:t>
            </a:r>
            <a:r>
              <a:rPr lang="ja-JP" altLang="en-US" sz="2000" b="1" dirty="0" smtClean="0"/>
              <a:t>新旧対照表</a:t>
            </a:r>
            <a:endParaRPr kumimoji="1" lang="ja-JP" altLang="en-US" sz="2000" b="1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658901" y="70018"/>
            <a:ext cx="14214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資料２－</a:t>
            </a:r>
            <a:r>
              <a:rPr lang="ja-JP" altLang="en-US" dirty="0" smtClean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２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476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80560" y="6360302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2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8872" y="3062912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046932"/>
              </p:ext>
            </p:extLst>
          </p:nvPr>
        </p:nvGraphicFramePr>
        <p:xfrm>
          <a:off x="180428" y="479693"/>
          <a:ext cx="11943332" cy="57003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34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旧（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22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～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31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新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（４月１日～４月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21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3469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イベントの開催について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府主催（共催）のイベントを含む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</a:p>
                    <a:p>
                      <a:pPr marL="342900" indent="-342900">
                        <a:lnSpc>
                          <a:spcPts val="26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主催者に対し、業種別ガイドラインの遵守を徹底するとともに、国の接触確認アプリ「ＣＯＣＯＡ」、大阪コロナ追跡システムの導入、又は名簿作成などの追跡対策の徹底を要請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lnSpc>
                          <a:spcPts val="2600"/>
                        </a:lnSpc>
                        <a:buFont typeface="Wingdings" panose="05000000000000000000" pitchFamily="2" charset="2"/>
                        <a:buChar char="Ø"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lnSpc>
                          <a:spcPts val="26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全国的な移動を伴うイベント又は参加者が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1,000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人を超えるようなイベントを開催する際には、そのイベントの開催要件等について、大阪府に事前に相談すること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lnSpc>
                          <a:spcPts val="2600"/>
                        </a:lnSpc>
                        <a:buFont typeface="Wingdings" panose="05000000000000000000" pitchFamily="2" charset="2"/>
                        <a:buChar char="Ø"/>
                      </a:pPr>
                      <a:endParaRPr lang="en-US" altLang="ja-JP" sz="105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lnSpc>
                          <a:spcPts val="26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全国的な感染拡大やイベントでのクラスターが発生し、国が業種別ガイドラインの見直しや収容率要件・人数上限の見直し等を行った場合には、国に準じて対応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lnSpc>
                          <a:spcPts val="2600"/>
                        </a:lnSpc>
                        <a:buFont typeface="Wingdings" panose="05000000000000000000" pitchFamily="2" charset="2"/>
                        <a:buNone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lnSpc>
                          <a:spcPts val="26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イベント開催の要件は以下のとおり（適切な感染防止策が講じられることが前提）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(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略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)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113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83811"/>
              </p:ext>
            </p:extLst>
          </p:nvPr>
        </p:nvGraphicFramePr>
        <p:xfrm>
          <a:off x="218688" y="539654"/>
          <a:ext cx="11943332" cy="57003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34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旧（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22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～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31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新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（４月１日～４月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21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3469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※1: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異なるグループ間では座席を１席空け、同一グループ（５人以内に限る）内では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座席間隔を設けなくともよい。すなわち、収容率は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％を超える場合がある。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※2: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「イベント中の食事を伴う催物」は、必要な感染防止策が担保され、イベント中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の発声がない場合に限り、「大声での歓声・声援等がないことを前提としうる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もの」と取り扱うことを可とする。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2600"/>
                        </a:lnSpc>
                        <a:buFont typeface="Wingdings" panose="05000000000000000000" pitchFamily="2" charset="2"/>
                        <a:buNone/>
                      </a:pPr>
                      <a:endParaRPr lang="en-US" altLang="ja-JP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342900" indent="-342900">
                        <a:lnSpc>
                          <a:spcPts val="2600"/>
                        </a:lnSpc>
                        <a:buFont typeface="Wingdings" panose="05000000000000000000" pitchFamily="2" charset="2"/>
                        <a:buChar char="Ø"/>
                      </a:pPr>
                      <a:endParaRPr lang="en-US" altLang="ja-JP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342900" indent="-342900">
                        <a:lnSpc>
                          <a:spcPts val="2600"/>
                        </a:lnSpc>
                        <a:buFont typeface="Wingdings" panose="05000000000000000000" pitchFamily="2" charset="2"/>
                        <a:buChar char="Ø"/>
                      </a:pPr>
                      <a:endParaRPr lang="en-US" altLang="ja-JP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342900" indent="-342900">
                        <a:lnSpc>
                          <a:spcPts val="2600"/>
                        </a:lnSpc>
                        <a:buFont typeface="Wingdings" panose="05000000000000000000" pitchFamily="2" charset="2"/>
                        <a:buChar char="Ø"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lnSpc>
                          <a:spcPts val="2600"/>
                        </a:lnSpc>
                        <a:buFont typeface="Wingdings" panose="05000000000000000000" pitchFamily="2" charset="2"/>
                        <a:buNone/>
                      </a:pPr>
                      <a:endParaRPr lang="en-US" altLang="ja-JP" sz="12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endParaRPr lang="en-US" altLang="ja-JP" sz="12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endParaRPr lang="en-US" altLang="ja-JP" sz="12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endParaRPr lang="en-US" altLang="ja-JP" sz="12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endParaRPr lang="en-US" altLang="ja-JP" sz="12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8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8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2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2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1200" b="0" u="none" dirty="0" smtClean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lang="en-US" altLang="ja-JP" sz="1200" b="0" u="none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altLang="ja-JP" sz="1200" b="0" u="none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:(</a:t>
                      </a:r>
                      <a:r>
                        <a:rPr lang="ja-JP" altLang="en-US" sz="1200" b="0" u="none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略</a:t>
                      </a:r>
                      <a:r>
                        <a:rPr lang="en-US" altLang="ja-JP" sz="1200" b="0" u="none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)</a:t>
                      </a:r>
                      <a:endParaRPr lang="en-US" altLang="ja-JP" sz="12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2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ja-JP" altLang="en-US" sz="12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1200" b="0" u="none" dirty="0" smtClean="0">
                          <a:solidFill>
                            <a:schemeClr val="tx1"/>
                          </a:solidFill>
                        </a:rPr>
                        <a:t>※2</a:t>
                      </a:r>
                      <a:r>
                        <a:rPr lang="en-US" altLang="ja-JP" sz="1200" b="0" u="none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:(</a:t>
                      </a:r>
                      <a:r>
                        <a:rPr lang="ja-JP" altLang="en-US" sz="1200" b="0" u="none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略</a:t>
                      </a:r>
                      <a:r>
                        <a:rPr lang="en-US" altLang="ja-JP" sz="1200" b="0" u="none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)</a:t>
                      </a:r>
                      <a:endParaRPr kumimoji="1" lang="ja-JP" altLang="en-US" sz="12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358" y="1086708"/>
            <a:ext cx="5754415" cy="1376408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0838" y="1097493"/>
            <a:ext cx="5696263" cy="2731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180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80560" y="6360302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4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8872" y="3062912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802458"/>
              </p:ext>
            </p:extLst>
          </p:nvPr>
        </p:nvGraphicFramePr>
        <p:xfrm>
          <a:off x="180428" y="479693"/>
          <a:ext cx="11943332" cy="61903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34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旧（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22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～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31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新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（４月１日～４月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21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7097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dirty="0" smtClean="0"/>
                        <a:t>●施設について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defRPr/>
                      </a:pPr>
                      <a:r>
                        <a:rPr lang="en-US" altLang="ja-JP" sz="1600" dirty="0" smtClean="0"/>
                        <a:t>※</a:t>
                      </a:r>
                      <a:r>
                        <a:rPr lang="ja-JP" altLang="en-US" sz="1600" dirty="0" smtClean="0"/>
                        <a:t>　遊興施設のうち、食品衛生法の飲食店営業許可を受けて</a:t>
                      </a:r>
                      <a:r>
                        <a:rPr lang="ja-JP" altLang="en-US" sz="1600" dirty="0" err="1" smtClean="0"/>
                        <a:t>い</a:t>
                      </a:r>
                      <a:endParaRPr lang="en-US" altLang="ja-JP" sz="1600" dirty="0" smtClean="0"/>
                    </a:p>
                    <a:p>
                      <a:pPr>
                        <a:defRPr/>
                      </a:pPr>
                      <a:r>
                        <a:rPr lang="ja-JP" altLang="en-US" sz="1600" dirty="0" smtClean="0"/>
                        <a:t>　　</a:t>
                      </a:r>
                      <a:r>
                        <a:rPr lang="ja-JP" altLang="en-US" sz="1600" dirty="0" err="1" smtClean="0"/>
                        <a:t>る</a:t>
                      </a:r>
                      <a:r>
                        <a:rPr lang="ja-JP" altLang="en-US" sz="1600" dirty="0" smtClean="0"/>
                        <a:t>店舗は、特措法に基づく要請の対象。</a:t>
                      </a:r>
                      <a:endParaRPr lang="en-US" altLang="ja-JP" sz="1600" dirty="0" smtClean="0"/>
                    </a:p>
                    <a:p>
                      <a:pPr>
                        <a:defRPr/>
                      </a:pPr>
                      <a:r>
                        <a:rPr lang="ja-JP" altLang="en-US" sz="1600" dirty="0" smtClean="0"/>
                        <a:t>　　ネットカフェ・マンガ喫茶等、宿泊を目的とした利用が相</a:t>
                      </a:r>
                      <a:endParaRPr lang="en-US" altLang="ja-JP" sz="1600" dirty="0" smtClean="0"/>
                    </a:p>
                    <a:p>
                      <a:pPr>
                        <a:defRPr/>
                      </a:pPr>
                      <a:r>
                        <a:rPr lang="ja-JP" altLang="en-US" sz="1600" dirty="0" smtClean="0"/>
                        <a:t>　　当程度見込まれる施設は要請の対象外。</a:t>
                      </a:r>
                      <a:endParaRPr lang="en-US" altLang="ja-JP" sz="160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lnSpc>
                          <a:spcPts val="2600"/>
                        </a:lnSpc>
                        <a:buFont typeface="Wingdings" panose="05000000000000000000" pitchFamily="2" charset="2"/>
                        <a:buChar char="Ø"/>
                      </a:pPr>
                      <a:endParaRPr lang="en-US" altLang="ja-JP" sz="105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lnSpc>
                          <a:spcPts val="26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催物の開催制限に係る施設は、イベントの開催要件を守ること。（協力依頼）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400" b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dirty="0" smtClean="0"/>
                        <a:t>●施設について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defRPr/>
                      </a:pPr>
                      <a:r>
                        <a:rPr lang="en-US" altLang="ja-JP" sz="1600" dirty="0" smtClean="0"/>
                        <a:t>※</a:t>
                      </a:r>
                      <a:r>
                        <a:rPr lang="ja-JP" altLang="en-US" sz="1600" dirty="0" smtClean="0"/>
                        <a:t>　</a:t>
                      </a:r>
                      <a:r>
                        <a:rPr lang="en-US" altLang="ja-JP" sz="1600" dirty="0" smtClean="0"/>
                        <a:t>(</a:t>
                      </a:r>
                      <a:r>
                        <a:rPr lang="ja-JP" altLang="en-US" sz="1600" dirty="0" smtClean="0"/>
                        <a:t>略</a:t>
                      </a:r>
                      <a:r>
                        <a:rPr lang="en-US" altLang="ja-JP" sz="1600" dirty="0" smtClean="0"/>
                        <a:t>)</a:t>
                      </a:r>
                    </a:p>
                    <a:p>
                      <a:pPr>
                        <a:defRPr/>
                      </a:pPr>
                      <a:endParaRPr lang="en-US" altLang="ja-JP" sz="1600" b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8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defRPr/>
                      </a:pPr>
                      <a:r>
                        <a:rPr lang="ja-JP" altLang="en-US" sz="1600" b="0" dirty="0" smtClean="0"/>
                        <a:t>（略）</a:t>
                      </a:r>
                      <a:endParaRPr lang="en-US" altLang="ja-JP" sz="16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872" y="1198001"/>
            <a:ext cx="5740799" cy="2833195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73555" y="1198001"/>
            <a:ext cx="5606321" cy="2833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41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418297"/>
              </p:ext>
            </p:extLst>
          </p:nvPr>
        </p:nvGraphicFramePr>
        <p:xfrm>
          <a:off x="98543" y="73494"/>
          <a:ext cx="11943332" cy="57008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15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旧（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22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～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31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新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（４月１日～４月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21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49509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●上記要請を踏まえ、各団体等に特にお願いしたいこと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（特措法第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条第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項に基づく）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＜経済界へのお願い＞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○　従業員等に対し、４人以下でのマスク会食の徹底を求める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○　従業員等に対し、歓送迎会、宴会を伴う花見を控えるよう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求めること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○　「出勤者数の７割削減」をめざすことも含め、テレワーク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をより推進すること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出勤が必要となる職場でも、ローテーション勤務、時差出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勤、自転車通勤などの取り組みを推進すること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○　職場における業種別ガイドラインの遵守を徹底すること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○　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○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従業員等に対し、歓送迎会、宴会を伴う花見、研修時の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懇親会を控えるよう求めること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○　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○　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298675" y="6342747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5</a:t>
            </a:fld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98201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6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200304"/>
              </p:ext>
            </p:extLst>
          </p:nvPr>
        </p:nvGraphicFramePr>
        <p:xfrm>
          <a:off x="94918" y="282479"/>
          <a:ext cx="11943332" cy="47924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348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旧（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22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～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31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新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（４月１日～４月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21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30240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＜大学等へのお願い＞　　　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○　学生に対し、４人以下でのマスク会食の徹底を求めること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○　学生に対し、歓送迎会、謝恩会、宴会を伴う花見を控える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よう求めること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○　感染防止と面接授業・遠隔授業の効果的実施等により学修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機会を確保すること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○　部活動、課外活動、学生寮における感染防止策などについ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て、学生等に注意喚起を徹底すること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○　年度末に向けて行われる行事（卒業式等）は、人と人との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間隔を十分に確保する等、適切な開催方法を検討する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）</a:t>
                      </a:r>
                      <a:endParaRPr lang="en-US" altLang="ja-JP" sz="1600" b="1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○　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○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学生に対し、歓送迎会、宴会を伴う花見を控えるよう求め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ること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○　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○　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○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年度当初に行われる行事（入学式等）は、人と人との間隔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を十分に確保する等、適切な開催方法を検討すること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425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4968</TotalTime>
  <Words>1176</Words>
  <Application>Microsoft Office PowerPoint</Application>
  <PresentationFormat>ワイド画面</PresentationFormat>
  <Paragraphs>214</Paragraphs>
  <Slides>6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田中　淳也</dc:creator>
  <cp:lastModifiedBy>小原　朋子</cp:lastModifiedBy>
  <cp:revision>185</cp:revision>
  <cp:lastPrinted>2021-03-26T03:48:26Z</cp:lastPrinted>
  <dcterms:created xsi:type="dcterms:W3CDTF">2020-05-20T11:17:35Z</dcterms:created>
  <dcterms:modified xsi:type="dcterms:W3CDTF">2021-03-26T04:00:19Z</dcterms:modified>
</cp:coreProperties>
</file>