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0" r:id="rId2"/>
    <p:sldId id="316" r:id="rId3"/>
    <p:sldId id="320" r:id="rId4"/>
    <p:sldId id="313" r:id="rId5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434" autoAdjust="0"/>
  </p:normalViewPr>
  <p:slideViewPr>
    <p:cSldViewPr snapToGrid="0">
      <p:cViewPr varScale="1">
        <p:scale>
          <a:sx n="72" d="100"/>
          <a:sy n="72" d="100"/>
        </p:scale>
        <p:origin x="6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0056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375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110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08098" y="176709"/>
            <a:ext cx="812657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noProof="0" dirty="0" smtClean="0">
                <a:latin typeface="游ゴシック" panose="020F0502020204030204"/>
                <a:ea typeface="游ゴシック" panose="020B0400000000000000" pitchFamily="50" charset="-128"/>
              </a:rPr>
              <a:t>イエロー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ステージ（警戒）の対応方針に基づく要請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06494" y="6516116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8098" y="747790"/>
            <a:ext cx="12541718" cy="147732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①　区域　</a:t>
            </a:r>
            <a:r>
              <a:rPr lang="ja-JP" altLang="en-US" sz="2000" b="1" u="sng" dirty="0" smtClean="0">
                <a:latin typeface="游ゴシック" panose="020F0502020204030204"/>
                <a:ea typeface="游ゴシック" panose="020B0400000000000000" pitchFamily="50" charset="-128"/>
              </a:rPr>
              <a:t>大阪府全域</a:t>
            </a:r>
            <a:endParaRPr lang="en-US" altLang="ja-JP" sz="2000" b="1" noProof="0" dirty="0" smtClean="0">
              <a:latin typeface="游ゴシック" panose="020F0502020204030204"/>
              <a:ea typeface="游ゴシック" panose="020B0400000000000000" pitchFamily="50" charset="-128"/>
            </a:endParaRPr>
          </a:p>
          <a:p>
            <a:pPr lvl="0">
              <a:lnSpc>
                <a:spcPct val="150000"/>
              </a:lnSpc>
              <a:defRPr/>
            </a:pPr>
            <a:r>
              <a:rPr lang="ja-JP" altLang="en-US" sz="2000" b="1" noProof="0" dirty="0" smtClean="0"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②　要請期間　</a:t>
            </a:r>
            <a:r>
              <a:rPr lang="ja-JP" altLang="en-US" sz="2000" b="1" u="sng" spc="-120" dirty="0" smtClean="0">
                <a:solidFill>
                  <a:srgbClr val="FF0000"/>
                </a:solidFill>
                <a:latin typeface="游ゴシック" panose="020F0502020204030204"/>
                <a:ea typeface="游ゴシック" panose="020B0400000000000000" pitchFamily="50" charset="-128"/>
              </a:rPr>
              <a:t>イエロー</a:t>
            </a:r>
            <a:r>
              <a:rPr kumimoji="1" lang="ja-JP" altLang="en-US" sz="2000" b="1" i="0" u="sng" strike="noStrike" kern="1200" cap="none" spc="-12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ステージの期間</a:t>
            </a:r>
            <a:r>
              <a:rPr kumimoji="1" lang="ja-JP" altLang="en-US" sz="2000" b="1" i="0" u="sng" strike="noStrike" kern="1200" cap="none" spc="-10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（</a:t>
            </a:r>
            <a:r>
              <a:rPr lang="ja-JP" altLang="en-US" sz="2000" b="1" u="sng" spc="-100" noProof="0" dirty="0" smtClean="0">
                <a:solidFill>
                  <a:srgbClr val="FF0000"/>
                </a:solidFill>
              </a:rPr>
              <a:t>４</a:t>
            </a:r>
            <a:r>
              <a:rPr lang="ja-JP" altLang="en-US" sz="2000" b="1" u="sng" spc="-100" dirty="0" smtClean="0">
                <a:solidFill>
                  <a:srgbClr val="FF0000"/>
                </a:solidFill>
              </a:rPr>
              <a:t>月</a:t>
            </a:r>
            <a:r>
              <a:rPr lang="ja-JP" altLang="en-US" sz="2000" b="1" u="sng" spc="-100" dirty="0">
                <a:solidFill>
                  <a:srgbClr val="FF0000"/>
                </a:solidFill>
              </a:rPr>
              <a:t>１</a:t>
            </a:r>
            <a:r>
              <a:rPr lang="ja-JP" altLang="en-US" sz="2000" b="1" u="sng" spc="-100" dirty="0" smtClean="0">
                <a:solidFill>
                  <a:srgbClr val="FF0000"/>
                </a:solidFill>
              </a:rPr>
              <a:t>日～４月</a:t>
            </a:r>
            <a:r>
              <a:rPr lang="en-US" altLang="ja-JP" sz="2000" b="1" u="sng" spc="-100" dirty="0">
                <a:solidFill>
                  <a:srgbClr val="FF0000"/>
                </a:solidFill>
              </a:rPr>
              <a:t>21</a:t>
            </a:r>
            <a:r>
              <a:rPr lang="ja-JP" altLang="en-US" sz="2000" b="1" u="sng" spc="-100" dirty="0" smtClean="0">
                <a:solidFill>
                  <a:srgbClr val="FF0000"/>
                </a:solidFill>
              </a:rPr>
              <a:t>日。ただし、感染拡大の状況に応じて判断）</a:t>
            </a:r>
            <a:endParaRPr lang="en-US" altLang="ja-JP" sz="2000" b="1" dirty="0" smtClean="0">
              <a:latin typeface="游ゴシック" panose="020F0502020204030204"/>
              <a:ea typeface="游ゴシック" panose="020B0400000000000000" pitchFamily="50" charset="-128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③　実施</a:t>
            </a:r>
            <a:r>
              <a:rPr lang="ja-JP" altLang="en-US" sz="2000" b="1" dirty="0" smtClean="0"/>
              <a:t>内容（特措法第</a:t>
            </a:r>
            <a:r>
              <a:rPr lang="en-US" altLang="ja-JP" sz="2000" b="1" dirty="0" smtClean="0"/>
              <a:t>24</a:t>
            </a:r>
            <a:r>
              <a:rPr lang="ja-JP" altLang="en-US" sz="2000" b="1" dirty="0" smtClean="0"/>
              <a:t>条第９項に基づく）</a:t>
            </a:r>
            <a:endParaRPr lang="ja-JP" altLang="en-US" sz="2000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95510" y="2661614"/>
            <a:ext cx="11069867" cy="39927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●</a:t>
            </a:r>
            <a:r>
              <a:rPr kumimoji="1" lang="ja-JP" altLang="en-US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府民への呼びかけ</a:t>
            </a:r>
            <a:endParaRPr kumimoji="1" lang="ja-JP" altLang="en-US" sz="200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95510" y="4038143"/>
            <a:ext cx="11387224" cy="8991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595510" y="5164578"/>
            <a:ext cx="1216561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/>
              <a:t>○　</a:t>
            </a:r>
            <a:r>
              <a:rPr lang="ja-JP" altLang="en-US" b="1" dirty="0"/>
              <a:t>歓送迎</a:t>
            </a:r>
            <a:r>
              <a:rPr lang="ja-JP" altLang="en-US" b="1" dirty="0" smtClean="0"/>
              <a:t>会、宴会を伴う花見は控えること</a:t>
            </a:r>
            <a:endParaRPr lang="en-US" altLang="ja-JP" b="1" dirty="0" smtClean="0"/>
          </a:p>
          <a:p>
            <a:pPr>
              <a:lnSpc>
                <a:spcPct val="150000"/>
              </a:lnSpc>
              <a:defRPr/>
            </a:pPr>
            <a:r>
              <a:rPr lang="ja-JP" altLang="en-US" sz="1200" b="1" dirty="0" smtClean="0">
                <a:solidFill>
                  <a:srgbClr val="FF0000"/>
                </a:solidFill>
              </a:rPr>
              <a:t>　　　　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95510" y="4106294"/>
            <a:ext cx="121656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defRPr/>
            </a:pPr>
            <a:r>
              <a:rPr lang="ja-JP" altLang="en-US" b="1" dirty="0" smtClean="0"/>
              <a:t>○　</a:t>
            </a:r>
            <a:r>
              <a:rPr lang="ja-JP" altLang="en-US" b="1" dirty="0" smtClean="0">
                <a:latin typeface="游ゴシック" panose="020B0400000000000000" pitchFamily="50" charset="-128"/>
              </a:rPr>
              <a:t>４人以下</a:t>
            </a:r>
            <a:r>
              <a:rPr lang="en-US" altLang="ja-JP" sz="1200" b="1" dirty="0" smtClean="0">
                <a:latin typeface="游ゴシック" panose="020B0400000000000000" pitchFamily="50" charset="-128"/>
              </a:rPr>
              <a:t>※</a:t>
            </a:r>
            <a:r>
              <a:rPr lang="ja-JP" altLang="en-US" sz="1200" b="1" dirty="0" smtClean="0">
                <a:latin typeface="游ゴシック" panose="020B0400000000000000" pitchFamily="50" charset="-128"/>
              </a:rPr>
              <a:t>１</a:t>
            </a:r>
            <a:r>
              <a:rPr lang="ja-JP" altLang="en-US" b="1" dirty="0" smtClean="0">
                <a:latin typeface="游ゴシック" panose="020B0400000000000000" pitchFamily="50" charset="-128"/>
              </a:rPr>
              <a:t>で</a:t>
            </a:r>
            <a:r>
              <a:rPr lang="ja-JP" altLang="en-US" b="1" dirty="0" smtClean="0">
                <a:latin typeface="游ゴシック" panose="020B0400000000000000" pitchFamily="50" charset="-128"/>
              </a:rPr>
              <a:t>のマスク会食</a:t>
            </a:r>
            <a:r>
              <a:rPr lang="en-US" altLang="ja-JP" sz="1200" b="1" dirty="0" smtClean="0">
                <a:latin typeface="游ゴシック" panose="020B0400000000000000" pitchFamily="50" charset="-128"/>
              </a:rPr>
              <a:t>※</a:t>
            </a:r>
            <a:r>
              <a:rPr lang="ja-JP" altLang="en-US" sz="1200" b="1" dirty="0" smtClean="0">
                <a:latin typeface="游ゴシック" panose="020B0400000000000000" pitchFamily="50" charset="-128"/>
              </a:rPr>
              <a:t>２</a:t>
            </a:r>
            <a:r>
              <a:rPr lang="ja-JP" altLang="en-US" b="1" dirty="0" smtClean="0">
                <a:latin typeface="游ゴシック" panose="020B0400000000000000" pitchFamily="50" charset="-128"/>
              </a:rPr>
              <a:t>の徹底</a:t>
            </a:r>
            <a:endParaRPr lang="en-US" altLang="ja-JP" b="1" dirty="0" smtClean="0">
              <a:latin typeface="游ゴシック" panose="020B0400000000000000" pitchFamily="50" charset="-128"/>
            </a:endParaRPr>
          </a:p>
          <a:p>
            <a:pPr lvl="0">
              <a:lnSpc>
                <a:spcPts val="1800"/>
              </a:lnSpc>
              <a:defRPr/>
            </a:pPr>
            <a:r>
              <a:rPr lang="ja-JP" altLang="en-US" sz="1200" b="1" dirty="0">
                <a:latin typeface="游ゴシック" panose="020B0400000000000000" pitchFamily="50" charset="-128"/>
              </a:rPr>
              <a:t>　</a:t>
            </a:r>
            <a:r>
              <a:rPr lang="ja-JP" altLang="en-US" sz="1200" b="1" dirty="0" smtClean="0">
                <a:latin typeface="游ゴシック" panose="020B0400000000000000" pitchFamily="50" charset="-128"/>
              </a:rPr>
              <a:t>　　　</a:t>
            </a:r>
            <a:r>
              <a:rPr lang="en-US" altLang="ja-JP" sz="1200" b="1" dirty="0" smtClean="0">
                <a:latin typeface="游ゴシック" panose="020B0400000000000000" pitchFamily="50" charset="-128"/>
              </a:rPr>
              <a:t>※</a:t>
            </a:r>
            <a:r>
              <a:rPr lang="ja-JP" altLang="en-US" sz="1200" b="1" dirty="0" smtClean="0">
                <a:latin typeface="游ゴシック" panose="020B0400000000000000" pitchFamily="50" charset="-128"/>
              </a:rPr>
              <a:t>１</a:t>
            </a:r>
            <a:r>
              <a:rPr lang="ja-JP" altLang="en-US" sz="1200" b="1" dirty="0">
                <a:latin typeface="游ゴシック" panose="020B0400000000000000" pitchFamily="50" charset="-128"/>
              </a:rPr>
              <a:t>　家族や乳幼児・子ども、高齢者・</a:t>
            </a:r>
            <a:r>
              <a:rPr lang="ja-JP" altLang="en-US" sz="1200" b="1" dirty="0" err="1">
                <a:latin typeface="游ゴシック" panose="020B0400000000000000" pitchFamily="50" charset="-128"/>
              </a:rPr>
              <a:t>障がい</a:t>
            </a:r>
            <a:r>
              <a:rPr lang="ja-JP" altLang="en-US" sz="1200" b="1" dirty="0">
                <a:latin typeface="游ゴシック" panose="020B0400000000000000" pitchFamily="50" charset="-128"/>
              </a:rPr>
              <a:t>者の介助者などはこの限りで</a:t>
            </a:r>
            <a:r>
              <a:rPr lang="ja-JP" altLang="en-US" sz="1200" b="1" dirty="0" smtClean="0">
                <a:latin typeface="游ゴシック" panose="020B0400000000000000" pitchFamily="50" charset="-128"/>
              </a:rPr>
              <a:t>ない</a:t>
            </a:r>
            <a:endParaRPr lang="en-US" altLang="ja-JP" sz="1200" b="1" dirty="0" smtClean="0">
              <a:latin typeface="游ゴシック" panose="020B0400000000000000" pitchFamily="50" charset="-128"/>
            </a:endParaRPr>
          </a:p>
          <a:p>
            <a:pPr lvl="0">
              <a:lnSpc>
                <a:spcPct val="150000"/>
              </a:lnSpc>
              <a:defRPr/>
            </a:pPr>
            <a:r>
              <a:rPr lang="ja-JP" altLang="en-US" sz="1200" b="1" dirty="0" smtClean="0">
                <a:latin typeface="游ゴシック" panose="020B0400000000000000" pitchFamily="50" charset="-128"/>
              </a:rPr>
              <a:t>　　　　</a:t>
            </a:r>
            <a:r>
              <a:rPr lang="en-US" altLang="ja-JP" sz="1200" b="1" dirty="0" smtClean="0"/>
              <a:t>※</a:t>
            </a:r>
            <a:r>
              <a:rPr lang="ja-JP" altLang="en-US" sz="1200" b="1" dirty="0" smtClean="0"/>
              <a:t>２</a:t>
            </a:r>
            <a:r>
              <a:rPr lang="ja-JP" altLang="en-US" sz="1200" b="1" dirty="0"/>
              <a:t>　疾患等によりマスクの着用が困難な場合などはこの限りでない　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595510" y="5146771"/>
            <a:ext cx="11387224" cy="56244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314559" y="204453"/>
            <a:ext cx="1721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資料２－１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95510" y="6029264"/>
            <a:ext cx="1216561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/>
              <a:t>○　首都圏</a:t>
            </a:r>
            <a:r>
              <a:rPr lang="ja-JP" altLang="en-US" b="1" dirty="0"/>
              <a:t>（１都３県）との</a:t>
            </a:r>
            <a:r>
              <a:rPr lang="ja-JP" altLang="en-US" b="1" dirty="0" smtClean="0"/>
              <a:t>往来を自粛すること</a:t>
            </a:r>
            <a:endParaRPr lang="ja-JP" altLang="en-US" b="1" dirty="0"/>
          </a:p>
          <a:p>
            <a:pPr>
              <a:lnSpc>
                <a:spcPct val="150000"/>
              </a:lnSpc>
              <a:defRPr/>
            </a:pPr>
            <a:endParaRPr lang="en-US" altLang="ja-JP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</a:rPr>
              <a:t>　　　　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95510" y="5991466"/>
            <a:ext cx="11387224" cy="56244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95510" y="5243476"/>
            <a:ext cx="1216561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</a:rPr>
              <a:t>　</a:t>
            </a:r>
            <a:endParaRPr lang="ja-JP" altLang="en-US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defRPr/>
            </a:pPr>
            <a:endParaRPr lang="en-US" altLang="ja-JP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</a:rPr>
              <a:t>　　　　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95510" y="3204344"/>
            <a:ext cx="11387224" cy="56244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95510" y="3216591"/>
            <a:ext cx="641714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</a:rPr>
              <a:t>○　少し</a:t>
            </a:r>
            <a:r>
              <a:rPr lang="ja-JP" altLang="en-US" b="1" dirty="0">
                <a:solidFill>
                  <a:srgbClr val="FF0000"/>
                </a:solidFill>
              </a:rPr>
              <a:t>でも症状がある場合、早めに検査を受診すること　</a:t>
            </a:r>
          </a:p>
        </p:txBody>
      </p:sp>
    </p:spTree>
    <p:extLst>
      <p:ext uri="{BB962C8B-B14F-4D97-AF65-F5344CB8AC3E}">
        <p14:creationId xmlns:p14="http://schemas.microsoft.com/office/powerpoint/2010/main" val="37697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25348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>
                <a:solidFill>
                  <a:schemeClr val="tx1"/>
                </a:solidFill>
              </a:rPr>
              <a:t>2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3514" y="80645"/>
            <a:ext cx="748915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●</a:t>
            </a:r>
            <a:r>
              <a:rPr lang="ja-JP" altLang="en-US" sz="2400" b="1" u="sng" dirty="0" smtClean="0"/>
              <a:t>イベントの開催に</a:t>
            </a:r>
            <a:r>
              <a:rPr lang="ja-JP" altLang="en-US" sz="2400" b="1" u="sng" dirty="0"/>
              <a:t>ついて</a:t>
            </a:r>
            <a:r>
              <a:rPr lang="ja-JP" altLang="en-US" sz="1600" u="sng" dirty="0"/>
              <a:t>（府主催（共催）の</a:t>
            </a:r>
            <a:r>
              <a:rPr lang="ja-JP" altLang="en-US" sz="1600" u="sng" dirty="0" smtClean="0"/>
              <a:t>イベントを含む）</a:t>
            </a:r>
            <a:endParaRPr kumimoji="1" lang="ja-JP" altLang="en-US" sz="1600" u="sng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14206" y="640163"/>
            <a:ext cx="13289460" cy="2657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b="1" dirty="0"/>
              <a:t>主催者に対し、業種別ガイドラインの遵守を徹底するとともに</a:t>
            </a:r>
            <a:r>
              <a:rPr lang="ja-JP" altLang="en-US" b="1" dirty="0" smtClean="0"/>
              <a:t>、国</a:t>
            </a:r>
            <a:r>
              <a:rPr lang="ja-JP" altLang="en-US" b="1" dirty="0"/>
              <a:t>の接触確認アプリ「ＣＯＣＯＡ」</a:t>
            </a:r>
            <a:r>
              <a:rPr lang="ja-JP" altLang="en-US" b="1" dirty="0" smtClean="0"/>
              <a:t>、</a:t>
            </a:r>
            <a:endParaRPr lang="en-US" altLang="ja-JP" b="1" dirty="0" smtClean="0"/>
          </a:p>
          <a:p>
            <a:pPr>
              <a:lnSpc>
                <a:spcPts val="2000"/>
              </a:lnSpc>
            </a:pPr>
            <a:r>
              <a:rPr lang="ja-JP" altLang="en-US" b="1" dirty="0"/>
              <a:t>　</a:t>
            </a:r>
            <a:r>
              <a:rPr lang="ja-JP" altLang="en-US" b="1" dirty="0" smtClean="0"/>
              <a:t>  大阪</a:t>
            </a:r>
            <a:r>
              <a:rPr lang="ja-JP" altLang="en-US" b="1" dirty="0"/>
              <a:t>コロナ追跡システムの導入</a:t>
            </a:r>
            <a:r>
              <a:rPr lang="ja-JP" altLang="en-US" b="1" dirty="0" smtClean="0"/>
              <a:t>、又</a:t>
            </a:r>
            <a:r>
              <a:rPr lang="ja-JP" altLang="en-US" b="1" dirty="0"/>
              <a:t>は名簿作成などの追跡対策の徹底を</a:t>
            </a:r>
            <a:r>
              <a:rPr lang="ja-JP" altLang="en-US" b="1" dirty="0" smtClean="0"/>
              <a:t>要請</a:t>
            </a:r>
            <a:endParaRPr lang="en-US" altLang="ja-JP" b="1" dirty="0" smtClean="0"/>
          </a:p>
          <a:p>
            <a:pPr>
              <a:lnSpc>
                <a:spcPts val="2000"/>
              </a:lnSpc>
            </a:pPr>
            <a:endParaRPr lang="en-US" altLang="ja-JP" b="1" dirty="0" smtClean="0"/>
          </a:p>
          <a:p>
            <a:pPr marL="342900" indent="-34290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b="1" dirty="0"/>
              <a:t>全国的な移動を伴うイベント又は参加者が</a:t>
            </a:r>
            <a:r>
              <a:rPr lang="en-US" altLang="ja-JP" b="1" dirty="0"/>
              <a:t>1,000</a:t>
            </a:r>
            <a:r>
              <a:rPr lang="ja-JP" altLang="en-US" b="1" dirty="0"/>
              <a:t>人を超えるようなイベントを開催する際には、</a:t>
            </a:r>
            <a:endParaRPr lang="en-US" altLang="ja-JP" b="1" dirty="0"/>
          </a:p>
          <a:p>
            <a:pPr>
              <a:lnSpc>
                <a:spcPts val="2000"/>
              </a:lnSpc>
            </a:pPr>
            <a:r>
              <a:rPr lang="ja-JP" altLang="en-US" b="1" dirty="0"/>
              <a:t>　 そのイベントの開催要件等について、大阪府に事前に相談すること</a:t>
            </a:r>
            <a:endParaRPr lang="en-US" altLang="ja-JP" b="1" dirty="0"/>
          </a:p>
          <a:p>
            <a:pPr>
              <a:lnSpc>
                <a:spcPts val="2000"/>
              </a:lnSpc>
            </a:pPr>
            <a:endParaRPr lang="en-US" altLang="ja-JP" sz="1100" b="1" dirty="0"/>
          </a:p>
          <a:p>
            <a:pPr marL="342900" indent="-34290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b="1" dirty="0"/>
              <a:t>全国的な感染拡大やイベントでのクラスターが発生し、国が業種別ガイドラインの見直しや</a:t>
            </a:r>
            <a:endParaRPr lang="en-US" altLang="ja-JP" b="1" dirty="0"/>
          </a:p>
          <a:p>
            <a:pPr>
              <a:lnSpc>
                <a:spcPts val="2000"/>
              </a:lnSpc>
            </a:pPr>
            <a:r>
              <a:rPr lang="en-US" altLang="ja-JP" b="1" dirty="0"/>
              <a:t>     </a:t>
            </a:r>
            <a:r>
              <a:rPr lang="ja-JP" altLang="en-US" b="1" dirty="0"/>
              <a:t>収容率要件・人数上限の見直し等を行った場合には、国に準じて対応</a:t>
            </a:r>
            <a:endParaRPr lang="en-US" altLang="ja-JP" b="1" dirty="0"/>
          </a:p>
          <a:p>
            <a:pPr marL="342900" indent="-342900">
              <a:lnSpc>
                <a:spcPts val="2000"/>
              </a:lnSpc>
              <a:buFont typeface="Wingdings" panose="05000000000000000000" pitchFamily="2" charset="2"/>
              <a:buChar char="Ø"/>
            </a:pPr>
            <a:endParaRPr lang="en-US" altLang="ja-JP" b="1" dirty="0"/>
          </a:p>
          <a:p>
            <a:pPr marL="342900" indent="-34290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b="1" dirty="0"/>
              <a:t>イベント開催の要件は以下のとおり（適切な感染防止策が講じられることが前提</a:t>
            </a:r>
            <a:r>
              <a:rPr lang="ja-JP" altLang="en-US" b="1" dirty="0" smtClean="0"/>
              <a:t>）</a:t>
            </a:r>
            <a:endParaRPr lang="en-US" altLang="ja-JP" b="1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172788"/>
              </p:ext>
            </p:extLst>
          </p:nvPr>
        </p:nvGraphicFramePr>
        <p:xfrm>
          <a:off x="725637" y="3333770"/>
          <a:ext cx="10208937" cy="26697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827">
                  <a:extLst>
                    <a:ext uri="{9D8B030D-6E8A-4147-A177-3AD203B41FA5}">
                      <a16:colId xmlns:a16="http://schemas.microsoft.com/office/drawing/2014/main" val="4036489531"/>
                    </a:ext>
                  </a:extLst>
                </a:gridCol>
                <a:gridCol w="4171425">
                  <a:extLst>
                    <a:ext uri="{9D8B030D-6E8A-4147-A177-3AD203B41FA5}">
                      <a16:colId xmlns:a16="http://schemas.microsoft.com/office/drawing/2014/main" val="4070352747"/>
                    </a:ext>
                  </a:extLst>
                </a:gridCol>
                <a:gridCol w="3302662">
                  <a:extLst>
                    <a:ext uri="{9D8B030D-6E8A-4147-A177-3AD203B41FA5}">
                      <a16:colId xmlns:a16="http://schemas.microsoft.com/office/drawing/2014/main" val="1022711929"/>
                    </a:ext>
                  </a:extLst>
                </a:gridCol>
                <a:gridCol w="1915023">
                  <a:extLst>
                    <a:ext uri="{9D8B030D-6E8A-4147-A177-3AD203B41FA5}">
                      <a16:colId xmlns:a16="http://schemas.microsoft.com/office/drawing/2014/main" val="3803860384"/>
                    </a:ext>
                  </a:extLst>
                </a:gridCol>
              </a:tblGrid>
              <a:tr h="2990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収容率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人数上限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902437"/>
                  </a:ext>
                </a:extLst>
              </a:tr>
              <a:tr h="901946">
                <a:tc rowSpan="2">
                  <a:txBody>
                    <a:bodyPr/>
                    <a:lstStyle/>
                    <a:p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</a:rPr>
                        <a:t>４月１日</a:t>
                      </a:r>
                      <a:endParaRPr lang="en-US" altLang="ja-JP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</a:rPr>
                        <a:t>から</a:t>
                      </a:r>
                      <a:endParaRPr lang="en-US" altLang="ja-JP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</a:rPr>
                        <a:t>４月</a:t>
                      </a:r>
                      <a:r>
                        <a:rPr lang="en-US" altLang="ja-JP" sz="1200" b="1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</a:rPr>
                        <a:t>日</a:t>
                      </a:r>
                      <a:endParaRPr lang="en-US" altLang="ja-JP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</a:rPr>
                        <a:t>まで</a:t>
                      </a:r>
                      <a:endParaRPr lang="ja-JP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200" b="1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大声での歓声・声援等がないことを前提としうる</a:t>
                      </a:r>
                      <a:r>
                        <a:rPr kumimoji="1" lang="ja-JP" altLang="en-US" sz="1200" b="1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もの</a:t>
                      </a:r>
                      <a:endParaRPr kumimoji="1" lang="en-US" altLang="ja-JP" sz="1200" b="1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6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・クラシック音楽コンサート、演劇等、舞踊、伝統芸能、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芸能・演芸、公演・式典、展示会　　　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・飲食を伴うが発声がないもの（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※2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200" b="1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大声での歓声・声援等が想定される</a:t>
                      </a:r>
                      <a:r>
                        <a:rPr kumimoji="1" lang="ja-JP" altLang="en-US" sz="1200" b="1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もの</a:t>
                      </a:r>
                      <a:endParaRPr kumimoji="1" lang="en-US" altLang="ja-JP" sz="1200" b="1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endParaRPr kumimoji="1" lang="en-US" altLang="ja-JP" sz="6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ロック、ポップコンサート、</a:t>
                      </a:r>
                      <a:r>
                        <a:rPr kumimoji="1" lang="ja-JP" altLang="en-US" sz="11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スポーツイベント、公営競技、公演、ライブハウス・ナイトクラブでのイベント　等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5,000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人以下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又は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収容定員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％以内（≦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10,000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人）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のいずれか大きいほう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1516657"/>
                  </a:ext>
                </a:extLst>
              </a:tr>
              <a:tr h="393503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100%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以内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（席がない場合は適切な間隔）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※1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以内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（席がない場合は十分な間隔）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72600"/>
                  </a:ext>
                </a:extLst>
              </a:tr>
              <a:tr h="39350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</a:rPr>
                        <a:t>４月</a:t>
                      </a:r>
                      <a:r>
                        <a:rPr lang="en-US" altLang="ja-JP" sz="1200" b="1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</a:rPr>
                        <a:t>日</a:t>
                      </a:r>
                      <a:endParaRPr lang="en-US" altLang="ja-JP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</a:rPr>
                        <a:t>から</a:t>
                      </a:r>
                      <a:endParaRPr lang="en-US" altLang="ja-JP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</a:rPr>
                        <a:t>４月</a:t>
                      </a:r>
                      <a:r>
                        <a:rPr lang="en-US" altLang="ja-JP" sz="1200" b="1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</a:rPr>
                        <a:t>日</a:t>
                      </a:r>
                      <a:endParaRPr lang="en-US" altLang="ja-JP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</a:rPr>
                        <a:t>まで</a:t>
                      </a:r>
                      <a:endParaRPr lang="ja-JP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４月</a:t>
                      </a:r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日までと同様</a:t>
                      </a:r>
                      <a:endParaRPr kumimoji="1" lang="ja-JP" altLang="en-US" sz="12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5,000</a:t>
                      </a:r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人以下</a:t>
                      </a:r>
                      <a:endParaRPr kumimoji="1" lang="en-US" altLang="ja-JP" sz="12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又は</a:t>
                      </a:r>
                      <a:endParaRPr kumimoji="1" lang="en-US" altLang="ja-JP" sz="12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収容定員</a:t>
                      </a:r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％以内</a:t>
                      </a:r>
                      <a:endParaRPr kumimoji="1" lang="en-US" altLang="ja-JP" sz="12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endParaRPr kumimoji="1" lang="en-US" altLang="ja-JP" sz="12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のいずれか大きいほう</a:t>
                      </a:r>
                      <a:endParaRPr kumimoji="1" lang="en-US" altLang="ja-JP" sz="1200" b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1837049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126757" y="6081546"/>
            <a:ext cx="116210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※1:</a:t>
            </a:r>
            <a:r>
              <a:rPr lang="ja-JP" altLang="en-US" sz="1100" dirty="0" smtClean="0"/>
              <a:t>異なるグループ間では座席を１席空け、同一グループ（５人以内に限る）内では座席間隔を設けなくともよい。すなわち、収容率は</a:t>
            </a:r>
            <a:r>
              <a:rPr lang="en-US" altLang="ja-JP" sz="1100" dirty="0" smtClean="0"/>
              <a:t>50</a:t>
            </a:r>
            <a:r>
              <a:rPr lang="ja-JP" altLang="en-US" sz="1100" dirty="0" smtClean="0"/>
              <a:t>％を超える場合がある。</a:t>
            </a:r>
            <a:endParaRPr kumimoji="1" lang="ja-JP" altLang="en-US" sz="11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6757" y="6343156"/>
            <a:ext cx="116210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※2:</a:t>
            </a:r>
            <a:r>
              <a:rPr lang="ja-JP" altLang="en-US" sz="1100" dirty="0" smtClean="0"/>
              <a:t>「イベント中の食事を伴う催物」は、必要な感染防止策が担保され、イベント中の発声がない場合に限り、「大声での歓声・声援等がないことを前提としうるもの」と取り扱う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ことを可とする。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64782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4086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6212" y="111888"/>
            <a:ext cx="2550017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●</a:t>
            </a:r>
            <a:r>
              <a:rPr kumimoji="1" lang="ja-JP" altLang="en-US" sz="2400" b="1" u="sng" dirty="0" smtClean="0"/>
              <a:t>施設</a:t>
            </a:r>
            <a:r>
              <a:rPr lang="ja-JP" altLang="en-US" sz="2400" b="1" u="sng" dirty="0" smtClean="0"/>
              <a:t>について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815446"/>
              </p:ext>
            </p:extLst>
          </p:nvPr>
        </p:nvGraphicFramePr>
        <p:xfrm>
          <a:off x="782748" y="641734"/>
          <a:ext cx="10975663" cy="46910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623">
                  <a:extLst>
                    <a:ext uri="{9D8B030D-6E8A-4147-A177-3AD203B41FA5}">
                      <a16:colId xmlns:a16="http://schemas.microsoft.com/office/drawing/2014/main" val="3530193740"/>
                    </a:ext>
                  </a:extLst>
                </a:gridCol>
                <a:gridCol w="1250859">
                  <a:extLst>
                    <a:ext uri="{9D8B030D-6E8A-4147-A177-3AD203B41FA5}">
                      <a16:colId xmlns:a16="http://schemas.microsoft.com/office/drawing/2014/main" val="3006936778"/>
                    </a:ext>
                  </a:extLst>
                </a:gridCol>
                <a:gridCol w="9271181">
                  <a:extLst>
                    <a:ext uri="{9D8B030D-6E8A-4147-A177-3AD203B41FA5}">
                      <a16:colId xmlns:a16="http://schemas.microsoft.com/office/drawing/2014/main" val="1771816938"/>
                    </a:ext>
                  </a:extLst>
                </a:gridCol>
              </a:tblGrid>
              <a:tr h="51736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区域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大阪府全域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460374"/>
                  </a:ext>
                </a:extLst>
              </a:tr>
              <a:tr h="51515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期間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u="none" spc="-100" dirty="0" smtClean="0">
                          <a:solidFill>
                            <a:srgbClr val="FF0000"/>
                          </a:solidFill>
                        </a:rPr>
                        <a:t>４月１日～４月</a:t>
                      </a:r>
                      <a:r>
                        <a:rPr lang="en-US" altLang="ja-JP" sz="1800" b="1" u="none" spc="-1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r>
                        <a:rPr lang="ja-JP" altLang="en-US" sz="1800" b="1" u="none" spc="-100" dirty="0" smtClean="0">
                          <a:solidFill>
                            <a:srgbClr val="FF0000"/>
                          </a:solidFill>
                        </a:rPr>
                        <a:t>日</a:t>
                      </a:r>
                      <a:endParaRPr kumimoji="1" lang="en-US" altLang="ja-JP" sz="1400" b="1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5446059"/>
                  </a:ext>
                </a:extLst>
              </a:tr>
              <a:tr h="164685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実施内容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対象施設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飲食店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飲食店（居酒屋を含む）、喫茶店等（宅配・テークアウトサービスを除く）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遊興施設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※】</a:t>
                      </a: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バー、カラオケボックス等で、食品衛生法の飲食店営業許可を受けている店舗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1706027"/>
                  </a:ext>
                </a:extLst>
              </a:tr>
              <a:tr h="18784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要請内容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（特措法第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条第９項に基づく要請）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○営業時間短縮（５時～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時）を要請</a:t>
                      </a: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　ただし、酒類の提供は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時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分まで</a:t>
                      </a:r>
                    </a:p>
                    <a:p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（協力依頼）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○業種別ガイドラインの遵守を徹底</a:t>
                      </a: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○適切な換気のためＣＯ２センサーを設置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800140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911537" y="5628483"/>
            <a:ext cx="116989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600" dirty="0" smtClean="0"/>
              <a:t>※</a:t>
            </a:r>
            <a:r>
              <a:rPr lang="ja-JP" altLang="en-US" sz="1600" dirty="0" smtClean="0"/>
              <a:t>　遊興施設のうち、食品衛生法の飲食店営業許可を受けている店舗は、特措法に基づく要請の対象。</a:t>
            </a:r>
            <a:endParaRPr lang="en-US" altLang="ja-JP" sz="1600" dirty="0" smtClean="0"/>
          </a:p>
          <a:p>
            <a:pPr>
              <a:defRPr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ネットカフェ・マンガ喫茶等、宿泊を目的とした利用が相当程度見込まれる施設は要請の対象外。</a:t>
            </a:r>
            <a:endParaRPr lang="en-US" altLang="ja-JP" sz="16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82748" y="6399276"/>
            <a:ext cx="13289460" cy="40671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ja-JP" altLang="en-US" b="1" dirty="0"/>
              <a:t>催物の開催制限に係る施設は、イベントの開催要件を守ること。（協力</a:t>
            </a:r>
            <a:r>
              <a:rPr lang="ja-JP" altLang="en-US" b="1" dirty="0" smtClean="0"/>
              <a:t>依頼）</a:t>
            </a: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6529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412122" y="308723"/>
            <a:ext cx="12273567" cy="83099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●</a:t>
            </a:r>
            <a:r>
              <a:rPr lang="ja-JP" altLang="en-US" sz="2400" b="1" u="sng" dirty="0" smtClean="0"/>
              <a:t>上記要請を踏まえ、各団体等に特にお願いしたい</a:t>
            </a:r>
            <a:r>
              <a:rPr lang="ja-JP" altLang="en-US" sz="2400" b="1" u="sng" dirty="0"/>
              <a:t>こと</a:t>
            </a:r>
            <a:r>
              <a:rPr lang="ja-JP" altLang="en-US" sz="2000" b="1" dirty="0"/>
              <a:t>（特措法第</a:t>
            </a:r>
            <a:r>
              <a:rPr lang="en-US" altLang="ja-JP" sz="2000" b="1" dirty="0"/>
              <a:t>24</a:t>
            </a:r>
            <a:r>
              <a:rPr lang="ja-JP" altLang="en-US" sz="2000" b="1" dirty="0"/>
              <a:t>条第９項に基づく）</a:t>
            </a:r>
          </a:p>
          <a:p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0543" y="737360"/>
            <a:ext cx="1068946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＜経済界＞へのお願い　　　　</a:t>
            </a:r>
            <a:endParaRPr kumimoji="1" lang="ja-JP" altLang="en-US" sz="24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710633" y="1164990"/>
            <a:ext cx="12165612" cy="2080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  <a:defRPr/>
            </a:pPr>
            <a:r>
              <a:rPr lang="ja-JP" altLang="en-US" b="1" dirty="0" smtClean="0"/>
              <a:t>○　従業員等に対し、４人以下でのマスク会食の徹底を求めること</a:t>
            </a:r>
            <a:endParaRPr lang="en-US" altLang="ja-JP" b="1" spc="-100" dirty="0" smtClean="0"/>
          </a:p>
          <a:p>
            <a:pPr>
              <a:lnSpc>
                <a:spcPts val="3100"/>
              </a:lnSpc>
              <a:defRPr/>
            </a:pPr>
            <a:r>
              <a:rPr lang="ja-JP" altLang="en-US" b="1" spc="-100" dirty="0"/>
              <a:t>○　</a:t>
            </a:r>
            <a:r>
              <a:rPr lang="ja-JP" altLang="en-US" b="1" spc="-100" dirty="0" smtClean="0"/>
              <a:t>従業員</a:t>
            </a:r>
            <a:r>
              <a:rPr lang="ja-JP" altLang="en-US" b="1" spc="-100" dirty="0"/>
              <a:t>等に対し</a:t>
            </a:r>
            <a:r>
              <a:rPr lang="ja-JP" altLang="en-US" b="1" spc="-100" dirty="0" smtClean="0"/>
              <a:t>、</a:t>
            </a:r>
            <a:r>
              <a:rPr lang="ja-JP" altLang="en-US" b="1" spc="-100" dirty="0"/>
              <a:t>歓送迎</a:t>
            </a:r>
            <a:r>
              <a:rPr lang="ja-JP" altLang="en-US" b="1" spc="-100" dirty="0" smtClean="0"/>
              <a:t>会、宴会を伴う花見、</a:t>
            </a:r>
            <a:r>
              <a:rPr lang="ja-JP" altLang="en-US" b="1" spc="-100" dirty="0" smtClean="0">
                <a:solidFill>
                  <a:srgbClr val="FF0000"/>
                </a:solidFill>
              </a:rPr>
              <a:t>研修時の懇親会</a:t>
            </a:r>
            <a:r>
              <a:rPr lang="ja-JP" altLang="en-US" b="1" spc="-100" dirty="0" smtClean="0"/>
              <a:t>を控えるよう求めること</a:t>
            </a:r>
            <a:endParaRPr lang="en-US" altLang="ja-JP" b="1" spc="-100" dirty="0" smtClean="0"/>
          </a:p>
          <a:p>
            <a:pPr>
              <a:lnSpc>
                <a:spcPts val="3100"/>
              </a:lnSpc>
              <a:defRPr/>
            </a:pPr>
            <a:r>
              <a:rPr lang="ja-JP" altLang="en-US" b="1" spc="-100" dirty="0" smtClean="0"/>
              <a:t>○　「出勤者数の７割削減」をめざすことも含め、テレワークをより推進すること</a:t>
            </a:r>
            <a:endParaRPr lang="en-US" altLang="ja-JP" b="1" spc="-100" dirty="0" smtClean="0"/>
          </a:p>
          <a:p>
            <a:pPr>
              <a:lnSpc>
                <a:spcPts val="3100"/>
              </a:lnSpc>
              <a:defRPr/>
            </a:pPr>
            <a:r>
              <a:rPr lang="ja-JP" altLang="en-US" b="1" spc="-100" dirty="0"/>
              <a:t>　</a:t>
            </a:r>
            <a:r>
              <a:rPr lang="ja-JP" altLang="en-US" b="1" spc="-100" dirty="0" smtClean="0"/>
              <a:t>　出勤が必要となる職場でも、ローテーション勤務、時差出勤、自転車通勤などの取り組みを推進すること</a:t>
            </a:r>
            <a:endParaRPr lang="en-US" altLang="ja-JP" b="1" spc="-100" dirty="0" smtClean="0"/>
          </a:p>
          <a:p>
            <a:pPr>
              <a:lnSpc>
                <a:spcPts val="3100"/>
              </a:lnSpc>
              <a:defRPr/>
            </a:pPr>
            <a:r>
              <a:rPr lang="ja-JP" altLang="en-US" b="1" spc="-100" dirty="0" smtClean="0"/>
              <a:t>○　職場における業種別ガイドラインの遵守を徹底すること</a:t>
            </a:r>
            <a:endParaRPr lang="en-US" altLang="ja-JP" b="1" spc="-1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0543" y="3959933"/>
            <a:ext cx="1068946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＜大学等＞へのお願い　　　　</a:t>
            </a:r>
            <a:endParaRPr kumimoji="1" lang="ja-JP" altLang="en-US" sz="24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710633" y="4540915"/>
            <a:ext cx="12165612" cy="214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defRPr/>
            </a:pPr>
            <a:r>
              <a:rPr lang="ja-JP" altLang="en-US" b="1" dirty="0"/>
              <a:t>○　学生</a:t>
            </a:r>
            <a:r>
              <a:rPr lang="ja-JP" altLang="en-US" b="1" dirty="0" smtClean="0"/>
              <a:t>に</a:t>
            </a:r>
            <a:r>
              <a:rPr lang="ja-JP" altLang="en-US" b="1" dirty="0"/>
              <a:t>対し、４人</a:t>
            </a:r>
            <a:r>
              <a:rPr lang="ja-JP" altLang="en-US" b="1" dirty="0" smtClean="0"/>
              <a:t>以下での</a:t>
            </a:r>
            <a:r>
              <a:rPr lang="ja-JP" altLang="en-US" b="1" dirty="0"/>
              <a:t>マスク会食の徹底を求めること</a:t>
            </a:r>
            <a:endParaRPr lang="en-US" altLang="ja-JP" b="1" spc="-100" dirty="0"/>
          </a:p>
          <a:p>
            <a:pPr>
              <a:lnSpc>
                <a:spcPts val="3200"/>
              </a:lnSpc>
              <a:defRPr/>
            </a:pPr>
            <a:r>
              <a:rPr lang="ja-JP" altLang="en-US" b="1" spc="-100" dirty="0"/>
              <a:t>○　学生</a:t>
            </a:r>
            <a:r>
              <a:rPr lang="ja-JP" altLang="en-US" b="1" spc="-100" dirty="0" smtClean="0"/>
              <a:t>に</a:t>
            </a:r>
            <a:r>
              <a:rPr lang="ja-JP" altLang="en-US" b="1" spc="-100" dirty="0"/>
              <a:t>対し</a:t>
            </a:r>
            <a:r>
              <a:rPr lang="ja-JP" altLang="en-US" b="1" spc="-100" dirty="0" smtClean="0"/>
              <a:t>、</a:t>
            </a:r>
            <a:r>
              <a:rPr lang="ja-JP" altLang="en-US" b="1" spc="-100" dirty="0"/>
              <a:t>歓送迎</a:t>
            </a:r>
            <a:r>
              <a:rPr lang="ja-JP" altLang="en-US" b="1" spc="-100" dirty="0" smtClean="0"/>
              <a:t>会、宴会を</a:t>
            </a:r>
            <a:r>
              <a:rPr lang="ja-JP" altLang="en-US" b="1" spc="-100" dirty="0"/>
              <a:t>伴う花見を控えるよう求めること</a:t>
            </a:r>
            <a:endParaRPr lang="en-US" altLang="ja-JP" b="1" spc="-100" dirty="0"/>
          </a:p>
          <a:p>
            <a:pPr>
              <a:lnSpc>
                <a:spcPts val="3200"/>
              </a:lnSpc>
              <a:defRPr/>
            </a:pPr>
            <a:r>
              <a:rPr lang="ja-JP" altLang="en-US" b="1" dirty="0" smtClean="0"/>
              <a:t>○　</a:t>
            </a:r>
            <a:r>
              <a:rPr lang="ja-JP" altLang="en-US" b="1" spc="-80" dirty="0" smtClean="0"/>
              <a:t>感染防止と面接授業・遠隔授業の効果的実施等により学修機会を確保すること</a:t>
            </a:r>
            <a:endParaRPr lang="en-US" altLang="ja-JP" b="1" spc="-80" dirty="0" smtClean="0"/>
          </a:p>
          <a:p>
            <a:pPr>
              <a:lnSpc>
                <a:spcPts val="3200"/>
              </a:lnSpc>
              <a:defRPr/>
            </a:pPr>
            <a:r>
              <a:rPr lang="ja-JP" altLang="en-US" b="1" spc="-100" dirty="0" smtClean="0"/>
              <a:t>○　</a:t>
            </a:r>
            <a:r>
              <a:rPr lang="ja-JP" altLang="en-US" b="1" spc="-130" dirty="0" smtClean="0"/>
              <a:t>部活動、課外活動、学生寮における感染防止策などについて、学生等に注意喚起を徹底すること</a:t>
            </a:r>
            <a:endParaRPr lang="en-US" altLang="ja-JP" b="1" spc="-100" dirty="0"/>
          </a:p>
          <a:p>
            <a:pPr>
              <a:lnSpc>
                <a:spcPts val="3200"/>
              </a:lnSpc>
              <a:defRPr/>
            </a:pPr>
            <a:r>
              <a:rPr lang="ja-JP" altLang="en-US" b="1" spc="-100" dirty="0" smtClean="0"/>
              <a:t>○　</a:t>
            </a:r>
            <a:r>
              <a:rPr lang="ja-JP" altLang="en-US" b="1" spc="-100" dirty="0" smtClean="0">
                <a:solidFill>
                  <a:srgbClr val="FF0000"/>
                </a:solidFill>
              </a:rPr>
              <a:t>年度当初に</a:t>
            </a:r>
            <a:r>
              <a:rPr lang="ja-JP" altLang="en-US" b="1" spc="-200" dirty="0" smtClean="0">
                <a:solidFill>
                  <a:srgbClr val="FF0000"/>
                </a:solidFill>
              </a:rPr>
              <a:t>行われる行事（入学式等）</a:t>
            </a:r>
            <a:r>
              <a:rPr lang="ja-JP" altLang="en-US" b="1" spc="-200" dirty="0" smtClean="0"/>
              <a:t>は、人と人との間隔を十分に確保する等、適切な開催方法を検討すること</a:t>
            </a:r>
            <a:endParaRPr lang="en-US" altLang="ja-JP" b="1" spc="-200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710633" y="4540915"/>
            <a:ext cx="11369750" cy="210589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560069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92707" y="1166280"/>
            <a:ext cx="11275142" cy="219808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72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10303</TotalTime>
  <Words>1094</Words>
  <Application>Microsoft Office PowerPoint</Application>
  <PresentationFormat>ワイド画面</PresentationFormat>
  <Paragraphs>109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上野　和樹</dc:creator>
  <cp:lastModifiedBy>小原　朋子</cp:lastModifiedBy>
  <cp:revision>455</cp:revision>
  <cp:lastPrinted>2021-03-26T01:22:56Z</cp:lastPrinted>
  <dcterms:created xsi:type="dcterms:W3CDTF">2020-05-20T11:17:35Z</dcterms:created>
  <dcterms:modified xsi:type="dcterms:W3CDTF">2021-03-26T02:57:26Z</dcterms:modified>
</cp:coreProperties>
</file>