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7" r:id="rId2"/>
    <p:sldId id="268"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639" autoAdjust="0"/>
  </p:normalViewPr>
  <p:slideViewPr>
    <p:cSldViewPr snapToGrid="0">
      <p:cViewPr varScale="1">
        <p:scale>
          <a:sx n="69" d="100"/>
          <a:sy n="69" d="100"/>
        </p:scale>
        <p:origin x="780"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2021/3/26</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176148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350460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2021/3/26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2021/3/26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2021/3/26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2021/3/26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2021/3/26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2021/3/26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2021/3/26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607068"/>
            <a:ext cx="12496800" cy="5539978"/>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（１）大阪府の発生動向</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緊急事態宣言解除後、</a:t>
            </a:r>
            <a:r>
              <a:rPr lang="ja-JP" altLang="en-US" sz="1600" b="1" dirty="0">
                <a:latin typeface="Meiryo UI" panose="020B0604030504040204" pitchFamily="50" charset="-128"/>
                <a:ea typeface="Meiryo UI" panose="020B0604030504040204" pitchFamily="50" charset="-128"/>
              </a:rPr>
              <a:t>２週間で７日間毎の新規陽性者数</a:t>
            </a:r>
            <a:r>
              <a:rPr lang="ja-JP" altLang="en-US" sz="1600" b="1" dirty="0" smtClean="0">
                <a:latin typeface="Meiryo UI" panose="020B0604030504040204" pitchFamily="50" charset="-128"/>
                <a:ea typeface="Meiryo UI" panose="020B0604030504040204" pitchFamily="50" charset="-128"/>
              </a:rPr>
              <a:t>は</a:t>
            </a:r>
            <a:r>
              <a:rPr lang="en-US" altLang="ja-JP" sz="1600" b="1" dirty="0">
                <a:latin typeface="Meiryo UI" panose="020B0604030504040204" pitchFamily="50" charset="-128"/>
                <a:ea typeface="Meiryo UI" panose="020B0604030504040204" pitchFamily="50" charset="-128"/>
              </a:rPr>
              <a:t>2.2</a:t>
            </a:r>
            <a:r>
              <a:rPr lang="ja-JP" altLang="en-US" sz="1600" b="1" dirty="0" smtClean="0">
                <a:latin typeface="Meiryo UI" panose="020B0604030504040204" pitchFamily="50" charset="-128"/>
                <a:ea typeface="Meiryo UI" panose="020B0604030504040204" pitchFamily="50" charset="-128"/>
              </a:rPr>
              <a:t>倍</a:t>
            </a:r>
            <a:r>
              <a:rPr lang="ja-JP" altLang="en-US" sz="1600" b="1" dirty="0">
                <a:latin typeface="Meiryo UI" panose="020B0604030504040204" pitchFamily="50" charset="-128"/>
                <a:ea typeface="Meiryo UI" panose="020B0604030504040204" pitchFamily="50" charset="-128"/>
              </a:rPr>
              <a:t>に増加</a:t>
            </a:r>
            <a:r>
              <a:rPr lang="ja-JP" altLang="en-US" sz="1600" dirty="0">
                <a:latin typeface="Meiryo UI" panose="020B0604030504040204" pitchFamily="50" charset="-128"/>
                <a:ea typeface="Meiryo UI" panose="020B0604030504040204" pitchFamily="50" charset="-128"/>
              </a:rPr>
              <a:t>し、</a:t>
            </a:r>
            <a:r>
              <a:rPr lang="ja-JP" altLang="en-US" sz="1600" b="1" dirty="0">
                <a:latin typeface="Meiryo UI" panose="020B0604030504040204" pitchFamily="50" charset="-128"/>
                <a:ea typeface="Meiryo UI" panose="020B0604030504040204" pitchFamily="50" charset="-128"/>
              </a:rPr>
              <a:t>一日平均約</a:t>
            </a:r>
            <a:r>
              <a:rPr lang="en-US" altLang="ja-JP" sz="1600" b="1" dirty="0" smtClean="0">
                <a:latin typeface="Meiryo UI" panose="020B0604030504040204" pitchFamily="50" charset="-128"/>
                <a:ea typeface="Meiryo UI" panose="020B0604030504040204" pitchFamily="50" charset="-128"/>
              </a:rPr>
              <a:t>172</a:t>
            </a:r>
            <a:r>
              <a:rPr lang="ja-JP" altLang="en-US" sz="1600" b="1" dirty="0" smtClean="0">
                <a:latin typeface="Meiryo UI" panose="020B0604030504040204" pitchFamily="50" charset="-128"/>
                <a:ea typeface="Meiryo UI" panose="020B0604030504040204" pitchFamily="50" charset="-128"/>
              </a:rPr>
              <a:t>名</a:t>
            </a:r>
            <a:r>
              <a:rPr lang="ja-JP" altLang="en-US" sz="1600" dirty="0">
                <a:latin typeface="Meiryo UI" panose="020B0604030504040204" pitchFamily="50" charset="-128"/>
                <a:ea typeface="Meiryo UI" panose="020B0604030504040204" pitchFamily="50" charset="-128"/>
              </a:rPr>
              <a:t>となっている。</a:t>
            </a:r>
            <a:endParaRPr lang="en-US" altLang="ja-JP" sz="1600"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en-US" altLang="ja-JP" sz="1600" b="1" dirty="0">
                <a:latin typeface="Meiryo UI" panose="020B0604030504040204" pitchFamily="50" charset="-128"/>
                <a:ea typeface="Meiryo UI" panose="020B0604030504040204" pitchFamily="50" charset="-128"/>
              </a:rPr>
              <a:t>20</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30</a:t>
            </a:r>
            <a:r>
              <a:rPr lang="ja-JP" altLang="en-US" sz="1600" b="1" dirty="0">
                <a:latin typeface="Meiryo UI" panose="020B0604030504040204" pitchFamily="50" charset="-128"/>
                <a:ea typeface="Meiryo UI" panose="020B0604030504040204" pitchFamily="50" charset="-128"/>
              </a:rPr>
              <a:t>代新規陽性者数が急増し、他の年代も増加していることから、感染の急拡大が</a:t>
            </a:r>
            <a:r>
              <a:rPr lang="ja-JP" altLang="en-US" sz="1600" b="1" dirty="0" smtClean="0">
                <a:latin typeface="Meiryo UI" panose="020B0604030504040204" pitchFamily="50" charset="-128"/>
                <a:ea typeface="Meiryo UI" panose="020B0604030504040204" pitchFamily="50" charset="-128"/>
              </a:rPr>
              <a:t>懸念</a:t>
            </a:r>
            <a:r>
              <a:rPr lang="ja-JP" altLang="en-US" sz="1600" dirty="0" smtClean="0">
                <a:latin typeface="Meiryo UI" panose="020B0604030504040204" pitchFamily="50" charset="-128"/>
                <a:ea typeface="Meiryo UI" panose="020B0604030504040204" pitchFamily="50" charset="-128"/>
              </a:rPr>
              <a:t>される</a:t>
            </a:r>
            <a:r>
              <a:rPr lang="ja-JP" altLang="en-US" sz="1600" b="1"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（２）市内・市外居住者の発生動向（週・人口</a:t>
            </a:r>
            <a:r>
              <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10</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万人あたり）</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発症日別では、</a:t>
            </a:r>
            <a:r>
              <a:rPr lang="ja-JP" altLang="en-US" sz="1600" b="1" dirty="0">
                <a:latin typeface="Meiryo UI" panose="020B0604030504040204" pitchFamily="50" charset="-128"/>
                <a:ea typeface="Meiryo UI" panose="020B0604030504040204" pitchFamily="50" charset="-128"/>
              </a:rPr>
              <a:t>市外居住者新規陽性者数７日間移動平均は２月</a:t>
            </a:r>
            <a:r>
              <a:rPr lang="en-US" altLang="ja-JP" sz="1600" b="1" dirty="0">
                <a:latin typeface="Meiryo UI" panose="020B0604030504040204" pitchFamily="50" charset="-128"/>
                <a:ea typeface="Meiryo UI" panose="020B0604030504040204" pitchFamily="50" charset="-128"/>
              </a:rPr>
              <a:t>27</a:t>
            </a:r>
            <a:r>
              <a:rPr lang="ja-JP" altLang="en-US" sz="1600" b="1" dirty="0">
                <a:latin typeface="Meiryo UI" panose="020B0604030504040204" pitchFamily="50" charset="-128"/>
                <a:ea typeface="Meiryo UI" panose="020B0604030504040204" pitchFamily="50" charset="-128"/>
              </a:rPr>
              <a:t>日を底として、市内居住者は３月８日を底として増加。</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週・人口</a:t>
            </a:r>
            <a:r>
              <a:rPr lang="en-US" altLang="ja-JP" sz="1600" b="1" dirty="0">
                <a:latin typeface="Meiryo UI" panose="020B0604030504040204" pitchFamily="50" charset="-128"/>
                <a:ea typeface="Meiryo UI" panose="020B0604030504040204" pitchFamily="50" charset="-128"/>
              </a:rPr>
              <a:t>10</a:t>
            </a:r>
            <a:r>
              <a:rPr lang="ja-JP" altLang="en-US" sz="1600" b="1" dirty="0">
                <a:latin typeface="Meiryo UI" panose="020B0604030504040204" pitchFamily="50" charset="-128"/>
                <a:ea typeface="Meiryo UI" panose="020B0604030504040204" pitchFamily="50" charset="-128"/>
              </a:rPr>
              <a:t>万人あたり新規陽性者数も、市内居住者が横ばいから直近１週間で急増</a:t>
            </a:r>
            <a:r>
              <a:rPr lang="ja-JP" altLang="en-US" sz="1600" dirty="0">
                <a:latin typeface="Meiryo UI" panose="020B0604030504040204" pitchFamily="50" charset="-128"/>
                <a:ea typeface="Meiryo UI" panose="020B0604030504040204" pitchFamily="50" charset="-128"/>
              </a:rPr>
              <a:t>に転じ、</a:t>
            </a:r>
            <a:r>
              <a:rPr lang="ja-JP" altLang="en-US" sz="1600" b="1" dirty="0">
                <a:latin typeface="Meiryo UI" panose="020B0604030504040204" pitchFamily="50" charset="-128"/>
                <a:ea typeface="Meiryo UI" panose="020B0604030504040204" pitchFamily="50" charset="-128"/>
              </a:rPr>
              <a:t>分科会指標ステージ</a:t>
            </a:r>
            <a:r>
              <a:rPr lang="en-US" altLang="ja-JP" sz="1600" b="1" dirty="0">
                <a:latin typeface="Meiryo UI" panose="020B0604030504040204" pitchFamily="50" charset="-128"/>
                <a:ea typeface="Meiryo UI" panose="020B0604030504040204" pitchFamily="50" charset="-128"/>
              </a:rPr>
              <a:t>Ⅲ</a:t>
            </a:r>
            <a:r>
              <a:rPr lang="ja-JP" altLang="en-US" sz="1600" b="1" dirty="0">
                <a:latin typeface="Meiryo UI" panose="020B0604030504040204" pitchFamily="50" charset="-128"/>
                <a:ea typeface="Meiryo UI" panose="020B0604030504040204" pitchFamily="50" charset="-128"/>
              </a:rPr>
              <a:t>の基準</a:t>
            </a:r>
            <a:r>
              <a:rPr lang="en-US" altLang="ja-JP" sz="1600" b="1" dirty="0">
                <a:latin typeface="Meiryo UI" panose="020B0604030504040204" pitchFamily="50" charset="-128"/>
                <a:ea typeface="Meiryo UI" panose="020B0604030504040204" pitchFamily="50" charset="-128"/>
              </a:rPr>
              <a:t>15</a:t>
            </a:r>
            <a:r>
              <a:rPr lang="ja-JP" altLang="en-US" sz="1600" b="1" dirty="0">
                <a:latin typeface="Meiryo UI" panose="020B0604030504040204" pitchFamily="50" charset="-128"/>
                <a:ea typeface="Meiryo UI" panose="020B0604030504040204" pitchFamily="50" charset="-128"/>
              </a:rPr>
              <a:t>人以上を</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上回った。市外についても</a:t>
            </a:r>
            <a:r>
              <a:rPr lang="ja-JP" altLang="en-US" sz="1600" b="1" dirty="0" smtClean="0">
                <a:latin typeface="Meiryo UI" panose="020B0604030504040204" pitchFamily="50" charset="-128"/>
                <a:ea typeface="Meiryo UI" panose="020B0604030504040204" pitchFamily="50" charset="-128"/>
              </a:rPr>
              <a:t>、２月末から増加</a:t>
            </a:r>
            <a:r>
              <a:rPr lang="ja-JP" altLang="en-US" sz="1600" dirty="0">
                <a:latin typeface="Meiryo UI" panose="020B0604030504040204" pitchFamily="50" charset="-128"/>
                <a:ea typeface="Meiryo UI" panose="020B0604030504040204" pitchFamily="50" charset="-128"/>
              </a:rPr>
              <a:t>し続けている</a:t>
            </a:r>
            <a:r>
              <a:rPr lang="ja-JP" altLang="en-US" sz="1600" b="1" dirty="0">
                <a:latin typeface="Meiryo UI" panose="020B0604030504040204" pitchFamily="50" charset="-128"/>
                <a:ea typeface="Meiryo UI" panose="020B0604030504040204" pitchFamily="50" charset="-128"/>
              </a:rPr>
              <a:t>。</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　年代別では、市内外・各年代ともに大きく増加</a:t>
            </a:r>
            <a:r>
              <a:rPr lang="ja-JP" altLang="en-US" sz="1600" b="1" dirty="0" smtClean="0">
                <a:latin typeface="Meiryo UI" panose="020B0604030504040204" pitchFamily="50" charset="-128"/>
                <a:ea typeface="Meiryo UI" panose="020B0604030504040204" pitchFamily="50" charset="-128"/>
              </a:rPr>
              <a:t>。</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感染</a:t>
            </a:r>
            <a:r>
              <a:rPr lang="ja-JP" altLang="en-US" sz="1600" b="1" dirty="0" smtClean="0">
                <a:latin typeface="Meiryo UI" panose="020B0604030504040204" pitchFamily="50" charset="-128"/>
                <a:ea typeface="Meiryo UI" panose="020B0604030504040204" pitchFamily="50" charset="-128"/>
              </a:rPr>
              <a:t>経路</a:t>
            </a:r>
            <a:r>
              <a:rPr lang="ja-JP" altLang="en-US" sz="1600" b="1" dirty="0" smtClean="0">
                <a:latin typeface="Meiryo UI" panose="020B0604030504040204" pitchFamily="50" charset="-128"/>
                <a:ea typeface="Meiryo UI" panose="020B0604030504040204" pitchFamily="50" charset="-128"/>
              </a:rPr>
              <a:t>不明者の</a:t>
            </a:r>
            <a:r>
              <a:rPr lang="ja-JP" altLang="en-US" sz="1600" b="1" dirty="0">
                <a:latin typeface="Meiryo UI" panose="020B0604030504040204" pitchFamily="50" charset="-128"/>
                <a:ea typeface="Meiryo UI" panose="020B0604030504040204" pitchFamily="50" charset="-128"/>
              </a:rPr>
              <a:t>割合</a:t>
            </a:r>
            <a:r>
              <a:rPr lang="ja-JP" altLang="en-US" sz="1600" b="1" dirty="0" smtClean="0">
                <a:latin typeface="Meiryo UI" panose="020B0604030504040204" pitchFamily="50" charset="-128"/>
                <a:ea typeface="Meiryo UI" panose="020B0604030504040204" pitchFamily="50" charset="-128"/>
              </a:rPr>
              <a:t>について</a:t>
            </a:r>
            <a:r>
              <a:rPr lang="ja-JP" altLang="en-US" sz="1600" b="1" dirty="0">
                <a:latin typeface="Meiryo UI" panose="020B0604030504040204" pitchFamily="50" charset="-128"/>
                <a:ea typeface="Meiryo UI" panose="020B0604030504040204" pitchFamily="50" charset="-128"/>
              </a:rPr>
              <a:t>は、市内居住者</a:t>
            </a:r>
            <a:r>
              <a:rPr lang="ja-JP" altLang="en-US" sz="1600" b="1" dirty="0" smtClean="0">
                <a:latin typeface="Meiryo UI" panose="020B0604030504040204" pitchFamily="50" charset="-128"/>
                <a:ea typeface="Meiryo UI" panose="020B0604030504040204" pitchFamily="50" charset="-128"/>
              </a:rPr>
              <a:t>が</a:t>
            </a:r>
            <a:r>
              <a:rPr lang="ja-JP" altLang="en-US" sz="1600" b="1" dirty="0">
                <a:latin typeface="Meiryo UI" panose="020B0604030504040204" pitchFamily="50" charset="-128"/>
                <a:ea typeface="Meiryo UI" panose="020B0604030504040204" pitchFamily="50" charset="-128"/>
              </a:rPr>
              <a:t>７</a:t>
            </a:r>
            <a:r>
              <a:rPr lang="ja-JP" altLang="en-US" sz="1600" b="1" dirty="0" smtClean="0">
                <a:latin typeface="Meiryo UI" panose="020B0604030504040204" pitchFamily="50" charset="-128"/>
                <a:ea typeface="Meiryo UI" panose="020B0604030504040204" pitchFamily="50" charset="-128"/>
              </a:rPr>
              <a:t>割弱と</a:t>
            </a:r>
            <a:r>
              <a:rPr lang="ja-JP" altLang="en-US" sz="1600" b="1" dirty="0">
                <a:latin typeface="Meiryo UI" panose="020B0604030504040204" pitchFamily="50" charset="-128"/>
                <a:ea typeface="Meiryo UI" panose="020B0604030504040204" pitchFamily="50" charset="-128"/>
              </a:rPr>
              <a:t>高い状況が続き、市外も</a:t>
            </a:r>
            <a:r>
              <a:rPr lang="ja-JP" altLang="en-US" sz="1600" b="1" dirty="0" smtClean="0">
                <a:latin typeface="Meiryo UI" panose="020B0604030504040204" pitchFamily="50" charset="-128"/>
                <a:ea typeface="Meiryo UI" panose="020B0604030504040204" pitchFamily="50" charset="-128"/>
              </a:rPr>
              <a:t>５割を超過。市内外</a:t>
            </a:r>
            <a:r>
              <a:rPr lang="ja-JP" altLang="en-US" sz="1600" b="1" dirty="0">
                <a:latin typeface="Meiryo UI" panose="020B0604030504040204" pitchFamily="50" charset="-128"/>
                <a:ea typeface="Meiryo UI" panose="020B0604030504040204" pitchFamily="50" charset="-128"/>
              </a:rPr>
              <a:t>ともに、市中感染拡大の恐れが</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高まっている。</a:t>
            </a:r>
            <a:r>
              <a:rPr lang="ja-JP" altLang="en-US"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（３）夜の街関連等の発生動向</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kumimoji="1" lang="ja-JP" altLang="en-US" sz="1600" b="1" dirty="0">
                <a:latin typeface="Meiryo UI" panose="020B0604030504040204" pitchFamily="50" charset="-128"/>
                <a:ea typeface="Meiryo UI" panose="020B0604030504040204" pitchFamily="50" charset="-128"/>
              </a:rPr>
              <a:t>新規陽性者に占める夜の街の関係者及び滞在者の割合も増加傾向</a:t>
            </a:r>
            <a:r>
              <a:rPr kumimoji="1" lang="ja-JP" altLang="en-US" sz="1600" dirty="0">
                <a:latin typeface="Meiryo UI" panose="020B0604030504040204" pitchFamily="50" charset="-128"/>
                <a:ea typeface="Meiryo UI" panose="020B0604030504040204" pitchFamily="50" charset="-128"/>
              </a:rPr>
              <a:t>にあり、</a:t>
            </a:r>
            <a:r>
              <a:rPr lang="ja-JP" altLang="en-US" sz="1600" b="1" dirty="0">
                <a:latin typeface="Meiryo UI" panose="020B0604030504040204" pitchFamily="50" charset="-128"/>
                <a:ea typeface="Meiryo UI" panose="020B0604030504040204" pitchFamily="50" charset="-128"/>
              </a:rPr>
              <a:t>直</a:t>
            </a:r>
            <a:r>
              <a:rPr lang="ja-JP" altLang="en-US" sz="1600" b="1" dirty="0" smtClean="0">
                <a:latin typeface="Meiryo UI" panose="020B0604030504040204" pitchFamily="50" charset="-128"/>
                <a:ea typeface="Meiryo UI" panose="020B0604030504040204" pitchFamily="50" charset="-128"/>
              </a:rPr>
              <a:t>近５日間</a:t>
            </a:r>
            <a:r>
              <a:rPr lang="ja-JP" altLang="en-US" sz="1600" b="1" dirty="0">
                <a:latin typeface="Meiryo UI" panose="020B0604030504040204" pitchFamily="50" charset="-128"/>
                <a:ea typeface="Meiryo UI" panose="020B0604030504040204" pitchFamily="50" charset="-128"/>
              </a:rPr>
              <a:t>だけで２月下旬から３月</a:t>
            </a:r>
            <a:r>
              <a:rPr lang="ja-JP" altLang="en-US" sz="1600" b="1" dirty="0" smtClean="0">
                <a:latin typeface="Meiryo UI" panose="020B0604030504040204" pitchFamily="50" charset="-128"/>
                <a:ea typeface="Meiryo UI" panose="020B0604030504040204" pitchFamily="50" charset="-128"/>
              </a:rPr>
              <a:t>上旬の２週間の人数と</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同水準</a:t>
            </a:r>
            <a:r>
              <a:rPr lang="ja-JP" altLang="en-US" sz="1600" b="1" dirty="0">
                <a:latin typeface="Meiryo UI" panose="020B0604030504040204" pitchFamily="50" charset="-128"/>
                <a:ea typeface="Meiryo UI" panose="020B0604030504040204" pitchFamily="50" charset="-128"/>
              </a:rPr>
              <a:t>に</a:t>
            </a:r>
            <a:r>
              <a:rPr lang="ja-JP" altLang="en-US" sz="1600" b="1" dirty="0" smtClean="0">
                <a:latin typeface="Meiryo UI" panose="020B0604030504040204" pitchFamily="50" charset="-128"/>
                <a:ea typeface="Meiryo UI" panose="020B0604030504040204" pitchFamily="50" charset="-128"/>
              </a:rPr>
              <a:t>達している</a:t>
            </a:r>
            <a:r>
              <a:rPr lang="ja-JP" altLang="en-US" sz="1600" dirty="0">
                <a:latin typeface="Meiryo UI" panose="020B0604030504040204" pitchFamily="50" charset="-128"/>
                <a:ea typeface="Meiryo UI" panose="020B0604030504040204" pitchFamily="50" charset="-128"/>
              </a:rPr>
              <a:t>。また、</a:t>
            </a:r>
            <a:r>
              <a:rPr lang="ja-JP" altLang="en-US" sz="1600" b="1" dirty="0">
                <a:latin typeface="Meiryo UI" panose="020B0604030504040204" pitchFamily="50" charset="-128"/>
                <a:ea typeface="Meiryo UI" panose="020B0604030504040204" pitchFamily="50" charset="-128"/>
              </a:rPr>
              <a:t>滞在エリアとしては、市外が増加</a:t>
            </a:r>
            <a:r>
              <a:rPr lang="ja-JP" altLang="en-US" sz="1600" dirty="0">
                <a:latin typeface="Meiryo UI" panose="020B0604030504040204" pitchFamily="50" charset="-128"/>
                <a:ea typeface="Meiryo UI" panose="020B0604030504040204" pitchFamily="50" charset="-128"/>
              </a:rPr>
              <a:t>しており、</a:t>
            </a:r>
            <a:r>
              <a:rPr lang="ja-JP" altLang="en-US" sz="1600" b="1" dirty="0">
                <a:latin typeface="Meiryo UI" panose="020B0604030504040204" pitchFamily="50" charset="-128"/>
                <a:ea typeface="Meiryo UI" panose="020B0604030504040204" pitchFamily="50" charset="-128"/>
              </a:rPr>
              <a:t>直</a:t>
            </a:r>
            <a:r>
              <a:rPr lang="ja-JP" altLang="en-US" sz="1600" b="1" dirty="0" smtClean="0">
                <a:latin typeface="Meiryo UI" panose="020B0604030504040204" pitchFamily="50" charset="-128"/>
                <a:ea typeface="Meiryo UI" panose="020B0604030504040204" pitchFamily="50" charset="-128"/>
              </a:rPr>
              <a:t>近５日間</a:t>
            </a:r>
            <a:r>
              <a:rPr lang="ja-JP" altLang="en-US" sz="1600" b="1" dirty="0">
                <a:latin typeface="Meiryo UI" panose="020B0604030504040204" pitchFamily="50" charset="-128"/>
                <a:ea typeface="Meiryo UI" panose="020B0604030504040204" pitchFamily="50" charset="-128"/>
              </a:rPr>
              <a:t>の人数が</a:t>
            </a:r>
            <a:r>
              <a:rPr lang="ja-JP" altLang="en-US" sz="1600" b="1" dirty="0" smtClean="0">
                <a:latin typeface="Meiryo UI" panose="020B0604030504040204" pitchFamily="50" charset="-128"/>
                <a:ea typeface="Meiryo UI" panose="020B0604030504040204" pitchFamily="50" charset="-128"/>
              </a:rPr>
              <a:t>、その前</a:t>
            </a:r>
            <a:r>
              <a:rPr lang="ja-JP" altLang="en-US" sz="1600" b="1" dirty="0">
                <a:latin typeface="Meiryo UI" panose="020B0604030504040204" pitchFamily="50" charset="-128"/>
                <a:ea typeface="Meiryo UI" panose="020B0604030504040204" pitchFamily="50" charset="-128"/>
              </a:rPr>
              <a:t>の</a:t>
            </a:r>
            <a:r>
              <a:rPr lang="ja-JP" altLang="en-US" sz="1600" b="1" dirty="0" smtClean="0">
                <a:latin typeface="Meiryo UI" panose="020B0604030504040204" pitchFamily="50" charset="-128"/>
                <a:ea typeface="Meiryo UI" panose="020B0604030504040204" pitchFamily="50" charset="-128"/>
              </a:rPr>
              <a:t>２週間</a:t>
            </a:r>
            <a:r>
              <a:rPr lang="ja-JP" altLang="en-US" sz="1600" b="1" dirty="0">
                <a:latin typeface="Meiryo UI" panose="020B0604030504040204" pitchFamily="50" charset="-128"/>
                <a:ea typeface="Meiryo UI" panose="020B0604030504040204" pitchFamily="50" charset="-128"/>
              </a:rPr>
              <a:t>の人数とほぼ同水準</a:t>
            </a:r>
            <a:r>
              <a:rPr lang="ja-JP" altLang="en-US" sz="1600" dirty="0">
                <a:latin typeface="Meiryo UI" panose="020B0604030504040204" pitchFamily="50" charset="-128"/>
                <a:ea typeface="Meiryo UI" panose="020B0604030504040204" pitchFamily="50" charset="-128"/>
              </a:rPr>
              <a:t>となっている。</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（４）変異株の状況</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dirty="0" smtClean="0">
                <a:latin typeface="Meiryo UI" panose="020B0604030504040204" pitchFamily="50" charset="-128"/>
                <a:ea typeface="Meiryo UI" panose="020B0604030504040204" pitchFamily="50" charset="-128"/>
              </a:rPr>
              <a:t>変</a:t>
            </a:r>
            <a:r>
              <a:rPr lang="ja-JP" altLang="en-US" sz="1600" b="1" dirty="0">
                <a:latin typeface="Meiryo UI" panose="020B0604030504040204" pitchFamily="50" charset="-128"/>
                <a:ea typeface="Meiryo UI" panose="020B0604030504040204" pitchFamily="50" charset="-128"/>
              </a:rPr>
              <a:t>異株</a:t>
            </a:r>
            <a:r>
              <a:rPr lang="en-US" altLang="ja-JP" sz="1600" b="1" dirty="0">
                <a:latin typeface="Meiryo UI" panose="020B0604030504040204" pitchFamily="50" charset="-128"/>
                <a:ea typeface="Meiryo UI" panose="020B0604030504040204" pitchFamily="50" charset="-128"/>
              </a:rPr>
              <a:t>PCR</a:t>
            </a:r>
            <a:r>
              <a:rPr lang="ja-JP" altLang="en-US" sz="1600" b="1" dirty="0">
                <a:latin typeface="Meiryo UI" panose="020B0604030504040204" pitchFamily="50" charset="-128"/>
                <a:ea typeface="Meiryo UI" panose="020B0604030504040204" pitchFamily="50" charset="-128"/>
              </a:rPr>
              <a:t>検査陽性率は</a:t>
            </a:r>
            <a:r>
              <a:rPr lang="en-US" altLang="ja-JP" sz="1600" b="1" dirty="0">
                <a:latin typeface="Meiryo UI" panose="020B0604030504040204" pitchFamily="50" charset="-128"/>
                <a:ea typeface="Meiryo UI" panose="020B0604030504040204" pitchFamily="50" charset="-128"/>
              </a:rPr>
              <a:t>28.7</a:t>
            </a:r>
            <a:r>
              <a:rPr lang="ja-JP" altLang="en-US" sz="1600" b="1"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変異株</a:t>
            </a:r>
            <a:r>
              <a:rPr lang="en-US" altLang="ja-JP" sz="1400" dirty="0">
                <a:latin typeface="Meiryo UI" panose="020B0604030504040204" pitchFamily="50" charset="-128"/>
                <a:ea typeface="Meiryo UI" panose="020B0604030504040204" pitchFamily="50" charset="-128"/>
              </a:rPr>
              <a:t>PCR</a:t>
            </a:r>
            <a:r>
              <a:rPr lang="ja-JP" altLang="en-US" sz="1400" dirty="0">
                <a:latin typeface="Meiryo UI" panose="020B0604030504040204" pitchFamily="50" charset="-128"/>
                <a:ea typeface="Meiryo UI" panose="020B0604030504040204" pitchFamily="50" charset="-128"/>
              </a:rPr>
              <a:t>検査件数</a:t>
            </a:r>
            <a:r>
              <a:rPr lang="en-US" altLang="ja-JP" sz="1400" dirty="0">
                <a:latin typeface="Meiryo UI" panose="020B0604030504040204" pitchFamily="50" charset="-128"/>
                <a:ea typeface="Meiryo UI" panose="020B0604030504040204" pitchFamily="50" charset="-128"/>
              </a:rPr>
              <a:t>540</a:t>
            </a:r>
            <a:r>
              <a:rPr lang="ja-JP" altLang="en-US" sz="1400" dirty="0">
                <a:latin typeface="Meiryo UI" panose="020B0604030504040204" pitchFamily="50" charset="-128"/>
                <a:ea typeface="Meiryo UI" panose="020B0604030504040204" pitchFamily="50" charset="-128"/>
              </a:rPr>
              <a:t>件、変異株</a:t>
            </a:r>
            <a:r>
              <a:rPr lang="en-US" altLang="ja-JP" sz="1400" dirty="0">
                <a:latin typeface="Meiryo UI" panose="020B0604030504040204" pitchFamily="50" charset="-128"/>
                <a:ea typeface="Meiryo UI" panose="020B0604030504040204" pitchFamily="50" charset="-128"/>
              </a:rPr>
              <a:t>PCR</a:t>
            </a:r>
            <a:r>
              <a:rPr lang="ja-JP" altLang="en-US" sz="1400" dirty="0">
                <a:latin typeface="Meiryo UI" panose="020B0604030504040204" pitchFamily="50" charset="-128"/>
                <a:ea typeface="Meiryo UI" panose="020B0604030504040204" pitchFamily="50" charset="-128"/>
              </a:rPr>
              <a:t>陽性者数</a:t>
            </a:r>
            <a:r>
              <a:rPr lang="en-US" altLang="ja-JP" sz="1400" dirty="0">
                <a:latin typeface="Meiryo UI" panose="020B0604030504040204" pitchFamily="50" charset="-128"/>
                <a:ea typeface="Meiryo UI" panose="020B0604030504040204" pitchFamily="50" charset="-128"/>
              </a:rPr>
              <a:t>155</a:t>
            </a:r>
            <a:r>
              <a:rPr lang="ja-JP" altLang="en-US" sz="1400" dirty="0">
                <a:latin typeface="Meiryo UI" panose="020B0604030504040204" pitchFamily="50" charset="-128"/>
                <a:ea typeface="Meiryo UI" panose="020B0604030504040204" pitchFamily="50" charset="-128"/>
              </a:rPr>
              <a:t>人）</a:t>
            </a:r>
            <a:r>
              <a:rPr lang="ja-JP" altLang="en-US" sz="1600" dirty="0">
                <a:latin typeface="Meiryo UI" panose="020B0604030504040204" pitchFamily="50" charset="-128"/>
                <a:ea typeface="Meiryo UI" panose="020B0604030504040204" pitchFamily="50" charset="-128"/>
              </a:rPr>
              <a:t>であり、変異株陽性者の濃厚接触者</a:t>
            </a:r>
            <a:r>
              <a:rPr lang="ja-JP" altLang="en-US" sz="1600" dirty="0" smtClean="0">
                <a:latin typeface="Meiryo UI" panose="020B0604030504040204" pitchFamily="50" charset="-128"/>
                <a:ea typeface="Meiryo UI" panose="020B0604030504040204" pitchFamily="50" charset="-128"/>
              </a:rPr>
              <a:t>や</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接触</a:t>
            </a:r>
            <a:r>
              <a:rPr lang="ja-JP" altLang="en-US" sz="1600" dirty="0">
                <a:latin typeface="Meiryo UI" panose="020B0604030504040204" pitchFamily="50" charset="-128"/>
                <a:ea typeface="Meiryo UI" panose="020B0604030504040204" pitchFamily="50" charset="-128"/>
              </a:rPr>
              <a:t>可能性のある人等</a:t>
            </a:r>
            <a:r>
              <a:rPr lang="ja-JP" altLang="en-US" sz="1600" b="1" dirty="0">
                <a:latin typeface="Meiryo UI" panose="020B0604030504040204" pitchFamily="50" charset="-128"/>
                <a:ea typeface="Meiryo UI" panose="020B0604030504040204" pitchFamily="50" charset="-128"/>
              </a:rPr>
              <a:t>を除けば、</a:t>
            </a:r>
            <a:r>
              <a:rPr lang="en-US" altLang="ja-JP" sz="1600" b="1" dirty="0" smtClean="0">
                <a:latin typeface="Meiryo UI" panose="020B0604030504040204" pitchFamily="50" charset="-128"/>
                <a:ea typeface="Meiryo UI" panose="020B0604030504040204" pitchFamily="50" charset="-128"/>
              </a:rPr>
              <a:t>5.</a:t>
            </a:r>
            <a:r>
              <a:rPr lang="ja-JP" altLang="en-US" sz="1600" b="1" dirty="0" smtClean="0">
                <a:latin typeface="Meiryo UI" panose="020B0604030504040204" pitchFamily="50" charset="-128"/>
                <a:ea typeface="Meiryo UI" panose="020B0604030504040204" pitchFamily="50" charset="-128"/>
              </a:rPr>
              <a:t>３％</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変異株</a:t>
            </a:r>
            <a:r>
              <a:rPr lang="en-US" altLang="ja-JP" sz="1400" dirty="0">
                <a:latin typeface="Meiryo UI" panose="020B0604030504040204" pitchFamily="50" charset="-128"/>
                <a:ea typeface="Meiryo UI" panose="020B0604030504040204" pitchFamily="50" charset="-128"/>
              </a:rPr>
              <a:t>PCR</a:t>
            </a:r>
            <a:r>
              <a:rPr lang="ja-JP" altLang="en-US" sz="1400" dirty="0">
                <a:latin typeface="Meiryo UI" panose="020B0604030504040204" pitchFamily="50" charset="-128"/>
                <a:ea typeface="Meiryo UI" panose="020B0604030504040204" pitchFamily="50" charset="-128"/>
              </a:rPr>
              <a:t>検査</a:t>
            </a:r>
            <a:r>
              <a:rPr lang="ja-JP" altLang="en-US" sz="1400" dirty="0" smtClean="0">
                <a:latin typeface="Meiryo UI" panose="020B0604030504040204" pitchFamily="50" charset="-128"/>
                <a:ea typeface="Meiryo UI" panose="020B0604030504040204" pitchFamily="50" charset="-128"/>
              </a:rPr>
              <a:t>件数</a:t>
            </a:r>
            <a:r>
              <a:rPr lang="en-US" altLang="ja-JP" sz="1400" dirty="0" smtClean="0">
                <a:latin typeface="Meiryo UI" panose="020B0604030504040204" pitchFamily="50" charset="-128"/>
                <a:ea typeface="Meiryo UI" panose="020B0604030504040204" pitchFamily="50" charset="-128"/>
              </a:rPr>
              <a:t>400</a:t>
            </a:r>
            <a:r>
              <a:rPr lang="ja-JP" altLang="en-US" sz="1400" dirty="0" smtClean="0">
                <a:latin typeface="Meiryo UI" panose="020B0604030504040204" pitchFamily="50" charset="-128"/>
                <a:ea typeface="Meiryo UI" panose="020B0604030504040204" pitchFamily="50" charset="-128"/>
              </a:rPr>
              <a:t>件</a:t>
            </a:r>
            <a:r>
              <a:rPr lang="ja-JP" altLang="en-US" sz="1400" dirty="0">
                <a:latin typeface="Meiryo UI" panose="020B0604030504040204" pitchFamily="50" charset="-128"/>
                <a:ea typeface="Meiryo UI" panose="020B0604030504040204" pitchFamily="50" charset="-128"/>
              </a:rPr>
              <a:t>、変異株</a:t>
            </a:r>
            <a:r>
              <a:rPr lang="en-US" altLang="ja-JP" sz="1400" dirty="0">
                <a:latin typeface="Meiryo UI" panose="020B0604030504040204" pitchFamily="50" charset="-128"/>
                <a:ea typeface="Meiryo UI" panose="020B0604030504040204" pitchFamily="50" charset="-128"/>
              </a:rPr>
              <a:t>PCR</a:t>
            </a:r>
            <a:r>
              <a:rPr lang="ja-JP" altLang="en-US" sz="1400" dirty="0">
                <a:latin typeface="Meiryo UI" panose="020B0604030504040204" pitchFamily="50" charset="-128"/>
                <a:ea typeface="Meiryo UI" panose="020B0604030504040204" pitchFamily="50" charset="-128"/>
              </a:rPr>
              <a:t>陽性者</a:t>
            </a:r>
            <a:r>
              <a:rPr lang="ja-JP" altLang="en-US" sz="1400" dirty="0" smtClean="0">
                <a:latin typeface="Meiryo UI" panose="020B0604030504040204" pitchFamily="50" charset="-128"/>
                <a:ea typeface="Meiryo UI" panose="020B0604030504040204" pitchFamily="50" charset="-128"/>
              </a:rPr>
              <a:t>数</a:t>
            </a:r>
            <a:r>
              <a:rPr lang="en-US" altLang="ja-JP" sz="1400" dirty="0">
                <a:latin typeface="Meiryo UI" panose="020B0604030504040204" pitchFamily="50" charset="-128"/>
                <a:ea typeface="Meiryo UI" panose="020B0604030504040204" pitchFamily="50" charset="-128"/>
              </a:rPr>
              <a:t>21</a:t>
            </a:r>
            <a:r>
              <a:rPr lang="ja-JP" altLang="en-US" sz="1400" dirty="0" smtClean="0">
                <a:latin typeface="Meiryo UI" panose="020B0604030504040204" pitchFamily="50" charset="-128"/>
                <a:ea typeface="Meiryo UI" panose="020B0604030504040204" pitchFamily="50" charset="-128"/>
              </a:rPr>
              <a:t>人</a:t>
            </a:r>
            <a:r>
              <a:rPr lang="ja-JP" altLang="en-US" sz="14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と、</a:t>
            </a:r>
            <a:r>
              <a:rPr lang="ja-JP" altLang="en-US" sz="1600" b="1" dirty="0">
                <a:latin typeface="Meiryo UI" panose="020B0604030504040204" pitchFamily="50" charset="-128"/>
                <a:ea typeface="Meiryo UI" panose="020B0604030504040204" pitchFamily="50" charset="-128"/>
              </a:rPr>
              <a:t>３月</a:t>
            </a:r>
            <a:r>
              <a:rPr lang="en-US" altLang="ja-JP" sz="1600" b="1" dirty="0">
                <a:latin typeface="Meiryo UI" panose="020B0604030504040204" pitchFamily="50" charset="-128"/>
                <a:ea typeface="Meiryo UI" panose="020B0604030504040204" pitchFamily="50" charset="-128"/>
              </a:rPr>
              <a:t>13</a:t>
            </a:r>
            <a:r>
              <a:rPr lang="ja-JP" altLang="en-US" sz="1600" b="1" dirty="0">
                <a:latin typeface="Meiryo UI" panose="020B0604030504040204" pitchFamily="50" charset="-128"/>
                <a:ea typeface="Meiryo UI" panose="020B0604030504040204" pitchFamily="50" charset="-128"/>
              </a:rPr>
              <a:t>日時点の</a:t>
            </a:r>
            <a:r>
              <a:rPr lang="en-US" altLang="ja-JP" sz="1600" b="1" dirty="0">
                <a:latin typeface="Meiryo UI" panose="020B0604030504040204" pitchFamily="50" charset="-128"/>
                <a:ea typeface="Meiryo UI" panose="020B0604030504040204" pitchFamily="50" charset="-128"/>
              </a:rPr>
              <a:t>2.7</a:t>
            </a:r>
            <a:r>
              <a:rPr lang="ja-JP" altLang="en-US" sz="1600" b="1" dirty="0">
                <a:latin typeface="Meiryo UI" panose="020B0604030504040204" pitchFamily="50" charset="-128"/>
                <a:ea typeface="Meiryo UI" panose="020B0604030504040204" pitchFamily="50" charset="-128"/>
              </a:rPr>
              <a:t>％から増加</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別途、国が実施した検査で</a:t>
            </a:r>
            <a:r>
              <a:rPr lang="en-US" altLang="ja-JP" sz="1200" dirty="0">
                <a:latin typeface="Meiryo UI" panose="020B0604030504040204" pitchFamily="50" charset="-128"/>
                <a:ea typeface="Meiryo UI" panose="020B0604030504040204" pitchFamily="50" charset="-128"/>
              </a:rPr>
              <a:t>11</a:t>
            </a:r>
            <a:r>
              <a:rPr lang="ja-JP" altLang="en-US" sz="1200" dirty="0">
                <a:latin typeface="Meiryo UI" panose="020B0604030504040204" pitchFamily="50" charset="-128"/>
                <a:ea typeface="Meiryo UI" panose="020B0604030504040204" pitchFamily="50" charset="-128"/>
              </a:rPr>
              <a:t>人が陽性判明</a:t>
            </a:r>
            <a:endParaRPr lang="en-US" altLang="ja-JP" sz="12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なお</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直近１週間の変異株</a:t>
            </a:r>
            <a:r>
              <a:rPr lang="en-US" altLang="ja-JP" sz="1600" b="1" dirty="0">
                <a:latin typeface="Meiryo UI" panose="020B0604030504040204" pitchFamily="50" charset="-128"/>
                <a:ea typeface="Meiryo UI" panose="020B0604030504040204" pitchFamily="50" charset="-128"/>
              </a:rPr>
              <a:t>PCR</a:t>
            </a:r>
            <a:r>
              <a:rPr lang="ja-JP" altLang="en-US" sz="1600" b="1" dirty="0">
                <a:latin typeface="Meiryo UI" panose="020B0604030504040204" pitchFamily="50" charset="-128"/>
                <a:ea typeface="Meiryo UI" panose="020B0604030504040204" pitchFamily="50" charset="-128"/>
              </a:rPr>
              <a:t>陽性判明率は</a:t>
            </a:r>
            <a:r>
              <a:rPr lang="en-US" altLang="ja-JP" sz="1600" b="1" dirty="0">
                <a:latin typeface="Meiryo UI" panose="020B0604030504040204" pitchFamily="50" charset="-128"/>
                <a:ea typeface="Meiryo UI" panose="020B0604030504040204" pitchFamily="50" charset="-128"/>
              </a:rPr>
              <a:t>4.5</a:t>
            </a:r>
            <a:r>
              <a:rPr lang="ja-JP" altLang="en-US" sz="1600" b="1"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（新規陽性者</a:t>
            </a:r>
            <a:r>
              <a:rPr lang="en-US" altLang="ja-JP" sz="1600" dirty="0">
                <a:latin typeface="Meiryo UI" panose="020B0604030504040204" pitchFamily="50" charset="-128"/>
                <a:ea typeface="Meiryo UI" panose="020B0604030504040204" pitchFamily="50" charset="-128"/>
              </a:rPr>
              <a:t>844</a:t>
            </a:r>
            <a:r>
              <a:rPr lang="ja-JP" altLang="en-US" sz="1600" dirty="0">
                <a:latin typeface="Meiryo UI" panose="020B0604030504040204" pitchFamily="50" charset="-128"/>
                <a:ea typeface="Meiryo UI" panose="020B0604030504040204" pitchFamily="50" charset="-128"/>
              </a:rPr>
              <a:t>人、変異株</a:t>
            </a:r>
            <a:r>
              <a:rPr lang="en-US" altLang="ja-JP" sz="1600" dirty="0">
                <a:latin typeface="Meiryo UI" panose="020B0604030504040204" pitchFamily="50" charset="-128"/>
                <a:ea typeface="Meiryo UI" panose="020B0604030504040204" pitchFamily="50" charset="-128"/>
              </a:rPr>
              <a:t>PCR</a:t>
            </a:r>
            <a:r>
              <a:rPr lang="ja-JP" altLang="en-US" sz="1600" dirty="0">
                <a:latin typeface="Meiryo UI" panose="020B0604030504040204" pitchFamily="50" charset="-128"/>
                <a:ea typeface="Meiryo UI" panose="020B0604030504040204" pitchFamily="50" charset="-128"/>
              </a:rPr>
              <a:t>陽性者数</a:t>
            </a:r>
            <a:r>
              <a:rPr lang="en-US" altLang="ja-JP" sz="1600" dirty="0">
                <a:latin typeface="Meiryo UI" panose="020B0604030504040204" pitchFamily="50" charset="-128"/>
                <a:ea typeface="Meiryo UI" panose="020B0604030504040204" pitchFamily="50" charset="-128"/>
              </a:rPr>
              <a:t>38</a:t>
            </a:r>
            <a:r>
              <a:rPr lang="ja-JP" altLang="en-US" sz="1600" dirty="0">
                <a:latin typeface="Meiryo UI" panose="020B0604030504040204" pitchFamily="50" charset="-128"/>
                <a:ea typeface="Meiryo UI" panose="020B0604030504040204" pitchFamily="50" charset="-128"/>
              </a:rPr>
              <a:t>人）となっている。</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9438" y="55613"/>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資料１－５</a:t>
            </a: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1</a:t>
            </a:fld>
            <a:endParaRPr kumimoji="1" lang="ja-JP" altLang="en-US" dirty="0"/>
          </a:p>
        </p:txBody>
      </p:sp>
      <p:sp>
        <p:nvSpPr>
          <p:cNvPr id="8" name="角丸四角形 7"/>
          <p:cNvSpPr/>
          <p:nvPr/>
        </p:nvSpPr>
        <p:spPr>
          <a:xfrm>
            <a:off x="100722" y="480200"/>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a:t>
            </a:r>
          </a:p>
        </p:txBody>
      </p:sp>
    </p:spTree>
    <p:extLst>
      <p:ext uri="{BB962C8B-B14F-4D97-AF65-F5344CB8AC3E}">
        <p14:creationId xmlns:p14="http://schemas.microsoft.com/office/powerpoint/2010/main" val="44291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328288"/>
            <a:ext cx="12095018" cy="2000548"/>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重症者数が増加に転じ、また、変異株陽性者が原則入院療養となっている影響もあり、軽症中等症病床使用率は３割を超え、運用率</a:t>
            </a:r>
            <a:r>
              <a:rPr lang="ja-JP" altLang="en-US" sz="1600" b="1" dirty="0" smtClean="0">
                <a:latin typeface="Meiryo UI" panose="020B0604030504040204" pitchFamily="50" charset="-128"/>
                <a:ea typeface="Meiryo UI" panose="020B0604030504040204" pitchFamily="50" charset="-128"/>
              </a:rPr>
              <a:t>は</a:t>
            </a:r>
            <a:r>
              <a:rPr lang="ja-JP" altLang="en-US" sz="1600" b="1" dirty="0" smtClean="0">
                <a:latin typeface="Meiryo UI" panose="020B0604030504040204" pitchFamily="50" charset="-128"/>
                <a:ea typeface="Meiryo UI" panose="020B0604030504040204" pitchFamily="50" charset="-128"/>
              </a:rPr>
              <a:t>約</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４割</a:t>
            </a:r>
            <a:r>
              <a:rPr lang="ja-JP" altLang="en-US" sz="1600" b="1" dirty="0">
                <a:latin typeface="Meiryo UI" panose="020B0604030504040204" pitchFamily="50" charset="-128"/>
                <a:ea typeface="Meiryo UI" panose="020B0604030504040204" pitchFamily="50" charset="-128"/>
              </a:rPr>
              <a:t>に及んでいる。宿泊療養施設部屋数使用率も増加。</a:t>
            </a:r>
            <a:endParaRPr lang="en-US" altLang="ja-JP" sz="16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重症者数</a:t>
            </a:r>
            <a:r>
              <a:rPr lang="en-US" altLang="ja-JP" sz="1600" dirty="0">
                <a:latin typeface="Meiryo UI" panose="020B0604030504040204" pitchFamily="50" charset="-128"/>
                <a:ea typeface="Meiryo UI" panose="020B0604030504040204" pitchFamily="50" charset="-128"/>
              </a:rPr>
              <a:t>60</a:t>
            </a:r>
            <a:r>
              <a:rPr lang="ja-JP" altLang="en-US" sz="1600" dirty="0">
                <a:latin typeface="Meiryo UI" panose="020B0604030504040204" pitchFamily="50" charset="-128"/>
                <a:ea typeface="Meiryo UI" panose="020B0604030504040204" pitchFamily="50" charset="-128"/>
              </a:rPr>
              <a:t>人程度で新規陽性者数が増加に</a:t>
            </a:r>
            <a:r>
              <a:rPr lang="ja-JP" altLang="en-US" sz="1600" dirty="0" smtClean="0">
                <a:latin typeface="Meiryo UI" panose="020B0604030504040204" pitchFamily="50" charset="-128"/>
                <a:ea typeface="Meiryo UI" panose="020B0604030504040204" pitchFamily="50" charset="-128"/>
              </a:rPr>
              <a:t>転じたことから、第三波</a:t>
            </a:r>
            <a:r>
              <a:rPr lang="ja-JP" altLang="en-US" sz="1600" dirty="0">
                <a:latin typeface="Meiryo UI" panose="020B0604030504040204" pitchFamily="50" charset="-128"/>
                <a:ea typeface="Meiryo UI" panose="020B0604030504040204" pitchFamily="50" charset="-128"/>
              </a:rPr>
              <a:t>のような感染急拡大となれば、約</a:t>
            </a:r>
            <a:r>
              <a:rPr lang="en-US" altLang="ja-JP" sz="1600" dirty="0">
                <a:latin typeface="Meiryo UI" panose="020B0604030504040204" pitchFamily="50" charset="-128"/>
                <a:ea typeface="Meiryo UI" panose="020B0604030504040204" pitchFamily="50" charset="-128"/>
              </a:rPr>
              <a:t>40</a:t>
            </a:r>
            <a:r>
              <a:rPr lang="ja-JP" altLang="en-US" sz="1600" dirty="0">
                <a:latin typeface="Meiryo UI" panose="020B0604030504040204" pitchFamily="50" charset="-128"/>
                <a:ea typeface="Meiryo UI" panose="020B0604030504040204" pitchFamily="50" charset="-128"/>
              </a:rPr>
              <a:t>日後には</a:t>
            </a:r>
            <a:r>
              <a:rPr lang="en-US" altLang="ja-JP" sz="1600" dirty="0">
                <a:latin typeface="Meiryo UI" panose="020B0604030504040204" pitchFamily="50" charset="-128"/>
                <a:ea typeface="Meiryo UI" panose="020B0604030504040204" pitchFamily="50" charset="-128"/>
              </a:rPr>
              <a:t>160</a:t>
            </a:r>
            <a:r>
              <a:rPr lang="ja-JP" altLang="en-US" sz="1600" dirty="0">
                <a:latin typeface="Meiryo UI" panose="020B0604030504040204" pitchFamily="50" charset="-128"/>
                <a:ea typeface="Meiryo UI" panose="020B0604030504040204" pitchFamily="50" charset="-128"/>
              </a:rPr>
              <a:t>人（病床使用率</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71%</a:t>
            </a:r>
            <a:r>
              <a:rPr lang="ja-JP" altLang="en-US" sz="1600" dirty="0">
                <a:latin typeface="Meiryo UI" panose="020B0604030504040204" pitchFamily="50" charset="-128"/>
                <a:ea typeface="Meiryo UI" panose="020B0604030504040204" pitchFamily="50" charset="-128"/>
              </a:rPr>
              <a:t>）に増加する可能性がある。</a:t>
            </a:r>
            <a:r>
              <a:rPr lang="ja-JP" altLang="en-US" sz="1600" b="1" dirty="0">
                <a:latin typeface="Meiryo UI" panose="020B0604030504040204" pitchFamily="50" charset="-128"/>
                <a:ea typeface="Meiryo UI" panose="020B0604030504040204" pitchFamily="50" charset="-128"/>
              </a:rPr>
              <a:t>感染拡大の速度、規模を抑えなければ、医療提供体制が再び早期にひっ迫していく恐れがある。</a:t>
            </a:r>
            <a:endParaRPr lang="en-US" altLang="ja-JP" sz="16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9296695" y="6511636"/>
            <a:ext cx="2743200" cy="365125"/>
          </a:xfrm>
        </p:spPr>
        <p:txBody>
          <a:bodyPr/>
          <a:lstStyle/>
          <a:p>
            <a:fld id="{9AE8D62C-51FD-4D41-806D-1D2DE4710F3C}" type="slidenum">
              <a:rPr kumimoji="1" lang="ja-JP" altLang="en-US" smtClean="0"/>
              <a:t>2</a:t>
            </a:fld>
            <a:endParaRPr kumimoji="1" lang="ja-JP" altLang="en-US"/>
          </a:p>
        </p:txBody>
      </p:sp>
      <p:sp>
        <p:nvSpPr>
          <p:cNvPr id="5" name="角丸四角形 4"/>
          <p:cNvSpPr/>
          <p:nvPr/>
        </p:nvSpPr>
        <p:spPr>
          <a:xfrm>
            <a:off x="152104" y="577985"/>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＜医療提供体制の状況＞</a:t>
            </a:r>
          </a:p>
        </p:txBody>
      </p:sp>
      <p:sp>
        <p:nvSpPr>
          <p:cNvPr id="7" name="角丸四角形 6"/>
          <p:cNvSpPr/>
          <p:nvPr/>
        </p:nvSpPr>
        <p:spPr>
          <a:xfrm>
            <a:off x="51807" y="2993404"/>
            <a:ext cx="11991404" cy="3311668"/>
          </a:xfrm>
          <a:prstGeom prst="roundRect">
            <a:avLst>
              <a:gd name="adj" fmla="val 1234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感染拡大の兆候が顕著になり、</a:t>
            </a:r>
            <a:r>
              <a:rPr lang="ja-JP" altLang="en-US" sz="1600" b="1" dirty="0">
                <a:solidFill>
                  <a:schemeClr val="tx1"/>
                </a:solidFill>
                <a:latin typeface="Meiryo UI" panose="020B0604030504040204" pitchFamily="50" charset="-128"/>
                <a:ea typeface="Meiryo UI" panose="020B0604030504040204" pitchFamily="50" charset="-128"/>
              </a:rPr>
              <a:t>感染拡大の契機（恒例行事による人流の拡大等）が多いこの時期において、感染再拡大を防ぐために、</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感染拡大の速度・規模を抑えなければ、１月～２月のような感染急拡大が生じかねない。</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特に、</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en-US" altLang="ja-JP" sz="1600" dirty="0">
                <a:solidFill>
                  <a:schemeClr val="tx1"/>
                </a:solidFill>
                <a:latin typeface="Meiryo UI" panose="020B0604030504040204" pitchFamily="50" charset="-128"/>
                <a:ea typeface="Meiryo UI" panose="020B0604030504040204" pitchFamily="50" charset="-128"/>
              </a:rPr>
              <a:t>20</a:t>
            </a:r>
            <a:r>
              <a:rPr lang="ja-JP" altLang="en-US" sz="1600" dirty="0">
                <a:solidFill>
                  <a:schemeClr val="tx1"/>
                </a:solidFill>
                <a:latin typeface="Meiryo UI" panose="020B0604030504040204" pitchFamily="50" charset="-128"/>
                <a:ea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rPr>
              <a:t>30</a:t>
            </a:r>
            <a:r>
              <a:rPr lang="ja-JP" altLang="en-US" sz="1600" dirty="0">
                <a:solidFill>
                  <a:schemeClr val="tx1"/>
                </a:solidFill>
                <a:latin typeface="Meiryo UI" panose="020B0604030504040204" pitchFamily="50" charset="-128"/>
                <a:ea typeface="Meiryo UI" panose="020B0604030504040204" pitchFamily="50" charset="-128"/>
              </a:rPr>
              <a:t>代新規</a:t>
            </a:r>
            <a:r>
              <a:rPr lang="ja-JP" altLang="en-US" sz="1600">
                <a:solidFill>
                  <a:schemeClr val="tx1"/>
                </a:solidFill>
                <a:latin typeface="Meiryo UI" panose="020B0604030504040204" pitchFamily="50" charset="-128"/>
                <a:ea typeface="Meiryo UI" panose="020B0604030504040204" pitchFamily="50" charset="-128"/>
              </a:rPr>
              <a:t>陽性者数</a:t>
            </a:r>
            <a:r>
              <a:rPr lang="ja-JP" altLang="en-US" sz="1600" smtClean="0">
                <a:solidFill>
                  <a:schemeClr val="tx1"/>
                </a:solidFill>
                <a:latin typeface="Meiryo UI" panose="020B0604030504040204" pitchFamily="50" charset="-128"/>
                <a:ea typeface="Meiryo UI" panose="020B0604030504040204" pitchFamily="50" charset="-128"/>
              </a:rPr>
              <a:t>の急増により、</a:t>
            </a:r>
            <a:r>
              <a:rPr lang="ja-JP" altLang="en-US" sz="1600" dirty="0">
                <a:solidFill>
                  <a:schemeClr val="tx1"/>
                </a:solidFill>
                <a:latin typeface="Meiryo UI" panose="020B0604030504040204" pitchFamily="50" charset="-128"/>
                <a:ea typeface="Meiryo UI" panose="020B0604030504040204" pitchFamily="50" charset="-128"/>
              </a:rPr>
              <a:t>高齢者等の他の年代への感染拡大につながる</a:t>
            </a:r>
            <a:r>
              <a:rPr lang="ja-JP" altLang="en-US" sz="1600">
                <a:solidFill>
                  <a:schemeClr val="tx1"/>
                </a:solidFill>
                <a:latin typeface="Meiryo UI" panose="020B0604030504040204" pitchFamily="50" charset="-128"/>
                <a:ea typeface="Meiryo UI" panose="020B0604030504040204" pitchFamily="50" charset="-128"/>
              </a:rPr>
              <a:t>恐れ</a:t>
            </a:r>
            <a:r>
              <a:rPr lang="ja-JP" altLang="en-US" sz="1600" smtClean="0">
                <a:solidFill>
                  <a:schemeClr val="tx1"/>
                </a:solidFill>
                <a:latin typeface="Meiryo UI" panose="020B0604030504040204" pitchFamily="50" charset="-128"/>
                <a:ea typeface="Meiryo UI" panose="020B0604030504040204" pitchFamily="50" charset="-128"/>
              </a:rPr>
              <a:t>が</a:t>
            </a:r>
            <a:r>
              <a:rPr lang="ja-JP" altLang="en-US" sz="1600">
                <a:solidFill>
                  <a:schemeClr val="tx1"/>
                </a:solidFill>
                <a:latin typeface="Meiryo UI" panose="020B0604030504040204" pitchFamily="50" charset="-128"/>
                <a:ea typeface="Meiryo UI" panose="020B0604030504040204" pitchFamily="50" charset="-128"/>
              </a:rPr>
              <a:t>強</a:t>
            </a:r>
            <a:r>
              <a:rPr lang="ja-JP" altLang="en-US" sz="1600" smtClean="0">
                <a:solidFill>
                  <a:schemeClr val="tx1"/>
                </a:solidFill>
                <a:latin typeface="Meiryo UI" panose="020B0604030504040204" pitchFamily="50" charset="-128"/>
                <a:ea typeface="Meiryo UI" panose="020B0604030504040204" pitchFamily="50" charset="-128"/>
              </a:rPr>
              <a:t>いこと</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・新規陽性者に占める夜の街の関係者及び滞在者の滞在エリアとして市外が増加していることや、時短要請を継続している市内居住者の</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新規</a:t>
            </a:r>
            <a:r>
              <a:rPr lang="ja-JP" altLang="en-US" sz="1600" dirty="0" smtClean="0">
                <a:solidFill>
                  <a:schemeClr val="tx1"/>
                </a:solidFill>
                <a:latin typeface="Meiryo UI" panose="020B0604030504040204" pitchFamily="50" charset="-128"/>
                <a:ea typeface="Meiryo UI" panose="020B0604030504040204" pitchFamily="50" charset="-128"/>
              </a:rPr>
              <a:t>陽性者の急増</a:t>
            </a:r>
            <a:r>
              <a:rPr lang="ja-JP" altLang="en-US" sz="1600" dirty="0">
                <a:solidFill>
                  <a:schemeClr val="tx1"/>
                </a:solidFill>
                <a:latin typeface="Meiryo UI" panose="020B0604030504040204" pitchFamily="50" charset="-128"/>
                <a:ea typeface="Meiryo UI" panose="020B0604030504040204" pitchFamily="50" charset="-128"/>
              </a:rPr>
              <a:t>が見られること</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・市内外居住者ともに感染経路不明者の割合が増加していること</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などから、</a:t>
            </a:r>
            <a:r>
              <a:rPr lang="ja-JP" altLang="en-US" sz="1600" b="1" dirty="0">
                <a:solidFill>
                  <a:schemeClr val="tx1"/>
                </a:solidFill>
                <a:latin typeface="Meiryo UI" panose="020B0604030504040204" pitchFamily="50" charset="-128"/>
                <a:ea typeface="Meiryo UI" panose="020B0604030504040204" pitchFamily="50" charset="-128"/>
              </a:rPr>
              <a:t>今後の感染急拡大の懸念</a:t>
            </a:r>
            <a:r>
              <a:rPr lang="ja-JP" altLang="en-US" sz="1600" dirty="0">
                <a:solidFill>
                  <a:schemeClr val="tx1"/>
                </a:solidFill>
                <a:latin typeface="Meiryo UI" panose="020B0604030504040204" pitchFamily="50" charset="-128"/>
                <a:ea typeface="Meiryo UI" panose="020B0604030504040204" pitchFamily="50" charset="-128"/>
              </a:rPr>
              <a:t>が高まっている。</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引き続き、感染抑制により、医療提供体制への負荷が増大することを防ぐための取組みの継続が必要</a:t>
            </a:r>
            <a:r>
              <a:rPr lang="ja-JP" altLang="en-US" sz="1600" dirty="0">
                <a:solidFill>
                  <a:schemeClr val="tx1"/>
                </a:solidFill>
                <a:latin typeface="Meiryo UI" panose="020B0604030504040204" pitchFamily="50" charset="-128"/>
                <a:ea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府としては、</a:t>
            </a:r>
            <a:r>
              <a:rPr lang="ja-JP" altLang="en-US" sz="1600" b="1" dirty="0">
                <a:solidFill>
                  <a:schemeClr val="tx1"/>
                </a:solidFill>
                <a:latin typeface="Meiryo UI" panose="020B0604030504040204" pitchFamily="50" charset="-128"/>
                <a:ea typeface="Meiryo UI" panose="020B0604030504040204" pitchFamily="50" charset="-128"/>
              </a:rPr>
              <a:t>引き続き、変異株の監視体制を強化</a:t>
            </a:r>
            <a:r>
              <a:rPr lang="ja-JP" altLang="en-US" sz="1600" dirty="0">
                <a:solidFill>
                  <a:schemeClr val="tx1"/>
                </a:solidFill>
                <a:latin typeface="Meiryo UI" panose="020B0604030504040204" pitchFamily="50" charset="-128"/>
                <a:ea typeface="Meiryo UI" panose="020B0604030504040204" pitchFamily="50" charset="-128"/>
              </a:rPr>
              <a:t>するとともに、変異株などによる感染拡大に備え、更なる病床確保など</a:t>
            </a:r>
            <a:r>
              <a:rPr lang="ja-JP" altLang="en-US" sz="1600" b="1" dirty="0">
                <a:solidFill>
                  <a:schemeClr val="tx1"/>
                </a:solidFill>
                <a:latin typeface="Meiryo UI" panose="020B0604030504040204" pitchFamily="50" charset="-128"/>
                <a:ea typeface="Meiryo UI" panose="020B0604030504040204" pitchFamily="50" charset="-128"/>
              </a:rPr>
              <a:t>医療提供体制の整</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備に取り組んでいく。</a:t>
            </a:r>
          </a:p>
        </p:txBody>
      </p:sp>
      <p:sp>
        <p:nvSpPr>
          <p:cNvPr id="8" name="角丸四角形 7"/>
          <p:cNvSpPr/>
          <p:nvPr/>
        </p:nvSpPr>
        <p:spPr>
          <a:xfrm>
            <a:off x="152104" y="2463405"/>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今後の対応方針について</a:t>
            </a:r>
          </a:p>
        </p:txBody>
      </p:sp>
    </p:spTree>
    <p:extLst>
      <p:ext uri="{BB962C8B-B14F-4D97-AF65-F5344CB8AC3E}">
        <p14:creationId xmlns:p14="http://schemas.microsoft.com/office/powerpoint/2010/main" val="24811381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3732</TotalTime>
  <Words>886</Words>
  <Application>Microsoft Office PowerPoint</Application>
  <PresentationFormat>ワイド画面</PresentationFormat>
  <Paragraphs>52</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國本　由衣</cp:lastModifiedBy>
  <cp:revision>76</cp:revision>
  <cp:lastPrinted>2021-01-12T01:54:43Z</cp:lastPrinted>
  <dcterms:created xsi:type="dcterms:W3CDTF">2020-07-15T08:05:42Z</dcterms:created>
  <dcterms:modified xsi:type="dcterms:W3CDTF">2021-03-25T15:32:12Z</dcterms:modified>
</cp:coreProperties>
</file>