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65" r:id="rId2"/>
    <p:sldId id="766" r:id="rId3"/>
    <p:sldId id="767" r:id="rId4"/>
    <p:sldId id="768" r:id="rId5"/>
    <p:sldId id="761" r:id="rId6"/>
    <p:sldId id="762" r:id="rId7"/>
    <p:sldId id="763" r:id="rId8"/>
    <p:sldId id="764" r:id="rId9"/>
    <p:sldId id="760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16" autoAdjust="0"/>
  </p:normalViewPr>
  <p:slideViewPr>
    <p:cSldViewPr snapToGrid="0">
      <p:cViewPr varScale="1">
        <p:scale>
          <a:sx n="67" d="100"/>
          <a:sy n="67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36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99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25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0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EEB81-DB16-4A68-B055-8A38956DB51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（３月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25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１－３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12431" y="657308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" y="608556"/>
            <a:ext cx="12150381" cy="27922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5" y="3448185"/>
            <a:ext cx="3212870" cy="33713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45" y="3429494"/>
            <a:ext cx="3078747" cy="33713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692" y="3451058"/>
            <a:ext cx="2871465" cy="33896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157" y="3481541"/>
            <a:ext cx="2859272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入院・療養状況（３月</a:t>
            </a:r>
            <a:r>
              <a:rPr lang="en-US" altLang="ja-JP" sz="2800" b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25</a:t>
            </a:r>
            <a:r>
              <a:rPr lang="ja-JP" altLang="en-US" sz="2800" b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85716" y="643288"/>
          <a:ext cx="11637583" cy="6059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169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591648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184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6822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</a:t>
                      </a:r>
                      <a:r>
                        <a:rPr lang="ja-JP" sz="1400" kern="100" dirty="0" smtClean="0">
                          <a:effectLst/>
                        </a:rPr>
                        <a:t>計画</a:t>
                      </a:r>
                      <a:endParaRPr lang="en-US" altLang="ja-JP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１１０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６００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フェーズ３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２００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398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フェーズ４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3164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フェーズ４</a:t>
                      </a:r>
                      <a:r>
                        <a:rPr lang="en-US" altLang="ja-JP" sz="1400" kern="100" dirty="0" smtClean="0">
                          <a:effectLst/>
                        </a:rPr>
                        <a:t>-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２２１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773646"/>
                  </a:ext>
                </a:extLst>
              </a:tr>
              <a:tr h="1203594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確保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数等</a:t>
                      </a:r>
                      <a:endParaRPr lang="ja-JP" sz="14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確保数２２４床</a:t>
                      </a:r>
                      <a:endParaRPr lang="en-US" altLang="ja-JP" sz="1400" kern="1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</a:t>
                      </a:r>
                      <a:r>
                        <a:rPr lang="en-US" altLang="ja-JP" sz="1400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７６６床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7069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（別途、自宅療養　５０８人）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６１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５６６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３４３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624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２７．２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６１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２２４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３２．０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５６６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７６６）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１４．２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３４３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124300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３５．５％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（６１／１７２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（８／２２）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３９．８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５６６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４２２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３１．２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３４３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１，１０１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083" y="1540367"/>
            <a:ext cx="5925826" cy="52125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1" y="1640973"/>
            <a:ext cx="5950212" cy="509060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81204" y="659317"/>
            <a:ext cx="5135191" cy="140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39.8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1,422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1,034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566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51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　　　</a:t>
            </a:r>
            <a:r>
              <a:rPr lang="en-US" altLang="ja-JP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小児・精神患者用病床等約</a:t>
            </a:r>
            <a:r>
              <a:rPr lang="en-US" altLang="ja-JP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床含んでおり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137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　　　　一般患者に限ると病床利用率はより高くなっている。</a:t>
            </a:r>
            <a:endParaRPr lang="en-US" altLang="ja-JP" sz="113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425578" y="386751"/>
            <a:ext cx="451497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重症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6611820" y="392397"/>
            <a:ext cx="5017082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軽症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中等症病床運用状況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3071" y="669531"/>
            <a:ext cx="4766176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35.5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61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2167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08088"/>
            <a:ext cx="2743200" cy="365125"/>
          </a:xfrm>
        </p:spPr>
        <p:txBody>
          <a:bodyPr/>
          <a:lstStyle/>
          <a:p>
            <a:fld id="{F451F7C5-434F-488D-9CC2-63C640BFA4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新型コロナウイルス感染症患者受入病床の確保・運用状況</a:t>
            </a:r>
          </a:p>
        </p:txBody>
      </p:sp>
    </p:spTree>
    <p:extLst>
      <p:ext uri="{BB962C8B-B14F-4D97-AF65-F5344CB8AC3E}">
        <p14:creationId xmlns:p14="http://schemas.microsoft.com/office/powerpoint/2010/main" val="35163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6643" y="593341"/>
            <a:ext cx="10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日以降の重症例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1,214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される感染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経路の７割は感染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不明者。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943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名について、推定される感染経路の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割強が施設・医療機関関連で、４割弱が感染経路不明者。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78424" y="1538635"/>
            <a:ext cx="32912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1,214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228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重症・死亡例について推定される感染経路（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3/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判明時点）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79713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37396" y="6604084"/>
            <a:ext cx="2634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死亡率：新規陽性者に占める死亡者の割合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" y="3871462"/>
            <a:ext cx="5510213" cy="27326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532" y="2824577"/>
            <a:ext cx="2186398" cy="9615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061" y="3858223"/>
            <a:ext cx="6170725" cy="273367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1410" y="1239672"/>
            <a:ext cx="6724471" cy="26032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061" y="1196372"/>
            <a:ext cx="601117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1989" y="4983162"/>
            <a:ext cx="360637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1" y="0"/>
            <a:ext cx="12192001" cy="5737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新規陽性者数と重症者数の推移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9" y="511130"/>
            <a:ext cx="11766300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4" y="794794"/>
            <a:ext cx="11918713" cy="5998984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90995" y="1079353"/>
            <a:ext cx="673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10/19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138069" y="2030362"/>
            <a:ext cx="5731" cy="69923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896657" y="1765877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2660781" y="1976696"/>
            <a:ext cx="1325979" cy="364979"/>
          </a:xfrm>
          <a:prstGeom prst="wedgeRoundRectCallout">
            <a:avLst>
              <a:gd name="adj1" fmla="val 55700"/>
              <a:gd name="adj2" fmla="val -40661"/>
              <a:gd name="adj3" fmla="val 16667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レッドステージ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（赤信号点灯）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9655711" y="968841"/>
            <a:ext cx="1462260" cy="4518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1938984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-41014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" y="1"/>
            <a:ext cx="12192000" cy="626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第三波の重症者数と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歳以上の陽性者数の推移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3" name="カギ線コネクタ 2"/>
          <p:cNvCxnSpPr/>
          <p:nvPr/>
        </p:nvCxnSpPr>
        <p:spPr>
          <a:xfrm flipV="1">
            <a:off x="1160060" y="1323833"/>
            <a:ext cx="5786650" cy="4462818"/>
          </a:xfrm>
          <a:prstGeom prst="bentConnector3">
            <a:avLst>
              <a:gd name="adj1" fmla="val 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カギ線コネクタ 6"/>
          <p:cNvCxnSpPr/>
          <p:nvPr/>
        </p:nvCxnSpPr>
        <p:spPr>
          <a:xfrm rot="5400000" flipH="1" flipV="1">
            <a:off x="1044054" y="2790967"/>
            <a:ext cx="3098042" cy="2866030"/>
          </a:xfrm>
          <a:prstGeom prst="bentConnector3">
            <a:avLst>
              <a:gd name="adj1" fmla="val 10022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カギ線コネクタ 9"/>
          <p:cNvCxnSpPr/>
          <p:nvPr/>
        </p:nvCxnSpPr>
        <p:spPr>
          <a:xfrm rot="5400000" flipH="1" flipV="1">
            <a:off x="1130615" y="3034528"/>
            <a:ext cx="2717421" cy="2661313"/>
          </a:xfrm>
          <a:prstGeom prst="bentConnector3">
            <a:avLst>
              <a:gd name="adj1" fmla="val 100223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/>
          <p:nvPr/>
        </p:nvCxnSpPr>
        <p:spPr>
          <a:xfrm flipV="1">
            <a:off x="1160060" y="3698543"/>
            <a:ext cx="2238233" cy="1963251"/>
          </a:xfrm>
          <a:prstGeom prst="bentConnector3">
            <a:avLst>
              <a:gd name="adj1" fmla="val 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24"/>
          <p:cNvCxnSpPr/>
          <p:nvPr/>
        </p:nvCxnSpPr>
        <p:spPr>
          <a:xfrm flipV="1">
            <a:off x="1173708" y="4285397"/>
            <a:ext cx="1937982" cy="1403187"/>
          </a:xfrm>
          <a:prstGeom prst="bentConnector3">
            <a:avLst>
              <a:gd name="adj1" fmla="val -704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287378" y="1148416"/>
            <a:ext cx="2084294" cy="3361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90717" y="1163545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か月間で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34871" y="2479647"/>
            <a:ext cx="1608969" cy="3170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83798" y="2507370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33586" y="2869664"/>
            <a:ext cx="1610254" cy="3183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81747" y="2882201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331575" y="3561245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92642" y="3584404"/>
            <a:ext cx="170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04736" y="4126794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31138" y="4133249"/>
            <a:ext cx="148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か月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40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272121" y="329204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7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" y="3352784"/>
            <a:ext cx="3542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</a:t>
            </a:r>
            <a:r>
              <a:rPr kumimoji="1" lang="en-US" altLang="ja-JP" sz="800" dirty="0" smtClean="0"/>
              <a:t>(139/1,054)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</a:t>
            </a:r>
            <a:r>
              <a:rPr lang="en-US" altLang="ja-JP" sz="800" dirty="0" smtClean="0"/>
              <a:t>(103/489)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</a:t>
            </a:r>
            <a:r>
              <a:rPr lang="en-US" altLang="ja-JP" sz="800" dirty="0" smtClean="0"/>
              <a:t>(147/1,786)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1549" y="3472751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</a:t>
            </a:r>
            <a:r>
              <a:rPr kumimoji="1" lang="en-US" altLang="ja-JP" sz="800" dirty="0" smtClean="0"/>
              <a:t>(229/4,012)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</a:t>
            </a:r>
            <a:r>
              <a:rPr lang="en-US" altLang="ja-JP" sz="800" dirty="0" smtClean="0"/>
              <a:t>(177/1,805)</a:t>
            </a:r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</a:t>
            </a:r>
            <a:r>
              <a:rPr lang="en-US" altLang="ja-JP" sz="800" dirty="0" smtClean="0"/>
              <a:t>(232/9,271)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030322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6623" y="556865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64.5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76.3%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22940" y="565334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476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18281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69656" y="655680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0538" y="607523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589366"/>
            <a:ext cx="3750859" cy="543035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72121" y="609988"/>
            <a:ext cx="3750859" cy="540972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09988"/>
            <a:ext cx="3750859" cy="5429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829702" y="589365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37944" y="3292042"/>
            <a:ext cx="3903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4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16833" y="3456450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5.4</a:t>
            </a:r>
            <a:r>
              <a:rPr kumimoji="1" lang="en-US" altLang="ja-JP" sz="1000" dirty="0" smtClean="0"/>
              <a:t>% </a:t>
            </a:r>
            <a:r>
              <a:rPr kumimoji="1" lang="en-US" altLang="ja-JP" sz="800" dirty="0" smtClean="0"/>
              <a:t>(</a:t>
            </a:r>
            <a:r>
              <a:rPr lang="en-US" altLang="ja-JP" sz="800" dirty="0" smtClean="0"/>
              <a:t>1,196</a:t>
            </a:r>
            <a:r>
              <a:rPr kumimoji="1" lang="en-US" altLang="ja-JP" sz="800" dirty="0" smtClean="0"/>
              <a:t>/22,168)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8.6%</a:t>
            </a:r>
            <a:r>
              <a:rPr lang="en-US" altLang="ja-JP" sz="800" dirty="0" smtClean="0"/>
              <a:t>(993/11,546)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3.1%</a:t>
            </a:r>
            <a:r>
              <a:rPr lang="en-US" altLang="ja-JP" sz="800" dirty="0" smtClean="0"/>
              <a:t>(1,214/38,891)</a:t>
            </a:r>
            <a:endParaRPr kumimoji="1"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59125" y="5608871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65.9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81.8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7762" y="369371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61" y="4079849"/>
            <a:ext cx="1950850" cy="21211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442" y="3960828"/>
            <a:ext cx="2790172" cy="21638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94" y="3954780"/>
            <a:ext cx="2058821" cy="19693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97" y="984423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762" y="979599"/>
            <a:ext cx="2770005" cy="232664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00013" y="6427627"/>
            <a:ext cx="11883822" cy="32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は第二波に比べ、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代以上、</a:t>
            </a:r>
            <a:r>
              <a:rPr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代以上いずれも重症化率は減少しているが、全陽性者に占める重症化率は第二波より高い。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203" y="3841255"/>
            <a:ext cx="2188654" cy="202404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1958" y="3784432"/>
            <a:ext cx="3206774" cy="214597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9943" y="868833"/>
            <a:ext cx="2753021" cy="24557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37288" y="3969406"/>
            <a:ext cx="345063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298" y="2357575"/>
            <a:ext cx="36134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8.3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(87/1,054)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以上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16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(81/489)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4.9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(87/1,786)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45022" y="2300449"/>
            <a:ext cx="36776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3.5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(142/4,012)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以上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7.6%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(138/1,805)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1.5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(142/9,271)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179265"/>
            <a:ext cx="1014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基礎疾患：相談・受診の目安で示されている重症化リスクの高い患者（糖尿病、心不全、呼吸器疾患（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COPD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等）、透析患者、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免疫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抑制剤や抗がん剤等を用いている患者）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8751" y="4327347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76.8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代以上の割合：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97.2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245" y="440138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73.8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代以上の割合：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93.1%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者のまとめ（令和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21434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043795" y="646699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第一波（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6/13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まで）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8383" y="675641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第二波（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6/14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10/9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641518"/>
            <a:ext cx="3750859" cy="5524585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213300" y="641518"/>
            <a:ext cx="3750859" cy="552458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7196" y="641518"/>
            <a:ext cx="3750859" cy="55245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902360" y="666829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第三波（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10/10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以降）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45857" y="2274673"/>
            <a:ext cx="3754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4.2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％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(942/22,168)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代以上の陽性者に占める死亡者の割合：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8.0%(</a:t>
            </a:r>
            <a:r>
              <a:rPr lang="en-US" altLang="ja-JP" sz="1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923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/11,546)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2.4%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lang="en-US" altLang="ja-JP" sz="10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943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/38,891)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53200" y="4207913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77.9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以上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の割合：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97.9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4654" y="410405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令和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29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日から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13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日を「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第一波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」、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14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日から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日を「第二波」、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日以降を「第三波」と総称して分析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4" y="1045441"/>
            <a:ext cx="3189402" cy="1336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0" y="1024677"/>
            <a:ext cx="3097579" cy="13116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73" y="2656355"/>
            <a:ext cx="2889754" cy="19143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671" y="4346708"/>
            <a:ext cx="2523963" cy="17679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05" y="2868286"/>
            <a:ext cx="2956816" cy="18960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993" y="4377190"/>
            <a:ext cx="2389839" cy="173751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8747" y="2828671"/>
            <a:ext cx="2578832" cy="1755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9227" y="1016031"/>
            <a:ext cx="2994727" cy="12680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8747" y="4551758"/>
            <a:ext cx="25910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464091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7417457" y="3295850"/>
            <a:ext cx="1831442" cy="93867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403" y="2712083"/>
            <a:ext cx="128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陽性患者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38,891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自宅・宿泊療養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3311" y="107923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療養解除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70224" y="1323751"/>
            <a:ext cx="672019" cy="26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軽症・調査中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無症状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01819" y="3478724"/>
            <a:ext cx="14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314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807626" y="2637396"/>
            <a:ext cx="17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重症化　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900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346835" y="3442751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1,214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280600" y="3765917"/>
            <a:ext cx="1221957" cy="105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868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80600" y="3765917"/>
            <a:ext cx="1180293" cy="4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34901" y="4635911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64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80600" y="3444855"/>
            <a:ext cx="1172438" cy="32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422874" y="3038864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軽症中等症：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57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61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60893" y="2202273"/>
            <a:ext cx="17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　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715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5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61502" y="3131622"/>
            <a:ext cx="458202" cy="40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70224" y="1843394"/>
            <a:ext cx="411939" cy="11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845105" cy="61018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2818" y="3358414"/>
            <a:ext cx="1533908" cy="8678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317280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入院療養等　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12568" y="2634266"/>
            <a:ext cx="1207615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39490" y="4244225"/>
            <a:ext cx="161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重症率：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3.1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重症の定義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重症病床における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ICU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入室、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人工呼吸器装着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ECMO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使用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のいずれかとした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5189" y="3520244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(10/10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3/25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判明分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14948" y="71827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重症及び死亡例の経過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98895" y="529815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943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368461" y="5621636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:2.4%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【10/10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以降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】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重症及び死亡事例のまとめ（令和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月</a:t>
            </a:r>
            <a:r>
              <a:rPr lang="en-US" altLang="ja-JP" sz="24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日時点）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6177" y="4721259"/>
            <a:ext cx="373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全国と大阪府の陽性者数と死亡者数（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率）の比較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002453" y="4872774"/>
            <a:ext cx="2094627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6918" y="4933776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重症から死亡：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228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（死亡の割合：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18.8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21255" y="422076"/>
            <a:ext cx="313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死亡率：新規陽性者に占める死亡者の割合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1" y="4796043"/>
            <a:ext cx="7198314" cy="20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8149</TotalTime>
  <Words>1375</Words>
  <Application>Microsoft Office PowerPoint</Application>
  <PresentationFormat>ワイド画面</PresentationFormat>
  <Paragraphs>187</Paragraphs>
  <Slides>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HGPｺﾞｼｯｸE</vt:lpstr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寶來　徳子</dc:creator>
  <cp:lastModifiedBy>周藤　英</cp:lastModifiedBy>
  <cp:revision>1129</cp:revision>
  <cp:lastPrinted>2021-02-26T03:47:26Z</cp:lastPrinted>
  <dcterms:created xsi:type="dcterms:W3CDTF">2020-08-11T02:27:27Z</dcterms:created>
  <dcterms:modified xsi:type="dcterms:W3CDTF">2021-03-26T04:17:20Z</dcterms:modified>
</cp:coreProperties>
</file>