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01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5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9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1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2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85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37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6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6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62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7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67A5-C57E-49DF-B1A5-7151B0252889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28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842856"/>
              </p:ext>
            </p:extLst>
          </p:nvPr>
        </p:nvGraphicFramePr>
        <p:xfrm>
          <a:off x="7886264" y="1734662"/>
          <a:ext cx="3959227" cy="4540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435">
                  <a:extLst>
                    <a:ext uri="{9D8B030D-6E8A-4147-A177-3AD203B41FA5}">
                      <a16:colId xmlns:a16="http://schemas.microsoft.com/office/drawing/2014/main" val="179157724"/>
                    </a:ext>
                  </a:extLst>
                </a:gridCol>
                <a:gridCol w="840476">
                  <a:extLst>
                    <a:ext uri="{9D8B030D-6E8A-4147-A177-3AD203B41FA5}">
                      <a16:colId xmlns:a16="http://schemas.microsoft.com/office/drawing/2014/main" val="37987748"/>
                    </a:ext>
                  </a:extLst>
                </a:gridCol>
                <a:gridCol w="597602">
                  <a:extLst>
                    <a:ext uri="{9D8B030D-6E8A-4147-A177-3AD203B41FA5}">
                      <a16:colId xmlns:a16="http://schemas.microsoft.com/office/drawing/2014/main" val="1833877311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1125866446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3247451366"/>
                    </a:ext>
                  </a:extLst>
                </a:gridCol>
              </a:tblGrid>
              <a:tr h="5896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新規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en-US" altLang="ja-JP" sz="900" dirty="0" smtClean="0"/>
                        <a:t>(a)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</a:p>
                    <a:p>
                      <a:pPr algn="ctr"/>
                      <a:r>
                        <a:rPr kumimoji="1" lang="ja-JP" altLang="en-US" sz="800" dirty="0" smtClean="0"/>
                        <a:t>検査数 </a:t>
                      </a:r>
                      <a:r>
                        <a:rPr kumimoji="1" lang="en-US" altLang="ja-JP" sz="900" dirty="0" smtClean="0"/>
                        <a:t>(b)</a:t>
                      </a:r>
                    </a:p>
                    <a:p>
                      <a:pPr algn="ctr"/>
                      <a:endParaRPr kumimoji="1" lang="en-US" altLang="ja-JP" sz="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/>
                        <a:t>(c)</a:t>
                      </a:r>
                      <a:endParaRPr kumimoji="1" lang="ja-JP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検査陽性率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[c/b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陽性判明率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[c/a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6186012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3,400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【0.1%】</a:t>
                      </a:r>
                      <a:endParaRPr kumimoji="1" lang="ja-JP" altLang="en-US" sz="8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0.0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 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021651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3,710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【0.4%】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7.7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92772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3,403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【1.7%】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5.1%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0.1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6830067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2,474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【1.8%】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20.0%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0.4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4298604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1,451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【3.9%】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28.1%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1336502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【4.6%】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22.0%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1916353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【5.7%】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13.2%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0.7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0305369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【12.7%】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33.8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4.3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9396952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【8.9</a:t>
                      </a:r>
                      <a:r>
                        <a:rPr lang="ja-JP" alt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</a:t>
                      </a: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36.2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3.2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3977942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620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【14.2%】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35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39.8%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5.6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2284267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844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【10.0%】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45.2%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4.5%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0834281"/>
                  </a:ext>
                </a:extLst>
              </a:tr>
              <a:tr h="3062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累計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540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155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28.7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40809"/>
                  </a:ext>
                </a:extLst>
              </a:tr>
              <a:tr h="30334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左記以外</a:t>
                      </a:r>
                      <a:r>
                        <a:rPr lang="en-US" altLang="ja-JP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400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(21)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(5.3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75189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024533-669C-48B1-82E7-C27042384F7F}"/>
              </a:ext>
            </a:extLst>
          </p:cNvPr>
          <p:cNvSpPr/>
          <p:nvPr/>
        </p:nvSpPr>
        <p:spPr>
          <a:xfrm>
            <a:off x="0" y="571434"/>
            <a:ext cx="12192000" cy="4192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月下旬から、府内の新規陽性者のうち、数％が変異株であることが判明している</a:t>
            </a:r>
            <a:endParaRPr kumimoji="1"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2423"/>
            <a:ext cx="12192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変異株</a:t>
            </a:r>
            <a:r>
              <a:rPr lang="en-US" altLang="ja-JP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PCR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検査（スクリーニング検査）における陽性判明率</a:t>
            </a:r>
          </a:p>
        </p:txBody>
      </p:sp>
      <p:sp>
        <p:nvSpPr>
          <p:cNvPr id="9" name="正方形/長方形 8"/>
          <p:cNvSpPr/>
          <p:nvPr/>
        </p:nvSpPr>
        <p:spPr>
          <a:xfrm flipH="1">
            <a:off x="66445" y="2876899"/>
            <a:ext cx="353943" cy="204290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1100" dirty="0" smtClean="0"/>
              <a:t>報道提供日</a:t>
            </a:r>
            <a:endParaRPr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42250" y="6282926"/>
            <a:ext cx="4272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※1</a:t>
            </a:r>
            <a:r>
              <a:rPr kumimoji="1" lang="ja-JP" altLang="en-US" sz="800" dirty="0" smtClean="0"/>
              <a:t> </a:t>
            </a:r>
            <a:r>
              <a:rPr lang="ja-JP" altLang="en-US" sz="800" dirty="0" smtClean="0"/>
              <a:t>変</a:t>
            </a:r>
            <a:r>
              <a:rPr lang="ja-JP" altLang="en-US" sz="800" dirty="0"/>
              <a:t>異株</a:t>
            </a:r>
            <a:r>
              <a:rPr lang="en-US" altLang="ja-JP" sz="800" dirty="0" smtClean="0"/>
              <a:t>PCR</a:t>
            </a:r>
            <a:r>
              <a:rPr lang="ja-JP" altLang="en-US" sz="800" dirty="0" smtClean="0"/>
              <a:t>検査数は、大阪府内の機関で実施したものを集計</a:t>
            </a:r>
            <a:endParaRPr lang="en-US" altLang="ja-JP" sz="800" dirty="0" smtClean="0"/>
          </a:p>
          <a:p>
            <a:r>
              <a:rPr lang="en-US" altLang="ja-JP" sz="800" dirty="0" smtClean="0"/>
              <a:t>※2</a:t>
            </a:r>
            <a:r>
              <a:rPr lang="ja-JP" altLang="en-US" sz="800" dirty="0" smtClean="0"/>
              <a:t> 別途、厚生労働省が実施した検査で</a:t>
            </a:r>
            <a:r>
              <a:rPr lang="en-US" altLang="ja-JP" sz="800" dirty="0"/>
              <a:t>11</a:t>
            </a:r>
            <a:r>
              <a:rPr lang="ja-JP" altLang="en-US" sz="800" dirty="0" smtClean="0"/>
              <a:t>人が陽性判明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※3</a:t>
            </a:r>
            <a:r>
              <a:rPr kumimoji="1" lang="ja-JP" altLang="en-US" sz="800" dirty="0" smtClean="0"/>
              <a:t> 変異株陽性者の濃厚接触者や接触の可能性がある人は、検体が残存している場合は、</a:t>
            </a:r>
            <a:endParaRPr kumimoji="1" lang="en-US" altLang="ja-JP" sz="800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</a:t>
            </a:r>
            <a:r>
              <a:rPr kumimoji="1" lang="ja-JP" altLang="en-US" sz="800" dirty="0" smtClean="0"/>
              <a:t>全件を検査対象としている</a:t>
            </a:r>
            <a:r>
              <a:rPr kumimoji="1" lang="ja-JP" altLang="en-US" sz="800" smtClean="0"/>
              <a:t>ため、陽性率</a:t>
            </a:r>
            <a:r>
              <a:rPr kumimoji="1" lang="ja-JP" altLang="en-US" sz="800" dirty="0" smtClean="0"/>
              <a:t>は高くなる傾向</a:t>
            </a:r>
            <a:endParaRPr kumimoji="1" lang="ja-JP" altLang="en-US" sz="8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185587" y="1039599"/>
            <a:ext cx="12006413" cy="1185154"/>
            <a:chOff x="185587" y="1052196"/>
            <a:chExt cx="12006413" cy="1185154"/>
          </a:xfrm>
        </p:grpSpPr>
        <p:sp>
          <p:nvSpPr>
            <p:cNvPr id="23" name="角丸四角形 22"/>
            <p:cNvSpPr/>
            <p:nvPr/>
          </p:nvSpPr>
          <p:spPr>
            <a:xfrm>
              <a:off x="243417" y="1305280"/>
              <a:ext cx="11948583" cy="70134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変異株の全国的感染拡大を受けて、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よ</a:t>
              </a:r>
              <a:r>
                <a:rPr lang="ja-JP" altLang="en-US" sz="1300" dirty="0">
                  <a:solidFill>
                    <a:schemeClr val="tx1"/>
                  </a:solidFill>
                </a:rPr>
                <a:t>り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変異株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PCR</a:t>
              </a:r>
              <a:r>
                <a:rPr lang="ja-JP" altLang="en-US" sz="1300" dirty="0">
                  <a:solidFill>
                    <a:schemeClr val="tx1"/>
                  </a:solidFill>
                </a:rPr>
                <a:t>検査（スクリーニング検査）を実施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。順次、検査</a:t>
              </a:r>
              <a:r>
                <a:rPr lang="ja-JP" altLang="en-US" sz="1300" dirty="0">
                  <a:solidFill>
                    <a:schemeClr val="tx1"/>
                  </a:solidFill>
                </a:rPr>
                <a:t>の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実施機関数を拡充し、体制を強化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  <a:p>
              <a:endParaRPr lang="en-US" altLang="ja-JP" sz="400" dirty="0" smtClean="0">
                <a:solidFill>
                  <a:schemeClr val="tx1"/>
                </a:solidFill>
              </a:endParaRPr>
            </a:p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現在、週あたり最大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3</a:t>
              </a:r>
              <a:r>
                <a:rPr lang="en-US" altLang="ja-JP" sz="1300" dirty="0">
                  <a:solidFill>
                    <a:schemeClr val="tx1"/>
                  </a:solidFill>
                </a:rPr>
                <a:t>5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件程度を実施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85588" y="1052196"/>
              <a:ext cx="11758128" cy="28837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00" b="1" dirty="0" smtClean="0">
                  <a:latin typeface="+mn-ea"/>
                </a:rPr>
                <a:t>大阪府における変異株</a:t>
              </a:r>
              <a:r>
                <a:rPr lang="en-US" altLang="ja-JP" sz="1500" b="1" dirty="0" smtClean="0">
                  <a:latin typeface="+mn-ea"/>
                </a:rPr>
                <a:t>PCR</a:t>
              </a:r>
              <a:r>
                <a:rPr lang="ja-JP" altLang="en-US" sz="1500" b="1" dirty="0" smtClean="0">
                  <a:latin typeface="+mn-ea"/>
                </a:rPr>
                <a:t>検査の体制</a:t>
              </a:r>
              <a:endParaRPr lang="ja-JP" altLang="en-US" sz="1500" b="1" dirty="0">
                <a:latin typeface="+mn-ea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403012" y="1789062"/>
              <a:ext cx="7552589" cy="44828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大阪健康安全基盤研究所（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）、民間検査会社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2/12~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）、民間医療機関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2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3/2~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204637" y="1055681"/>
              <a:ext cx="0" cy="11602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11921256" y="1052196"/>
              <a:ext cx="5916" cy="64563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185587" y="2215928"/>
              <a:ext cx="7656663" cy="97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7821600" y="1680424"/>
              <a:ext cx="6288" cy="53550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7810500" y="1678043"/>
              <a:ext cx="4110756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/>
          <p:cNvSpPr txBox="1"/>
          <p:nvPr/>
        </p:nvSpPr>
        <p:spPr>
          <a:xfrm>
            <a:off x="4836531" y="6251555"/>
            <a:ext cx="2928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下記以外の人を集計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・変異株陽性者の濃厚接触者や接触の可能性が</a:t>
            </a:r>
            <a:r>
              <a:rPr lang="ja-JP" altLang="en-US" sz="800" dirty="0" smtClean="0"/>
              <a:t>ある人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・変異株が確認されている国・地域への渡航歴がある人</a:t>
            </a:r>
            <a:endParaRPr kumimoji="1" lang="ja-JP" altLang="en-US" sz="800" dirty="0"/>
          </a:p>
        </p:txBody>
      </p:sp>
      <p:sp>
        <p:nvSpPr>
          <p:cNvPr id="24" name="四角形吹き出し 23"/>
          <p:cNvSpPr/>
          <p:nvPr/>
        </p:nvSpPr>
        <p:spPr>
          <a:xfrm>
            <a:off x="4849324" y="6241723"/>
            <a:ext cx="2794352" cy="471497"/>
          </a:xfrm>
          <a:prstGeom prst="wedgeRectCallout">
            <a:avLst>
              <a:gd name="adj1" fmla="val 63240"/>
              <a:gd name="adj2" fmla="val -5583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756628" y="5801539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※2</a:t>
            </a:r>
            <a:endParaRPr kumimoji="1" lang="ja-JP" altLang="en-US" sz="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139916" y="1917762"/>
            <a:ext cx="32733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dirty="0" smtClean="0"/>
              <a:t>※1</a:t>
            </a:r>
            <a:r>
              <a:rPr kumimoji="1" lang="ja-JP" altLang="en-US" sz="600" dirty="0" smtClean="0"/>
              <a:t> </a:t>
            </a:r>
            <a:endParaRPr kumimoji="1" lang="ja-JP" altLang="en-US" sz="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545202" y="2129376"/>
            <a:ext cx="9220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" dirty="0"/>
              <a:t>【</a:t>
            </a:r>
            <a:r>
              <a:rPr lang="ja-JP" altLang="en-US" sz="600" dirty="0"/>
              <a:t>検査率</a:t>
            </a:r>
            <a:r>
              <a:rPr lang="en-US" altLang="ja-JP" sz="600" dirty="0"/>
              <a:t>[b/a</a:t>
            </a:r>
            <a:r>
              <a:rPr lang="ja-JP" altLang="en-US" sz="600" dirty="0"/>
              <a:t>*</a:t>
            </a:r>
            <a:r>
              <a:rPr lang="en-US" altLang="ja-JP" sz="600" dirty="0"/>
              <a:t>100]】</a:t>
            </a:r>
            <a:endParaRPr lang="ja-JP" altLang="en-US" sz="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666330" y="2154776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※3</a:t>
            </a:r>
            <a:endParaRPr kumimoji="1" lang="ja-JP" altLang="en-US" sz="600" dirty="0"/>
          </a:p>
        </p:txBody>
      </p:sp>
      <p:sp>
        <p:nvSpPr>
          <p:cNvPr id="29" name="テキスト ボックス 27"/>
          <p:cNvSpPr txBox="1"/>
          <p:nvPr/>
        </p:nvSpPr>
        <p:spPr>
          <a:xfrm>
            <a:off x="10569970" y="91084"/>
            <a:ext cx="13737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資料１－２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5314" y="2189858"/>
            <a:ext cx="8309568" cy="41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78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421</Words>
  <Application>Microsoft Office PowerPoint</Application>
  <PresentationFormat>ワイド画面</PresentationFormat>
  <Paragraphs>108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周藤　英</cp:lastModifiedBy>
  <cp:revision>84</cp:revision>
  <cp:lastPrinted>2021-03-25T01:23:31Z</cp:lastPrinted>
  <dcterms:created xsi:type="dcterms:W3CDTF">2021-03-15T14:06:56Z</dcterms:created>
  <dcterms:modified xsi:type="dcterms:W3CDTF">2021-03-26T04:18:12Z</dcterms:modified>
</cp:coreProperties>
</file>