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910"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33CC33"/>
    <a:srgbClr val="99FF99"/>
    <a:srgbClr val="FF9999"/>
    <a:srgbClr val="FF6699"/>
    <a:srgbClr val="E7EDEF"/>
    <a:srgbClr val="FF6600"/>
    <a:srgbClr val="FFB28B"/>
    <a:srgbClr val="99FF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2101" autoAdjust="0"/>
  </p:normalViewPr>
  <p:slideViewPr>
    <p:cSldViewPr snapToGrid="0">
      <p:cViewPr varScale="1">
        <p:scale>
          <a:sx n="68" d="100"/>
          <a:sy n="68" d="100"/>
        </p:scale>
        <p:origin x="702" y="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D64E24C0-EAE7-42C3-A2C6-11E03F4A7047}" type="datetimeFigureOut">
              <a:rPr kumimoji="1" lang="ja-JP" altLang="en-US" smtClean="0"/>
              <a:t>2021/3/16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2F0EEB81-DB16-4A68-B055-8A38956DB515}" type="slidenum">
              <a:rPr kumimoji="1" lang="ja-JP" altLang="en-US" smtClean="0"/>
              <a:t>‹#›</a:t>
            </a:fld>
            <a:endParaRPr kumimoji="1" lang="ja-JP" altLang="en-US"/>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12563B-A418-4252-96EE-75E9990DAD1E}" type="slidenum">
              <a:rPr kumimoji="1" lang="ja-JP" altLang="en-US" smtClean="0"/>
              <a:t>1</a:t>
            </a:fld>
            <a:endParaRPr kumimoji="1" lang="ja-JP" altLang="en-US"/>
          </a:p>
        </p:txBody>
      </p:sp>
    </p:spTree>
    <p:extLst>
      <p:ext uri="{BB962C8B-B14F-4D97-AF65-F5344CB8AC3E}">
        <p14:creationId xmlns:p14="http://schemas.microsoft.com/office/powerpoint/2010/main" val="3141776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14A32F-0E8C-4D91-BAC6-EA2E81F1CF45}" type="datetime1">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5DF179-10CB-45A6-B13C-93904DC17FE4}" type="datetime1">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6242DB-F35F-4377-94B7-B7ED4323D95B}" type="datetime1">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583C5E-CF60-4334-9FD4-141CAC84472E}" type="datetime1">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771D1FA-B226-445F-B72F-F5654B8E355B}" type="datetime1">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ACE846-7A07-4EDA-B2BD-6340DA55CC0B}" type="datetime1">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1CB574D-5CAF-477E-894B-F08871D0771C}" type="datetime1">
              <a:rPr kumimoji="1" lang="ja-JP" altLang="en-US" smtClean="0"/>
              <a:t>2021/3/16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622300-6663-4891-BD5D-793907E96D35}" type="datetime1">
              <a:rPr kumimoji="1" lang="ja-JP" altLang="en-US" smtClean="0"/>
              <a:t>2021/3/16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63E0D3-56EB-460F-ABA6-3FE4DA800664}" type="datetime1">
              <a:rPr kumimoji="1" lang="ja-JP" altLang="en-US" smtClean="0"/>
              <a:t>2021/3/16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9D1D72-1EAB-4C54-83FC-667B976995F2}" type="datetime1">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F1E87-BAE2-4B8B-8BEA-3C5827EB6F87}" type="datetime1">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C00F3-FD50-4284-B304-AA55E7B077B8}" type="datetime1">
              <a:rPr kumimoji="1" lang="ja-JP" altLang="en-US" smtClean="0"/>
              <a:t>2021/3/16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845"/>
            <a:ext cx="12192000" cy="4308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UD デジタル 教科書体 NK-B" panose="02020700000000000000" pitchFamily="18" charset="-128"/>
                <a:ea typeface="UD デジタル 教科書体 NK-B" panose="02020700000000000000" pitchFamily="18" charset="-128"/>
              </a:rPr>
              <a:t>今後の入院医療提供体制について</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2" name="スライド番号プレースホルダー 1"/>
          <p:cNvSpPr>
            <a:spLocks noGrp="1"/>
          </p:cNvSpPr>
          <p:nvPr>
            <p:ph type="sldNum" sz="quarter" idx="12"/>
          </p:nvPr>
        </p:nvSpPr>
        <p:spPr>
          <a:xfrm>
            <a:off x="9259910" y="6380811"/>
            <a:ext cx="2743200" cy="365125"/>
          </a:xfrm>
        </p:spPr>
        <p:txBody>
          <a:bodyPr/>
          <a:lstStyle/>
          <a:p>
            <a:fld id="{0B62D5CB-8769-475A-9BC8-A2F17E2F558B}" type="slidenum">
              <a:rPr kumimoji="1" lang="ja-JP" altLang="en-US" smtClean="0"/>
              <a:t>1</a:t>
            </a:fld>
            <a:endParaRPr kumimoji="1" lang="ja-JP" altLang="en-US" dirty="0"/>
          </a:p>
        </p:txBody>
      </p:sp>
      <p:sp>
        <p:nvSpPr>
          <p:cNvPr id="35" name="テキスト ボックス 34"/>
          <p:cNvSpPr txBox="1"/>
          <p:nvPr/>
        </p:nvSpPr>
        <p:spPr>
          <a:xfrm>
            <a:off x="10563367" y="43088"/>
            <a:ext cx="1439743" cy="307777"/>
          </a:xfrm>
          <a:prstGeom prst="rect">
            <a:avLst/>
          </a:prstGeom>
          <a:solidFill>
            <a:schemeClr val="bg1"/>
          </a:solidFill>
        </p:spPr>
        <p:txBody>
          <a:bodyPr wrap="square" rtlCol="0">
            <a:spAutoFit/>
          </a:bodyPr>
          <a:lstStyle/>
          <a:p>
            <a:pPr algn="ctr"/>
            <a:r>
              <a:rPr kumimoji="1" lang="ja-JP" altLang="en-US" sz="1400" dirty="0" smtClean="0"/>
              <a:t>資料</a:t>
            </a:r>
            <a:r>
              <a:rPr lang="ja-JP" altLang="en-US" sz="1400" dirty="0" smtClean="0"/>
              <a:t>４－２</a:t>
            </a:r>
            <a:endParaRPr kumimoji="1" lang="ja-JP" altLang="en-US" sz="1400" dirty="0"/>
          </a:p>
        </p:txBody>
      </p:sp>
      <p:sp>
        <p:nvSpPr>
          <p:cNvPr id="45" name="正方形/長方形 44">
            <a:extLst>
              <a:ext uri="{FF2B5EF4-FFF2-40B4-BE49-F238E27FC236}">
                <a16:creationId xmlns:a16="http://schemas.microsoft.com/office/drawing/2014/main" id="{5437C3E6-FBD5-452F-BF7B-C7FC96EE74D4}"/>
              </a:ext>
            </a:extLst>
          </p:cNvPr>
          <p:cNvSpPr/>
          <p:nvPr/>
        </p:nvSpPr>
        <p:spPr>
          <a:xfrm>
            <a:off x="182880" y="732595"/>
            <a:ext cx="12009120" cy="1925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① 病床の更なる確保</a:t>
            </a: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国内においても変異株が確認されていることから、今後、さらなる感染拡大が生じる可能性を踏まえて病床の拡充が必要。</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5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smtClean="0">
                <a:solidFill>
                  <a:schemeClr val="tx1"/>
                </a:solidFill>
                <a:latin typeface="Meiryo UI" panose="020B0604030504040204" pitchFamily="50" charset="-128"/>
                <a:ea typeface="Meiryo UI" panose="020B0604030504040204" pitchFamily="50" charset="-128"/>
              </a:rPr>
              <a:t>　　②</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病院連携の場の提供</a:t>
            </a: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各圏域ごとの病床確保が進む一方で、新型コロナに係る医療データについて、医療機関との情報共有の場がない。</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入院調整の円滑化や一般医療の影響を踏まえた新型コロナの入院医療体制を構築するためには、機能分担について議論する場が必要。</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5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③</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転院・退院の支援</a:t>
            </a: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限られた医療資源を最大限活用するため、退院基準等を満たした患者のスムーズな転院・退院支援が必要。</a:t>
            </a:r>
            <a:endParaRPr lang="en-US" altLang="ja-JP" sz="16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5437C3E6-FBD5-452F-BF7B-C7FC96EE74D4}"/>
              </a:ext>
            </a:extLst>
          </p:cNvPr>
          <p:cNvSpPr/>
          <p:nvPr/>
        </p:nvSpPr>
        <p:spPr>
          <a:xfrm>
            <a:off x="0" y="2635563"/>
            <a:ext cx="12192000" cy="309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sz="2000" b="1" dirty="0" smtClean="0">
                <a:solidFill>
                  <a:schemeClr val="accent5"/>
                </a:solidFill>
                <a:latin typeface="Meiryo UI" panose="020B0604030504040204" pitchFamily="50" charset="-128"/>
                <a:ea typeface="Meiryo UI" panose="020B0604030504040204" pitchFamily="50" charset="-128"/>
              </a:rPr>
              <a:t>＜今後の方針＞</a:t>
            </a:r>
            <a:r>
              <a:rPr lang="ja-JP" altLang="en-US" sz="2000" b="1" dirty="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6AEAAE-BA98-4DB5-87E0-98E6907B584F}"/>
              </a:ext>
            </a:extLst>
          </p:cNvPr>
          <p:cNvSpPr/>
          <p:nvPr/>
        </p:nvSpPr>
        <p:spPr>
          <a:xfrm>
            <a:off x="491614" y="2995105"/>
            <a:ext cx="7680419" cy="369332"/>
          </a:xfrm>
          <a:prstGeom prst="rect">
            <a:avLst/>
          </a:prstGeom>
          <a:ln>
            <a:solidFill>
              <a:schemeClr val="tx1"/>
            </a:solidFill>
            <a:prstDash val="solid"/>
          </a:ln>
        </p:spPr>
        <p:txBody>
          <a:bodyPr wrap="square">
            <a:spAutoFit/>
          </a:bodyPr>
          <a:lstStyle/>
          <a:p>
            <a:r>
              <a:rPr lang="ja-JP" altLang="en-US"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方針１ 新型コロナウイルス感染症患者受入病床</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の拡充</a:t>
            </a:r>
            <a:endParaRPr lang="en-US" altLang="ja-JP"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51" name="正方形/長方形 50">
            <a:extLst>
              <a:ext uri="{FF2B5EF4-FFF2-40B4-BE49-F238E27FC236}">
                <a16:creationId xmlns:a16="http://schemas.microsoft.com/office/drawing/2014/main" id="{BC6AEAAE-BA98-4DB5-87E0-98E6907B584F}"/>
              </a:ext>
            </a:extLst>
          </p:cNvPr>
          <p:cNvSpPr/>
          <p:nvPr/>
        </p:nvSpPr>
        <p:spPr>
          <a:xfrm>
            <a:off x="491614" y="4477635"/>
            <a:ext cx="6685924" cy="369332"/>
          </a:xfrm>
          <a:prstGeom prst="rect">
            <a:avLst/>
          </a:prstGeom>
          <a:ln w="12700">
            <a:solidFill>
              <a:schemeClr val="tx1"/>
            </a:solidFill>
          </a:ln>
        </p:spPr>
        <p:txBody>
          <a:bodyPr wrap="square">
            <a:spAutoFit/>
          </a:bodyPr>
          <a:lstStyle/>
          <a:p>
            <a:r>
              <a:rPr lang="ja-JP" altLang="en-US"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方針２</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病院連携の場の開催</a:t>
            </a:r>
            <a:endParaRPr lang="en-US" altLang="ja-JP"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BC6AEAAE-BA98-4DB5-87E0-98E6907B584F}"/>
              </a:ext>
            </a:extLst>
          </p:cNvPr>
          <p:cNvSpPr/>
          <p:nvPr/>
        </p:nvSpPr>
        <p:spPr>
          <a:xfrm>
            <a:off x="491614" y="5419635"/>
            <a:ext cx="6685924" cy="369332"/>
          </a:xfrm>
          <a:prstGeom prst="rect">
            <a:avLst/>
          </a:prstGeom>
          <a:ln w="12700">
            <a:solidFill>
              <a:schemeClr val="tx1"/>
            </a:solidFill>
          </a:ln>
        </p:spPr>
        <p:txBody>
          <a:bodyPr wrap="square">
            <a:spAutoFit/>
          </a:bodyPr>
          <a:lstStyle/>
          <a:p>
            <a:r>
              <a:rPr lang="ja-JP" altLang="en-US"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方針３　</a:t>
            </a:r>
            <a:r>
              <a:rPr lang="ja-JP" altLang="en-US" b="1" dirty="0">
                <a:latin typeface="Meiryo UI" panose="020B0604030504040204" pitchFamily="50" charset="-128"/>
                <a:ea typeface="Meiryo UI" panose="020B0604030504040204" pitchFamily="50" charset="-128"/>
              </a:rPr>
              <a:t>転院・退院の支援</a:t>
            </a:r>
            <a:endParaRPr lang="en-US" altLang="ja-JP"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E8BC0083-F34E-4E66-9310-1FB9C086E661}"/>
              </a:ext>
            </a:extLst>
          </p:cNvPr>
          <p:cNvSpPr txBox="1"/>
          <p:nvPr/>
        </p:nvSpPr>
        <p:spPr>
          <a:xfrm>
            <a:off x="2625853" y="3377092"/>
            <a:ext cx="9161318" cy="338554"/>
          </a:xfrm>
          <a:prstGeom prst="rect">
            <a:avLst/>
          </a:prstGeom>
          <a:noFill/>
          <a:ln w="19050">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新たに、プレハブの整備等により重症病床等の確保に</a:t>
            </a:r>
            <a:r>
              <a:rPr lang="ja-JP" altLang="en-US" sz="1600" dirty="0" smtClean="0">
                <a:latin typeface="Meiryo UI" panose="020B0604030504040204" pitchFamily="50" charset="-128"/>
                <a:ea typeface="Meiryo UI" panose="020B0604030504040204" pitchFamily="50" charset="-128"/>
              </a:rPr>
              <a:t>取り組む医療</a:t>
            </a:r>
            <a:r>
              <a:rPr lang="ja-JP" altLang="en-US" sz="1600" dirty="0">
                <a:latin typeface="Meiryo UI" panose="020B0604030504040204" pitchFamily="50" charset="-128"/>
                <a:ea typeface="Meiryo UI" panose="020B0604030504040204" pitchFamily="50" charset="-128"/>
              </a:rPr>
              <a:t>機関を公募し、整備費用を支援する。</a:t>
            </a:r>
            <a:endParaRPr lang="en-US" altLang="ja-JP" sz="16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E8BC0083-F34E-4E66-9310-1FB9C086E661}"/>
              </a:ext>
            </a:extLst>
          </p:cNvPr>
          <p:cNvSpPr txBox="1"/>
          <p:nvPr/>
        </p:nvSpPr>
        <p:spPr>
          <a:xfrm>
            <a:off x="797854" y="4838892"/>
            <a:ext cx="11205255" cy="584775"/>
          </a:xfrm>
          <a:prstGeom prst="rect">
            <a:avLst/>
          </a:prstGeom>
          <a:noFill/>
          <a:ln w="19050">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陽性患者受入医療機関と</a:t>
            </a:r>
            <a:r>
              <a:rPr lang="ja-JP" altLang="en-US" sz="1600" dirty="0" smtClean="0">
                <a:latin typeface="Meiryo UI" panose="020B0604030504040204" pitchFamily="50" charset="-128"/>
                <a:ea typeface="Meiryo UI" panose="020B0604030504040204" pitchFamily="50" charset="-128"/>
              </a:rPr>
              <a:t>退院基準等を</a:t>
            </a:r>
            <a:r>
              <a:rPr lang="ja-JP" altLang="en-US" sz="1600" dirty="0">
                <a:latin typeface="Meiryo UI" panose="020B0604030504040204" pitchFamily="50" charset="-128"/>
                <a:ea typeface="Meiryo UI" panose="020B0604030504040204" pitchFamily="50" charset="-128"/>
              </a:rPr>
              <a:t>満たした患者を</a:t>
            </a:r>
            <a:r>
              <a:rPr lang="ja-JP" altLang="en-US" sz="1600" dirty="0" smtClean="0">
                <a:latin typeface="Meiryo UI" panose="020B0604030504040204" pitchFamily="50" charset="-128"/>
                <a:ea typeface="Meiryo UI" panose="020B0604030504040204" pitchFamily="50" charset="-128"/>
              </a:rPr>
              <a:t>受入れる医療機関と</a:t>
            </a:r>
            <a:r>
              <a:rPr lang="ja-JP" altLang="en-US" sz="1600" dirty="0">
                <a:latin typeface="Meiryo UI" panose="020B0604030504040204" pitchFamily="50" charset="-128"/>
                <a:ea typeface="Meiryo UI" panose="020B0604030504040204" pitchFamily="50" charset="-128"/>
              </a:rPr>
              <a:t>の医療機関連携を進めていくため</a:t>
            </a:r>
            <a:r>
              <a:rPr lang="ja-JP" altLang="en-US" sz="1600" dirty="0" smtClean="0">
                <a:latin typeface="Meiryo UI" panose="020B0604030504040204" pitchFamily="50" charset="-128"/>
                <a:ea typeface="Meiryo UI" panose="020B0604030504040204" pitchFamily="50" charset="-128"/>
              </a:rPr>
              <a:t>、各</a:t>
            </a:r>
            <a:r>
              <a:rPr lang="ja-JP" altLang="en-US" sz="1600" dirty="0">
                <a:latin typeface="Meiryo UI" panose="020B0604030504040204" pitchFamily="50" charset="-128"/>
                <a:ea typeface="Meiryo UI" panose="020B0604030504040204" pitchFamily="50" charset="-128"/>
              </a:rPr>
              <a:t>二次医療圏において、病院</a:t>
            </a:r>
            <a:r>
              <a:rPr lang="ja-JP" altLang="en-US" sz="1600" dirty="0" smtClean="0">
                <a:latin typeface="Meiryo UI" panose="020B0604030504040204" pitchFamily="50" charset="-128"/>
                <a:ea typeface="Meiryo UI" panose="020B0604030504040204" pitchFamily="50" charset="-128"/>
              </a:rPr>
              <a:t>関係者と</a:t>
            </a:r>
            <a:r>
              <a:rPr lang="ja-JP" altLang="en-US" sz="1600" dirty="0">
                <a:latin typeface="Meiryo UI" panose="020B0604030504040204" pitchFamily="50" charset="-128"/>
                <a:ea typeface="Meiryo UI" panose="020B0604030504040204" pitchFamily="50" charset="-128"/>
              </a:rPr>
              <a:t>医療機能の実態等を共有していく。</a:t>
            </a:r>
            <a:endParaRPr lang="en-US" altLang="ja-JP" sz="16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E8BC0083-F34E-4E66-9310-1FB9C086E661}"/>
              </a:ext>
            </a:extLst>
          </p:cNvPr>
          <p:cNvSpPr txBox="1"/>
          <p:nvPr/>
        </p:nvSpPr>
        <p:spPr>
          <a:xfrm>
            <a:off x="797855" y="5793088"/>
            <a:ext cx="8118869" cy="338554"/>
          </a:xfrm>
          <a:prstGeom prst="rect">
            <a:avLst/>
          </a:prstGeom>
          <a:noFill/>
          <a:ln w="19050">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退院基準等を</a:t>
            </a:r>
            <a:r>
              <a:rPr lang="ja-JP" altLang="en-US" sz="1600" dirty="0">
                <a:latin typeface="Meiryo UI" panose="020B0604030504040204" pitchFamily="50" charset="-128"/>
                <a:ea typeface="Meiryo UI" panose="020B0604030504040204" pitchFamily="50" charset="-128"/>
              </a:rPr>
              <a:t>満たした患者の転院支援を継続的に行い</a:t>
            </a:r>
            <a:r>
              <a:rPr lang="ja-JP" altLang="en-US" sz="1600" dirty="0" smtClean="0">
                <a:latin typeface="Meiryo UI" panose="020B0604030504040204" pitchFamily="50" charset="-128"/>
                <a:ea typeface="Meiryo UI" panose="020B0604030504040204" pitchFamily="50" charset="-128"/>
              </a:rPr>
              <a:t>、病床</a:t>
            </a:r>
            <a:r>
              <a:rPr lang="ja-JP" altLang="en-US" sz="1600" dirty="0">
                <a:latin typeface="Meiryo UI" panose="020B0604030504040204" pitchFamily="50" charset="-128"/>
                <a:ea typeface="Meiryo UI" panose="020B0604030504040204" pitchFamily="50" charset="-128"/>
              </a:rPr>
              <a:t>を効率的に運用していく。</a:t>
            </a:r>
            <a:endParaRPr lang="en-US" altLang="ja-JP" sz="1600"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E8BC0083-F34E-4E66-9310-1FB9C086E661}"/>
              </a:ext>
            </a:extLst>
          </p:cNvPr>
          <p:cNvSpPr txBox="1"/>
          <p:nvPr/>
        </p:nvSpPr>
        <p:spPr>
          <a:xfrm>
            <a:off x="797855" y="6488831"/>
            <a:ext cx="9944479" cy="338554"/>
          </a:xfrm>
          <a:prstGeom prst="rect">
            <a:avLst/>
          </a:prstGeom>
          <a:noFill/>
          <a:ln w="19050">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療養者数の急激な増に備え、宿泊施設の適切な確保及び宿泊・自宅療養者への療養体制整備を引き続き実施。</a:t>
            </a:r>
            <a:endParaRPr lang="en-US" altLang="ja-JP" sz="1600" dirty="0">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BC6AEAAE-BA98-4DB5-87E0-98E6907B584F}"/>
              </a:ext>
            </a:extLst>
          </p:cNvPr>
          <p:cNvSpPr/>
          <p:nvPr/>
        </p:nvSpPr>
        <p:spPr>
          <a:xfrm>
            <a:off x="491614" y="6128381"/>
            <a:ext cx="6685924" cy="369332"/>
          </a:xfrm>
          <a:prstGeom prst="rect">
            <a:avLst/>
          </a:prstGeom>
          <a:ln w="12700">
            <a:solidFill>
              <a:schemeClr val="tx1"/>
            </a:solidFill>
          </a:ln>
        </p:spPr>
        <p:txBody>
          <a:bodyPr wrap="square">
            <a:spAutoFit/>
          </a:bodyPr>
          <a:lstStyle/>
          <a:p>
            <a:r>
              <a:rPr lang="ja-JP" altLang="en-US"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dirty="0" smtClean="0">
                <a:latin typeface="HGPｺﾞｼｯｸE" panose="020B0900000000000000" pitchFamily="50" charset="-128"/>
                <a:ea typeface="HGPｺﾞｼｯｸE" panose="020B0900000000000000" pitchFamily="50" charset="-128"/>
                <a:cs typeface="Meiryo UI" panose="020B0604030504040204" pitchFamily="50" charset="-128"/>
              </a:rPr>
              <a:t>方針４　宿泊・自宅療養の取組</a:t>
            </a:r>
            <a:r>
              <a:rPr lang="ja-JP" altLang="en-US" dirty="0">
                <a:latin typeface="HGPｺﾞｼｯｸE" panose="020B0900000000000000" pitchFamily="50" charset="-128"/>
                <a:ea typeface="HGPｺﾞｼｯｸE" panose="020B0900000000000000" pitchFamily="50" charset="-128"/>
                <a:cs typeface="Meiryo UI" panose="020B0604030504040204" pitchFamily="50" charset="-128"/>
              </a:rPr>
              <a:t>　</a:t>
            </a:r>
            <a:endParaRPr lang="en-US" altLang="ja-JP"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61" name="正方形/長方形 60"/>
          <p:cNvSpPr/>
          <p:nvPr/>
        </p:nvSpPr>
        <p:spPr>
          <a:xfrm>
            <a:off x="2754168" y="3629175"/>
            <a:ext cx="9033004"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予算案の概要</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医療</a:t>
            </a:r>
            <a:r>
              <a:rPr lang="ja-JP" altLang="en-US" sz="1200" dirty="0">
                <a:latin typeface="Meiryo UI" panose="020B0604030504040204" pitchFamily="50" charset="-128"/>
                <a:ea typeface="Meiryo UI" panose="020B0604030504040204" pitchFamily="50" charset="-128"/>
              </a:rPr>
              <a:t>機関に対し重症病床整備に係る建物や医療機器のリース料等を</a:t>
            </a:r>
            <a:r>
              <a:rPr lang="ja-JP" altLang="en-US" sz="1200" dirty="0" smtClean="0">
                <a:latin typeface="Meiryo UI" panose="020B0604030504040204" pitchFamily="50" charset="-128"/>
                <a:ea typeface="Meiryo UI" panose="020B0604030504040204" pitchFamily="50" charset="-128"/>
              </a:rPr>
              <a:t>補助 （予算</a:t>
            </a:r>
            <a:r>
              <a:rPr lang="ja-JP" altLang="en-US" sz="1200" dirty="0">
                <a:latin typeface="Meiryo UI" panose="020B0604030504040204" pitchFamily="50" charset="-128"/>
                <a:ea typeface="Meiryo UI" panose="020B0604030504040204" pitchFamily="50" charset="-128"/>
              </a:rPr>
              <a:t>額</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15</a:t>
            </a:r>
            <a:r>
              <a:rPr lang="ja-JP" altLang="en-US" sz="1200" dirty="0" smtClean="0">
                <a:latin typeface="Meiryo UI" panose="020B0604030504040204" pitchFamily="50" charset="-128"/>
                <a:ea typeface="Meiryo UI" panose="020B0604030504040204" pitchFamily="50" charset="-128"/>
              </a:rPr>
              <a:t>億円</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rPr>
              <a:t>床</a:t>
            </a:r>
            <a:r>
              <a:rPr lang="ja-JP" altLang="en-US" sz="1200" dirty="0">
                <a:latin typeface="Meiryo UI" panose="020B0604030504040204" pitchFamily="50" charset="-128"/>
                <a:ea typeface="Meiryo UI" panose="020B0604030504040204" pitchFamily="50" charset="-128"/>
              </a:rPr>
              <a:t>程度を想定）</a:t>
            </a:r>
            <a:endParaRPr lang="en-US" altLang="ja-JP" sz="1200"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E8BC0083-F34E-4E66-9310-1FB9C086E661}"/>
              </a:ext>
            </a:extLst>
          </p:cNvPr>
          <p:cNvSpPr txBox="1"/>
          <p:nvPr/>
        </p:nvSpPr>
        <p:spPr>
          <a:xfrm>
            <a:off x="2625854" y="3901077"/>
            <a:ext cx="9377256" cy="584775"/>
          </a:xfrm>
          <a:prstGeom prst="rect">
            <a:avLst/>
          </a:prstGeom>
          <a:noFill/>
          <a:ln w="19050">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今後、感染拡大が懸念される変異株については、感染状況、国の方針（療養方法や退院基準等）に注視し、</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病床の更なる確保など必要な対応を行う。</a:t>
            </a:r>
            <a:endParaRPr lang="en-US" altLang="ja-JP" sz="1600" dirty="0">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CABAF69F-3819-4045-9DDD-83038CF04B91}"/>
              </a:ext>
            </a:extLst>
          </p:cNvPr>
          <p:cNvSpPr txBox="1"/>
          <p:nvPr/>
        </p:nvSpPr>
        <p:spPr>
          <a:xfrm>
            <a:off x="671245" y="3374330"/>
            <a:ext cx="2437615" cy="338554"/>
          </a:xfrm>
          <a:prstGeom prst="rect">
            <a:avLst/>
          </a:prstGeom>
          <a:noFill/>
          <a:ln w="19050">
            <a:no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○重症病床の確保</a:t>
            </a:r>
            <a:r>
              <a:rPr lang="en-US" altLang="ja-JP" sz="1600" b="1" dirty="0" smtClean="0">
                <a:latin typeface="Meiryo UI" panose="020B0604030504040204" pitchFamily="50" charset="-128"/>
                <a:ea typeface="Meiryo UI" panose="020B0604030504040204" pitchFamily="50" charset="-128"/>
              </a:rPr>
              <a:t>   </a:t>
            </a:r>
            <a:endParaRPr lang="en-US" altLang="ja-JP" sz="1600" b="1" u="sng" dirty="0">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CABAF69F-3819-4045-9DDD-83038CF04B91}"/>
              </a:ext>
            </a:extLst>
          </p:cNvPr>
          <p:cNvSpPr txBox="1"/>
          <p:nvPr/>
        </p:nvSpPr>
        <p:spPr>
          <a:xfrm>
            <a:off x="671245" y="3907384"/>
            <a:ext cx="2437615" cy="338554"/>
          </a:xfrm>
          <a:prstGeom prst="rect">
            <a:avLst/>
          </a:prstGeom>
          <a:noFill/>
          <a:ln w="19050">
            <a:no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○変異株への対応</a:t>
            </a:r>
            <a:r>
              <a:rPr lang="en-US" altLang="ja-JP" sz="1600" b="1" dirty="0" smtClean="0">
                <a:latin typeface="Meiryo UI" panose="020B0604030504040204" pitchFamily="50" charset="-128"/>
                <a:ea typeface="Meiryo UI" panose="020B0604030504040204" pitchFamily="50" charset="-128"/>
              </a:rPr>
              <a:t>   </a:t>
            </a:r>
            <a:endParaRPr lang="en-US" altLang="ja-JP" sz="1600" b="1" u="sng"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437C3E6-FBD5-452F-BF7B-C7FC96EE74D4}"/>
              </a:ext>
            </a:extLst>
          </p:cNvPr>
          <p:cNvSpPr/>
          <p:nvPr/>
        </p:nvSpPr>
        <p:spPr>
          <a:xfrm>
            <a:off x="0" y="410508"/>
            <a:ext cx="12192000" cy="309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sz="2000" b="1" dirty="0" smtClean="0">
                <a:solidFill>
                  <a:schemeClr val="accent5"/>
                </a:solidFill>
                <a:latin typeface="Meiryo UI" panose="020B0604030504040204" pitchFamily="50" charset="-128"/>
                <a:ea typeface="Meiryo UI" panose="020B0604030504040204" pitchFamily="50" charset="-128"/>
              </a:rPr>
              <a:t>＜現在の課題＞</a:t>
            </a:r>
            <a:r>
              <a:rPr lang="ja-JP" altLang="en-US" sz="2000" b="1" dirty="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6678335" y="455380"/>
            <a:ext cx="5652872" cy="276999"/>
          </a:xfrm>
          <a:prstGeom prst="rect">
            <a:avLst/>
          </a:prstGeom>
        </p:spPr>
        <p:txBody>
          <a:bodyPr wrap="square">
            <a:spAutoFit/>
          </a:bodyPr>
          <a:lstStyle/>
          <a:p>
            <a:r>
              <a:rPr lang="en-US" altLang="ja-JP" sz="1200" dirty="0" smtClean="0"/>
              <a:t>※</a:t>
            </a:r>
            <a:r>
              <a:rPr lang="ja-JP" altLang="en-US" sz="1200" dirty="0" smtClean="0"/>
              <a:t>詳細は、第</a:t>
            </a:r>
            <a:r>
              <a:rPr lang="en-US" altLang="ja-JP" sz="1200" dirty="0" smtClean="0"/>
              <a:t>9</a:t>
            </a:r>
            <a:r>
              <a:rPr lang="ja-JP" altLang="en-US" sz="1200" dirty="0" smtClean="0"/>
              <a:t>回大阪府新型コロナウイルス感染症対策協議会</a:t>
            </a:r>
            <a:r>
              <a:rPr lang="en-US" altLang="ja-JP" sz="1200" dirty="0" smtClean="0"/>
              <a:t>【</a:t>
            </a:r>
            <a:r>
              <a:rPr lang="ja-JP" altLang="en-US" sz="1200" dirty="0" smtClean="0"/>
              <a:t>資料</a:t>
            </a:r>
            <a:r>
              <a:rPr lang="en-US" altLang="ja-JP" sz="1200" dirty="0" smtClean="0"/>
              <a:t>3】</a:t>
            </a:r>
            <a:r>
              <a:rPr lang="ja-JP" altLang="en-US" sz="1200" dirty="0" smtClean="0"/>
              <a:t>参照</a:t>
            </a:r>
            <a:endParaRPr lang="ja-JP" altLang="en-US" sz="1200" dirty="0"/>
          </a:p>
        </p:txBody>
      </p:sp>
    </p:spTree>
    <p:extLst>
      <p:ext uri="{BB962C8B-B14F-4D97-AF65-F5344CB8AC3E}">
        <p14:creationId xmlns:p14="http://schemas.microsoft.com/office/powerpoint/2010/main" val="2804692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9022</TotalTime>
  <Words>466</Words>
  <Application>Microsoft Office PowerPoint</Application>
  <PresentationFormat>ワイド画面</PresentationFormat>
  <Paragraphs>30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Meiryo UI</vt:lpstr>
      <vt:lpstr>UD デジタル 教科書体 NK-B</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國本　由衣</dc:creator>
  <cp:lastModifiedBy>國本　由衣</cp:lastModifiedBy>
  <cp:revision>366</cp:revision>
  <cp:lastPrinted>2021-03-15T02:32:20Z</cp:lastPrinted>
  <dcterms:created xsi:type="dcterms:W3CDTF">2020-08-11T02:27:27Z</dcterms:created>
  <dcterms:modified xsi:type="dcterms:W3CDTF">2021-03-16T12:50:07Z</dcterms:modified>
</cp:coreProperties>
</file>