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6"/>
  </p:notesMasterIdLst>
  <p:sldIdLst>
    <p:sldId id="377" r:id="rId2"/>
    <p:sldId id="404" r:id="rId3"/>
    <p:sldId id="405" r:id="rId4"/>
    <p:sldId id="406" r:id="rId5"/>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377"/>
            <p14:sldId id="404"/>
            <p14:sldId id="405"/>
            <p14:sldId id="406"/>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00"/>
    <a:srgbClr val="0677D2"/>
    <a:srgbClr val="2E75B6"/>
    <a:srgbClr val="DEEBF7"/>
    <a:srgbClr val="0070C0"/>
    <a:srgbClr val="4472C4"/>
    <a:srgbClr val="5B9BD5"/>
    <a:srgbClr val="FFCCCC"/>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5221" autoAdjust="0"/>
    <p:restoredTop sz="93357" autoAdjust="0"/>
  </p:normalViewPr>
  <p:slideViewPr>
    <p:cSldViewPr snapToGrid="0">
      <p:cViewPr varScale="1">
        <p:scale>
          <a:sx n="74" d="100"/>
          <a:sy n="74" d="100"/>
        </p:scale>
        <p:origin x="870" y="9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575" cy="498475"/>
          </a:xfrm>
          <a:prstGeom prst="rect">
            <a:avLst/>
          </a:prstGeom>
        </p:spPr>
        <p:txBody>
          <a:bodyPr vert="horz" lIns="91417" tIns="45709" rIns="91417" bIns="45709"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0" y="2"/>
            <a:ext cx="2949575" cy="498475"/>
          </a:xfrm>
          <a:prstGeom prst="rect">
            <a:avLst/>
          </a:prstGeom>
        </p:spPr>
        <p:txBody>
          <a:bodyPr vert="horz" lIns="91417" tIns="45709" rIns="91417" bIns="45709" rtlCol="0"/>
          <a:lstStyle>
            <a:lvl1pPr algn="r">
              <a:defRPr sz="1200"/>
            </a:lvl1pPr>
          </a:lstStyle>
          <a:p>
            <a:fld id="{0CC79B56-3F93-49B8-BF5B-E2942DFEBC41}" type="datetimeFigureOut">
              <a:rPr kumimoji="1" lang="ja-JP" altLang="en-US" smtClean="0"/>
              <a:t>2021/3/17</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17" tIns="45709" rIns="91417" bIns="45709" rtlCol="0" anchor="ctr"/>
          <a:lstStyle/>
          <a:p>
            <a:endParaRPr lang="ja-JP" altLang="en-US"/>
          </a:p>
        </p:txBody>
      </p:sp>
      <p:sp>
        <p:nvSpPr>
          <p:cNvPr id="5" name="ノート プレースホルダー 4"/>
          <p:cNvSpPr>
            <a:spLocks noGrp="1"/>
          </p:cNvSpPr>
          <p:nvPr>
            <p:ph type="body" sz="quarter" idx="3"/>
          </p:nvPr>
        </p:nvSpPr>
        <p:spPr>
          <a:xfrm>
            <a:off x="681039" y="4783141"/>
            <a:ext cx="5445125" cy="3913187"/>
          </a:xfrm>
          <a:prstGeom prst="rect">
            <a:avLst/>
          </a:prstGeom>
        </p:spPr>
        <p:txBody>
          <a:bodyPr vert="horz" lIns="91417" tIns="45709" rIns="91417" bIns="45709"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3" y="9440865"/>
            <a:ext cx="2949575" cy="498475"/>
          </a:xfrm>
          <a:prstGeom prst="rect">
            <a:avLst/>
          </a:prstGeom>
        </p:spPr>
        <p:txBody>
          <a:bodyPr vert="horz" lIns="91417" tIns="45709" rIns="91417" bIns="45709"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0" y="9440865"/>
            <a:ext cx="2949575" cy="498475"/>
          </a:xfrm>
          <a:prstGeom prst="rect">
            <a:avLst/>
          </a:prstGeom>
        </p:spPr>
        <p:txBody>
          <a:bodyPr vert="horz" lIns="91417" tIns="45709" rIns="91417" bIns="45709"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1</a:t>
            </a:fld>
            <a:endParaRPr kumimoji="1" lang="ja-JP" altLang="en-US"/>
          </a:p>
        </p:txBody>
      </p:sp>
    </p:spTree>
    <p:extLst>
      <p:ext uri="{BB962C8B-B14F-4D97-AF65-F5344CB8AC3E}">
        <p14:creationId xmlns:p14="http://schemas.microsoft.com/office/powerpoint/2010/main" val="42602674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2</a:t>
            </a:fld>
            <a:endParaRPr kumimoji="1" lang="ja-JP" altLang="en-US"/>
          </a:p>
        </p:txBody>
      </p:sp>
    </p:spTree>
    <p:extLst>
      <p:ext uri="{BB962C8B-B14F-4D97-AF65-F5344CB8AC3E}">
        <p14:creationId xmlns:p14="http://schemas.microsoft.com/office/powerpoint/2010/main" val="25999967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3</a:t>
            </a:fld>
            <a:endParaRPr kumimoji="1" lang="ja-JP" altLang="en-US"/>
          </a:p>
        </p:txBody>
      </p:sp>
    </p:spTree>
    <p:extLst>
      <p:ext uri="{BB962C8B-B14F-4D97-AF65-F5344CB8AC3E}">
        <p14:creationId xmlns:p14="http://schemas.microsoft.com/office/powerpoint/2010/main" val="41805281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0C3B56F-56AB-411F-8724-511B22958D15}" type="slidenum">
              <a:rPr kumimoji="1" lang="ja-JP" altLang="en-US" smtClean="0"/>
              <a:t>4</a:t>
            </a:fld>
            <a:endParaRPr kumimoji="1" lang="ja-JP" altLang="en-US"/>
          </a:p>
        </p:txBody>
      </p:sp>
    </p:spTree>
    <p:extLst>
      <p:ext uri="{BB962C8B-B14F-4D97-AF65-F5344CB8AC3E}">
        <p14:creationId xmlns:p14="http://schemas.microsoft.com/office/powerpoint/2010/main" val="40754702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C0DE948-9CDE-4BDA-AF48-FB1E821A9126}"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9733118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B4F7B64-8FFA-451F-8732-0140B37B150C}"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334748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1"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0AF15AB-82E0-4EFD-98E4-20AFADE03E3D}"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72700930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3AF5C925-C4F8-4066-88F1-E4DC94C77D1E}" type="datetime1">
              <a:rPr kumimoji="1" lang="ja-JP" altLang="en-US" smtClean="0"/>
              <a:t>2021/3/17</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9848611-8FAA-4BFC-BAAD-33CAF1A3E273}" type="slidenum">
              <a:rPr kumimoji="1" lang="ja-JP" altLang="en-US" smtClean="0"/>
              <a:t>‹#›</a:t>
            </a:fld>
            <a:endParaRPr kumimoji="1" lang="ja-JP" altLang="en-US"/>
          </a:p>
        </p:txBody>
      </p:sp>
    </p:spTree>
    <p:extLst>
      <p:ext uri="{BB962C8B-B14F-4D97-AF65-F5344CB8AC3E}">
        <p14:creationId xmlns:p14="http://schemas.microsoft.com/office/powerpoint/2010/main" val="1508546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D4DC7E5D-E309-4A3B-99B8-8D316A48C061}"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40222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41"/>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6"/>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66921B0-B533-4F30-BBCC-B90628F49B64}" type="datetime1">
              <a:rPr kumimoji="1" lang="ja-JP" altLang="en-US" smtClean="0"/>
              <a:t>2021/3/17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965231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8E32A56-EF0C-4400-8DCE-2725FB409378}"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841003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8"/>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1"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1"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D32485-FD24-4970-AA1A-824C2280A0D4}" type="datetime1">
              <a:rPr kumimoji="1" lang="ja-JP" altLang="en-US" smtClean="0"/>
              <a:t>2021/3/17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090236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D7E218F9-2589-484B-97D2-3298CF281761}" type="datetime1">
              <a:rPr kumimoji="1" lang="ja-JP" altLang="en-US" smtClean="0"/>
              <a:t>2021/3/17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4269412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805433-B228-48B4-B1E4-FCCD978D92AC}" type="datetime1">
              <a:rPr kumimoji="1" lang="ja-JP" altLang="en-US" smtClean="0"/>
              <a:t>2021/3/17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990905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8"/>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BF28557-77FB-48E9-9565-BB63A327F8E4}"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9018625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8"/>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BF9B796-59E7-430C-A8E8-9A3AC4680E0E}" type="datetime1">
              <a:rPr kumimoji="1" lang="ja-JP" altLang="en-US" smtClean="0"/>
              <a:t>2021/3/17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4676146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8"/>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3"/>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770FE4-8AF6-4E97-B5C7-B546719CACF3}" type="datetime1">
              <a:rPr kumimoji="1" lang="ja-JP" altLang="en-US" smtClean="0"/>
              <a:t>2021/3/17</a:t>
            </a:fld>
            <a:endParaRPr kumimoji="1" lang="ja-JP" altLang="en-US"/>
          </a:p>
        </p:txBody>
      </p:sp>
      <p:sp>
        <p:nvSpPr>
          <p:cNvPr id="5" name="Footer Placeholder 4"/>
          <p:cNvSpPr>
            <a:spLocks noGrp="1"/>
          </p:cNvSpPr>
          <p:nvPr>
            <p:ph type="ftr" sz="quarter" idx="3"/>
          </p:nvPr>
        </p:nvSpPr>
        <p:spPr>
          <a:xfrm>
            <a:off x="3028950" y="6356353"/>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3"/>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8024200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0" y="-23543"/>
            <a:ext cx="9144000" cy="400110"/>
          </a:xfrm>
          <a:prstGeom prst="rect">
            <a:avLst/>
          </a:prstGeom>
          <a:solidFill>
            <a:schemeClr val="accent1">
              <a:lumMod val="75000"/>
            </a:schemeClr>
          </a:solid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病床</a:t>
            </a:r>
            <a:r>
              <a:rPr lang="ja-JP" altLang="en-US" sz="2000" b="1" dirty="0">
                <a:solidFill>
                  <a:schemeClr val="bg1"/>
                </a:solidFill>
                <a:latin typeface="Meiryo UI" panose="020B0604030504040204" pitchFamily="50" charset="-128"/>
                <a:ea typeface="Meiryo UI" panose="020B0604030504040204" pitchFamily="50" charset="-128"/>
              </a:rPr>
              <a:t>確保計画の</a:t>
            </a:r>
            <a:r>
              <a:rPr lang="ja-JP" altLang="en-US" sz="2000" b="1" dirty="0" smtClean="0">
                <a:solidFill>
                  <a:schemeClr val="bg1"/>
                </a:solidFill>
                <a:latin typeface="Meiryo UI" panose="020B0604030504040204" pitchFamily="50" charset="-128"/>
                <a:ea typeface="Meiryo UI" panose="020B0604030504040204" pitchFamily="50" charset="-128"/>
              </a:rPr>
              <a:t>改定（３月</a:t>
            </a:r>
            <a:r>
              <a:rPr lang="en-US" altLang="ja-JP" sz="2000" b="1" dirty="0">
                <a:solidFill>
                  <a:schemeClr val="bg1"/>
                </a:solidFill>
                <a:latin typeface="Meiryo UI" panose="020B0604030504040204" pitchFamily="50" charset="-128"/>
                <a:ea typeface="Meiryo UI" panose="020B0604030504040204" pitchFamily="50" charset="-128"/>
              </a:rPr>
              <a:t>10</a:t>
            </a:r>
            <a:r>
              <a:rPr lang="ja-JP" altLang="en-US" sz="2000" b="1" dirty="0" smtClean="0">
                <a:solidFill>
                  <a:schemeClr val="bg1"/>
                </a:solidFill>
                <a:latin typeface="Meiryo UI" panose="020B0604030504040204" pitchFamily="50" charset="-128"/>
                <a:ea typeface="Meiryo UI" panose="020B0604030504040204" pitchFamily="50" charset="-128"/>
              </a:rPr>
              <a:t>日付）に</a:t>
            </a:r>
            <a:r>
              <a:rPr lang="ja-JP" altLang="en-US" sz="2000" b="1" dirty="0">
                <a:solidFill>
                  <a:schemeClr val="bg1"/>
                </a:solidFill>
                <a:latin typeface="Meiryo UI" panose="020B0604030504040204" pitchFamily="50" charset="-128"/>
                <a:ea typeface="Meiryo UI" panose="020B0604030504040204" pitchFamily="50" charset="-128"/>
              </a:rPr>
              <a:t>ついて</a:t>
            </a:r>
          </a:p>
        </p:txBody>
      </p:sp>
      <p:sp>
        <p:nvSpPr>
          <p:cNvPr id="7" name="コンテンツ プレースホルダー 2"/>
          <p:cNvSpPr txBox="1">
            <a:spLocks/>
          </p:cNvSpPr>
          <p:nvPr/>
        </p:nvSpPr>
        <p:spPr>
          <a:xfrm>
            <a:off x="0" y="376567"/>
            <a:ext cx="8372230" cy="469595"/>
          </a:xfrm>
          <a:prstGeom prst="rect">
            <a:avLst/>
          </a:prstGeom>
        </p:spPr>
        <p:txBody>
          <a:bodyPr vert="horz" lIns="84406" tIns="42203" rIns="33231" bIns="42203" rtlCol="0">
            <a:noAutofit/>
          </a:bodyPr>
          <a:lstStyle>
            <a:lvl1pPr marL="0" indent="0" algn="ctr" defTabSz="914400" rtl="0" eaLnBrk="1" latinLnBrk="0" hangingPunct="1">
              <a:spcBef>
                <a:spcPct val="20000"/>
              </a:spcBef>
              <a:buFont typeface="Arial" panose="020B0604020202020204"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kumimoji="1" sz="2000" kern="1200">
                <a:solidFill>
                  <a:schemeClr val="tx1">
                    <a:tint val="75000"/>
                  </a:schemeClr>
                </a:solidFill>
                <a:latin typeface="+mn-lt"/>
                <a:ea typeface="+mn-ea"/>
                <a:cs typeface="+mn-cs"/>
              </a:defRPr>
            </a:lvl9pPr>
          </a:lstStyle>
          <a:p>
            <a:pPr algn="l"/>
            <a:r>
              <a:rPr lang="ja-JP" altLang="en-US" sz="1846" dirty="0">
                <a:solidFill>
                  <a:srgbClr val="0070C0"/>
                </a:solidFill>
                <a:latin typeface="Microsoft YaHei" panose="020B0503020204020204" pitchFamily="34" charset="-122"/>
                <a:ea typeface="HGPｺﾞｼｯｸE" panose="020B0900000000000000" pitchFamily="50" charset="-128"/>
              </a:rPr>
              <a:t>●</a:t>
            </a:r>
            <a:r>
              <a:rPr lang="ja-JP" altLang="en-US" sz="1846" dirty="0">
                <a:solidFill>
                  <a:schemeClr val="tx1"/>
                </a:solidFill>
                <a:latin typeface="Microsoft YaHei" panose="020B0503020204020204" pitchFamily="34" charset="-122"/>
                <a:ea typeface="HGPｺﾞｼｯｸE" panose="020B0900000000000000" pitchFamily="50" charset="-128"/>
              </a:rPr>
              <a:t>病床確保計画の</a:t>
            </a:r>
            <a:r>
              <a:rPr lang="ja-JP" altLang="en-US" sz="1846" dirty="0" smtClean="0">
                <a:solidFill>
                  <a:schemeClr val="tx1"/>
                </a:solidFill>
                <a:latin typeface="Microsoft YaHei" panose="020B0503020204020204" pitchFamily="34" charset="-122"/>
                <a:ea typeface="HGPｺﾞｼｯｸE" panose="020B0900000000000000" pitchFamily="50" charset="-128"/>
              </a:rPr>
              <a:t>改定（見直し）の</a:t>
            </a:r>
            <a:r>
              <a:rPr lang="ja-JP" altLang="en-US" sz="1846" dirty="0">
                <a:solidFill>
                  <a:schemeClr val="tx1"/>
                </a:solidFill>
                <a:latin typeface="Microsoft YaHei" panose="020B0503020204020204" pitchFamily="34" charset="-122"/>
                <a:ea typeface="HGPｺﾞｼｯｸE" panose="020B0900000000000000" pitchFamily="50" charset="-128"/>
              </a:rPr>
              <a:t>ポイント</a:t>
            </a:r>
          </a:p>
        </p:txBody>
      </p:sp>
      <p:sp>
        <p:nvSpPr>
          <p:cNvPr id="15" name="テキスト ボックス 14"/>
          <p:cNvSpPr txBox="1"/>
          <p:nvPr/>
        </p:nvSpPr>
        <p:spPr>
          <a:xfrm>
            <a:off x="158185" y="754989"/>
            <a:ext cx="8602869" cy="2215991"/>
          </a:xfrm>
          <a:prstGeom prst="rect">
            <a:avLst/>
          </a:prstGeom>
          <a:noFill/>
          <a:ln w="12700">
            <a:solidFill>
              <a:schemeClr val="accent5"/>
            </a:solidFill>
          </a:ln>
        </p:spPr>
        <p:txBody>
          <a:bodyPr wrap="square" rtlCol="0">
            <a:spAutoFit/>
          </a:bodyPr>
          <a:lstStyle/>
          <a:p>
            <a:r>
              <a:rPr kumimoji="1" lang="ja-JP" altLang="en-US" sz="1600"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①</a:t>
            </a:r>
            <a:r>
              <a:rPr kumimoji="1" lang="zh-TW" altLang="en-US" sz="1600" b="1" dirty="0" smtClean="0">
                <a:latin typeface="Meiryo UI" panose="020B0604030504040204" pitchFamily="50" charset="-128"/>
                <a:ea typeface="Meiryo UI" panose="020B0604030504040204" pitchFamily="50" charset="-128"/>
              </a:rPr>
              <a:t>確保</a:t>
            </a:r>
            <a:r>
              <a:rPr kumimoji="1" lang="zh-TW" altLang="en-US" sz="1600" b="1" dirty="0">
                <a:latin typeface="Meiryo UI" panose="020B0604030504040204" pitchFamily="50" charset="-128"/>
                <a:ea typeface="Meiryo UI" panose="020B0604030504040204" pitchFamily="50" charset="-128"/>
              </a:rPr>
              <a:t>計画最大設定病床数</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・現在の確保病床</a:t>
            </a:r>
            <a:r>
              <a:rPr kumimoji="1" lang="ja-JP" altLang="en-US" sz="1600" dirty="0">
                <a:latin typeface="Meiryo UI" panose="020B0604030504040204" pitchFamily="50" charset="-128"/>
                <a:ea typeface="Meiryo UI" panose="020B0604030504040204" pitchFamily="50" charset="-128"/>
              </a:rPr>
              <a:t>数</a:t>
            </a:r>
            <a:r>
              <a:rPr kumimoji="1" lang="ja-JP" altLang="en-US" sz="1600" dirty="0" smtClean="0">
                <a:latin typeface="Meiryo UI" panose="020B0604030504040204" pitchFamily="50" charset="-128"/>
                <a:ea typeface="Meiryo UI" panose="020B0604030504040204" pitchFamily="50" charset="-128"/>
              </a:rPr>
              <a:t>を基本に「</a:t>
            </a:r>
            <a:r>
              <a:rPr kumimoji="1" lang="ja-JP" altLang="en-US" sz="1600" dirty="0">
                <a:latin typeface="Meiryo UI" panose="020B0604030504040204" pitchFamily="50" charset="-128"/>
                <a:ea typeface="Meiryo UI" panose="020B0604030504040204" pitchFamily="50" charset="-128"/>
              </a:rPr>
              <a:t>最大確保病床数</a:t>
            </a:r>
            <a:r>
              <a:rPr kumimoji="1" lang="ja-JP" altLang="en-US" sz="1600" dirty="0" smtClean="0">
                <a:latin typeface="Meiryo UI" panose="020B0604030504040204" pitchFamily="50" charset="-128"/>
                <a:ea typeface="Meiryo UI" panose="020B0604030504040204" pitchFamily="50" charset="-128"/>
              </a:rPr>
              <a:t>」を設定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b="1" dirty="0">
                <a:latin typeface="Meiryo UI" panose="020B0604030504040204" pitchFamily="50" charset="-128"/>
                <a:ea typeface="Meiryo UI" panose="020B0604030504040204" pitchFamily="50" charset="-128"/>
              </a:rPr>
              <a:t> </a:t>
            </a:r>
            <a:r>
              <a:rPr kumimoji="1" lang="en-US" altLang="ja-JP" b="1" dirty="0" smtClean="0">
                <a:latin typeface="Meiryo UI" panose="020B0604030504040204" pitchFamily="50" charset="-128"/>
                <a:ea typeface="Meiryo UI" panose="020B0604030504040204" pitchFamily="50" charset="-128"/>
              </a:rPr>
              <a:t>2,021</a:t>
            </a:r>
            <a:r>
              <a:rPr kumimoji="1" lang="ja-JP" altLang="en-US" b="1" dirty="0" smtClean="0">
                <a:latin typeface="Meiryo UI" panose="020B0604030504040204" pitchFamily="50" charset="-128"/>
                <a:ea typeface="Meiryo UI" panose="020B0604030504040204" pitchFamily="50" charset="-128"/>
              </a:rPr>
              <a:t>床</a:t>
            </a:r>
            <a:r>
              <a:rPr kumimoji="1" lang="ja-JP" altLang="en-US" sz="1600" b="1" dirty="0" smtClean="0">
                <a:solidFill>
                  <a:schemeClr val="accent5"/>
                </a:solidFill>
                <a:latin typeface="Meiryo UI" panose="020B0604030504040204" pitchFamily="50" charset="-128"/>
                <a:ea typeface="Meiryo UI" panose="020B0604030504040204" pitchFamily="50" charset="-128"/>
              </a:rPr>
              <a:t>（重症病床</a:t>
            </a:r>
            <a:r>
              <a:rPr kumimoji="1" lang="en-US" altLang="ja-JP" sz="1600" b="1" dirty="0" smtClean="0">
                <a:solidFill>
                  <a:schemeClr val="accent5"/>
                </a:solidFill>
                <a:latin typeface="Meiryo UI" panose="020B0604030504040204" pitchFamily="50" charset="-128"/>
                <a:ea typeface="Meiryo UI" panose="020B0604030504040204" pitchFamily="50" charset="-128"/>
              </a:rPr>
              <a:t>221</a:t>
            </a:r>
            <a:r>
              <a:rPr kumimoji="1" lang="ja-JP" altLang="en-US" sz="1600" b="1" dirty="0" smtClean="0">
                <a:solidFill>
                  <a:schemeClr val="accent5"/>
                </a:solidFill>
                <a:latin typeface="Meiryo UI" panose="020B0604030504040204" pitchFamily="50" charset="-128"/>
                <a:ea typeface="Meiryo UI" panose="020B0604030504040204" pitchFamily="50" charset="-128"/>
              </a:rPr>
              <a:t>床（大阪</a:t>
            </a:r>
            <a:r>
              <a:rPr kumimoji="1" lang="ja-JP" altLang="en-US" sz="1600" b="1" dirty="0">
                <a:solidFill>
                  <a:schemeClr val="accent5"/>
                </a:solidFill>
                <a:latin typeface="Meiryo UI" panose="020B0604030504040204" pitchFamily="50" charset="-128"/>
                <a:ea typeface="Meiryo UI" panose="020B0604030504040204" pitchFamily="50" charset="-128"/>
              </a:rPr>
              <a:t>コロナ重症</a:t>
            </a:r>
            <a:r>
              <a:rPr kumimoji="1" lang="ja-JP" altLang="en-US" sz="1600" b="1" dirty="0" smtClean="0">
                <a:solidFill>
                  <a:schemeClr val="accent5"/>
                </a:solidFill>
                <a:latin typeface="Meiryo UI" panose="020B0604030504040204" pitchFamily="50" charset="-128"/>
                <a:ea typeface="Meiryo UI" panose="020B0604030504040204" pitchFamily="50" charset="-128"/>
              </a:rPr>
              <a:t>ｾﾝﾀｰ含む）軽症中等症病床 </a:t>
            </a:r>
            <a:r>
              <a:rPr kumimoji="1" lang="en-US" altLang="ja-JP" sz="1600" b="1" dirty="0" smtClean="0">
                <a:solidFill>
                  <a:schemeClr val="accent5"/>
                </a:solidFill>
                <a:latin typeface="Meiryo UI" panose="020B0604030504040204" pitchFamily="50" charset="-128"/>
                <a:ea typeface="Meiryo UI" panose="020B0604030504040204" pitchFamily="50" charset="-128"/>
              </a:rPr>
              <a:t>1,800</a:t>
            </a:r>
            <a:r>
              <a:rPr kumimoji="1" lang="ja-JP" altLang="en-US" sz="1600" b="1" dirty="0" smtClean="0">
                <a:solidFill>
                  <a:schemeClr val="accent5"/>
                </a:solidFill>
                <a:latin typeface="Meiryo UI" panose="020B0604030504040204" pitchFamily="50" charset="-128"/>
                <a:ea typeface="Meiryo UI" panose="020B0604030504040204" pitchFamily="50" charset="-128"/>
              </a:rPr>
              <a:t>床）</a:t>
            </a:r>
            <a:endParaRPr kumimoji="1" lang="en-US" altLang="ja-JP" sz="1600" b="1" dirty="0" smtClean="0">
              <a:solidFill>
                <a:schemeClr val="accent5"/>
              </a:solidFill>
              <a:latin typeface="Meiryo UI" panose="020B0604030504040204" pitchFamily="50" charset="-128"/>
              <a:ea typeface="Meiryo UI" panose="020B0604030504040204" pitchFamily="50" charset="-128"/>
            </a:endParaRPr>
          </a:p>
          <a:p>
            <a:r>
              <a:rPr kumimoji="1" lang="ja-JP" altLang="en-US" sz="1600" b="1" dirty="0">
                <a:solidFill>
                  <a:schemeClr val="accent5"/>
                </a:solidFill>
                <a:latin typeface="Meiryo UI" panose="020B0604030504040204" pitchFamily="50" charset="-128"/>
                <a:ea typeface="Meiryo UI" panose="020B0604030504040204" pitchFamily="50" charset="-128"/>
              </a:rPr>
              <a:t>　</a:t>
            </a:r>
            <a:r>
              <a:rPr kumimoji="1" lang="ja-JP" altLang="en-US" sz="1600" b="1" dirty="0" smtClean="0">
                <a:solidFill>
                  <a:schemeClr val="accent5"/>
                </a:solidFill>
                <a:latin typeface="Meiryo UI" panose="020B0604030504040204" pitchFamily="50" charset="-128"/>
                <a:ea typeface="Meiryo UI" panose="020B0604030504040204" pitchFamily="50" charset="-128"/>
              </a:rPr>
              <a:t>　　</a:t>
            </a:r>
            <a:r>
              <a:rPr kumimoji="1" lang="en-US" altLang="ja-JP" sz="1600" b="1" dirty="0" smtClean="0">
                <a:latin typeface="Meiryo UI" panose="020B0604030504040204" pitchFamily="50" charset="-128"/>
                <a:ea typeface="Meiryo UI" panose="020B0604030504040204" pitchFamily="50" charset="-128"/>
              </a:rPr>
              <a:t>※</a:t>
            </a:r>
            <a:r>
              <a:rPr kumimoji="1" lang="ja-JP" altLang="en-US" sz="1600" b="1" dirty="0" smtClean="0">
                <a:latin typeface="Meiryo UI" panose="020B0604030504040204" pitchFamily="50" charset="-128"/>
                <a:ea typeface="Meiryo UI" panose="020B0604030504040204" pitchFamily="50" charset="-128"/>
              </a:rPr>
              <a:t>変異株の動向に注視し、更なる感染拡大に備え、最大</a:t>
            </a:r>
            <a:r>
              <a:rPr kumimoji="1" lang="ja-JP" altLang="en-US" sz="1600" b="1" dirty="0">
                <a:latin typeface="Meiryo UI" panose="020B0604030504040204" pitchFamily="50" charset="-128"/>
                <a:ea typeface="Meiryo UI" panose="020B0604030504040204" pitchFamily="50" charset="-128"/>
              </a:rPr>
              <a:t>設定</a:t>
            </a:r>
            <a:r>
              <a:rPr kumimoji="1" lang="ja-JP" altLang="en-US" sz="1600" b="1" dirty="0" smtClean="0">
                <a:latin typeface="Meiryo UI" panose="020B0604030504040204" pitchFamily="50" charset="-128"/>
                <a:ea typeface="Meiryo UI" panose="020B0604030504040204" pitchFamily="50" charset="-128"/>
              </a:rPr>
              <a:t>病床数（</a:t>
            </a:r>
            <a:r>
              <a:rPr kumimoji="1" lang="en-US" altLang="ja-JP" sz="1600" b="1" dirty="0" smtClean="0">
                <a:latin typeface="Meiryo UI" panose="020B0604030504040204" pitchFamily="50" charset="-128"/>
                <a:ea typeface="Meiryo UI" panose="020B0604030504040204" pitchFamily="50" charset="-128"/>
              </a:rPr>
              <a:t>2,021</a:t>
            </a:r>
            <a:r>
              <a:rPr kumimoji="1" lang="ja-JP" altLang="en-US" sz="1600" b="1" dirty="0" smtClean="0">
                <a:latin typeface="Meiryo UI" panose="020B0604030504040204" pitchFamily="50" charset="-128"/>
                <a:ea typeface="Meiryo UI" panose="020B0604030504040204" pitchFamily="50" charset="-128"/>
              </a:rPr>
              <a:t>床）を</a:t>
            </a:r>
            <a:endParaRPr kumimoji="1" lang="en-US" altLang="ja-JP" sz="1600" b="1" dirty="0" smtClean="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　　　 超える</a:t>
            </a:r>
            <a:r>
              <a:rPr kumimoji="1" lang="ja-JP" altLang="en-US" sz="1600" b="1" dirty="0">
                <a:latin typeface="Meiryo UI" panose="020B0604030504040204" pitchFamily="50" charset="-128"/>
                <a:ea typeface="Meiryo UI" panose="020B0604030504040204" pitchFamily="50" charset="-128"/>
              </a:rPr>
              <a:t>病床確保に</a:t>
            </a:r>
            <a:r>
              <a:rPr kumimoji="1" lang="ja-JP" altLang="en-US" sz="1600" b="1" dirty="0" smtClean="0">
                <a:latin typeface="Meiryo UI" panose="020B0604030504040204" pitchFamily="50" charset="-128"/>
                <a:ea typeface="Meiryo UI" panose="020B0604030504040204" pitchFamily="50" charset="-128"/>
              </a:rPr>
              <a:t>も取組む（新た</a:t>
            </a:r>
            <a:r>
              <a:rPr kumimoji="1" lang="ja-JP" altLang="en-US" sz="1600" b="1" dirty="0">
                <a:latin typeface="Meiryo UI" panose="020B0604030504040204" pitchFamily="50" charset="-128"/>
                <a:ea typeface="Meiryo UI" panose="020B0604030504040204" pitchFamily="50" charset="-128"/>
              </a:rPr>
              <a:t>に重症病床の整備を行う医療機関への</a:t>
            </a:r>
            <a:r>
              <a:rPr kumimoji="1" lang="ja-JP" altLang="en-US" sz="1600" b="1" dirty="0" smtClean="0">
                <a:latin typeface="Meiryo UI" panose="020B0604030504040204" pitchFamily="50" charset="-128"/>
                <a:ea typeface="Meiryo UI" panose="020B0604030504040204" pitchFamily="50" charset="-128"/>
              </a:rPr>
              <a:t>支援等）</a:t>
            </a:r>
            <a:endParaRPr kumimoji="1" lang="en-US" altLang="ja-JP" sz="1600" b="1" dirty="0" smtClean="0">
              <a:latin typeface="Meiryo UI" panose="020B0604030504040204" pitchFamily="50" charset="-128"/>
              <a:ea typeface="Meiryo UI" panose="020B0604030504040204" pitchFamily="50" charset="-128"/>
            </a:endParaRPr>
          </a:p>
          <a:p>
            <a:endParaRPr kumimoji="1" lang="en-US" altLang="ja-JP" sz="800" b="1" dirty="0">
              <a:latin typeface="Meiryo UI" panose="020B0604030504040204" pitchFamily="50" charset="-128"/>
              <a:ea typeface="Meiryo UI" panose="020B0604030504040204" pitchFamily="50" charset="-128"/>
            </a:endParaRPr>
          </a:p>
          <a:p>
            <a:r>
              <a:rPr kumimoji="1" lang="ja-JP" altLang="en-US" sz="1600" b="1" dirty="0">
                <a:latin typeface="Meiryo UI" panose="020B0604030504040204" pitchFamily="50" charset="-128"/>
                <a:ea typeface="Meiryo UI" panose="020B0604030504040204" pitchFamily="50" charset="-128"/>
              </a:rPr>
              <a:t>　</a:t>
            </a:r>
            <a:r>
              <a:rPr kumimoji="1" lang="ja-JP" altLang="en-US" sz="1600" b="1" dirty="0" smtClean="0">
                <a:latin typeface="Meiryo UI" panose="020B0604030504040204" pitchFamily="50" charset="-128"/>
                <a:ea typeface="Meiryo UI" panose="020B0604030504040204" pitchFamily="50" charset="-128"/>
              </a:rPr>
              <a:t>②病床運用フェーズ毎の設定病床数と移行基準</a:t>
            </a:r>
            <a:endParaRPr kumimoji="1" lang="en-US" altLang="ja-JP" sz="1600" b="1"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・各受入</a:t>
            </a:r>
            <a:r>
              <a:rPr kumimoji="1" lang="ja-JP" altLang="en-US" sz="1600" dirty="0">
                <a:latin typeface="Meiryo UI" panose="020B0604030504040204" pitchFamily="50" charset="-128"/>
                <a:ea typeface="Meiryo UI" panose="020B0604030504040204" pitchFamily="50" charset="-128"/>
              </a:rPr>
              <a:t>病院から提出のあったフェーズごとの</a:t>
            </a:r>
            <a:r>
              <a:rPr kumimoji="1" lang="ja-JP" altLang="en-US" sz="1600" dirty="0" smtClean="0">
                <a:latin typeface="Meiryo UI" panose="020B0604030504040204" pitchFamily="50" charset="-128"/>
                <a:ea typeface="Meiryo UI" panose="020B0604030504040204" pitchFamily="50" charset="-128"/>
              </a:rPr>
              <a:t>計画病床数の総数を基本に病床数を設定</a:t>
            </a:r>
            <a:endParaRPr kumimoji="1" lang="en-US" altLang="ja-JP" sz="1600" dirty="0">
              <a:latin typeface="Meiryo UI" panose="020B0604030504040204" pitchFamily="50" charset="-128"/>
              <a:ea typeface="Meiryo UI" panose="020B0604030504040204" pitchFamily="50" charset="-128"/>
            </a:endParaRPr>
          </a:p>
          <a:p>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・第</a:t>
            </a:r>
            <a:r>
              <a:rPr kumimoji="1" lang="en-US" altLang="ja-JP" sz="1600" dirty="0" smtClean="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波の感染拡大状況を踏まえﾌｪｰｽﾞ移行基準を設定</a:t>
            </a:r>
            <a:endParaRPr kumimoji="1" lang="en-US" altLang="ja-JP" sz="16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70565" y="2980070"/>
            <a:ext cx="8602869" cy="369332"/>
          </a:xfrm>
          <a:prstGeom prst="rect">
            <a:avLst/>
          </a:prstGeom>
          <a:noFill/>
          <a:ln w="12700">
            <a:noFill/>
          </a:ln>
        </p:spPr>
        <p:txBody>
          <a:bodyPr wrap="square" rtlCol="0">
            <a:spAutoFit/>
          </a:bodyPr>
          <a:lstStyle/>
          <a:p>
            <a:r>
              <a:rPr kumimoji="1" lang="en-US" altLang="ja-JP" b="1" dirty="0" smtClean="0">
                <a:solidFill>
                  <a:srgbClr val="FF0000"/>
                </a:solidFill>
                <a:latin typeface="Meiryo UI" panose="020B0604030504040204" pitchFamily="50" charset="-128"/>
                <a:ea typeface="Meiryo UI" panose="020B0604030504040204" pitchFamily="50" charset="-128"/>
              </a:rPr>
              <a:t>※</a:t>
            </a:r>
            <a:r>
              <a:rPr kumimoji="1" lang="ja-JP" altLang="en-US" b="1" dirty="0" smtClean="0">
                <a:solidFill>
                  <a:srgbClr val="FF0000"/>
                </a:solidFill>
                <a:latin typeface="Meiryo UI" panose="020B0604030504040204" pitchFamily="50" charset="-128"/>
                <a:ea typeface="Meiryo UI" panose="020B0604030504040204" pitchFamily="50" charset="-128"/>
              </a:rPr>
              <a:t>今後、国の動向を踏まえ、病床確保計画は必要に応じて適宜見直しを検討</a:t>
            </a:r>
            <a:endParaRPr kumimoji="1" lang="en-US" altLang="ja-JP" b="1" dirty="0">
              <a:solidFill>
                <a:srgbClr val="FF0000"/>
              </a:solidFill>
              <a:latin typeface="Meiryo UI" panose="020B0604030504040204" pitchFamily="50" charset="-128"/>
              <a:ea typeface="Meiryo UI" panose="020B0604030504040204" pitchFamily="50" charset="-128"/>
            </a:endParaRPr>
          </a:p>
        </p:txBody>
      </p:sp>
      <p:sp>
        <p:nvSpPr>
          <p:cNvPr id="6" name="スライド番号プレースホルダー 5"/>
          <p:cNvSpPr>
            <a:spLocks noGrp="1"/>
          </p:cNvSpPr>
          <p:nvPr>
            <p:ph type="sldNum" sz="quarter" idx="12"/>
          </p:nvPr>
        </p:nvSpPr>
        <p:spPr>
          <a:xfrm>
            <a:off x="7086600" y="6394989"/>
            <a:ext cx="2057400" cy="365125"/>
          </a:xfrm>
        </p:spPr>
        <p:txBody>
          <a:bodyPr/>
          <a:lstStyle/>
          <a:p>
            <a:fld id="{A9848611-8FAA-4BFC-BAAD-33CAF1A3E273}" type="slidenum">
              <a:rPr kumimoji="1" lang="ja-JP" altLang="en-US" smtClean="0"/>
              <a:t>1</a:t>
            </a:fld>
            <a:endParaRPr kumimoji="1" lang="ja-JP" altLang="en-US"/>
          </a:p>
        </p:txBody>
      </p:sp>
      <p:sp>
        <p:nvSpPr>
          <p:cNvPr id="12" name="テキスト ボックス 11"/>
          <p:cNvSpPr txBox="1"/>
          <p:nvPr/>
        </p:nvSpPr>
        <p:spPr>
          <a:xfrm>
            <a:off x="7664989" y="57249"/>
            <a:ext cx="1439743" cy="307777"/>
          </a:xfrm>
          <a:prstGeom prst="rect">
            <a:avLst/>
          </a:prstGeom>
          <a:solidFill>
            <a:schemeClr val="bg1"/>
          </a:solidFill>
        </p:spPr>
        <p:txBody>
          <a:bodyPr wrap="square" rtlCol="0">
            <a:spAutoFit/>
          </a:bodyPr>
          <a:lstStyle/>
          <a:p>
            <a:pPr algn="ctr"/>
            <a:r>
              <a:rPr kumimoji="1" lang="ja-JP" altLang="en-US" sz="1400" dirty="0" smtClean="0"/>
              <a:t>資料</a:t>
            </a:r>
            <a:r>
              <a:rPr lang="ja-JP" altLang="en-US" sz="1400" dirty="0" smtClean="0"/>
              <a:t>４－１</a:t>
            </a:r>
            <a:endParaRPr kumimoji="1" lang="ja-JP" altLang="en-US" sz="1400" dirty="0"/>
          </a:p>
        </p:txBody>
      </p:sp>
      <p:sp>
        <p:nvSpPr>
          <p:cNvPr id="13" name="正方形/長方形 12"/>
          <p:cNvSpPr/>
          <p:nvPr/>
        </p:nvSpPr>
        <p:spPr>
          <a:xfrm>
            <a:off x="3491128" y="6063218"/>
            <a:ext cx="5652872" cy="276999"/>
          </a:xfrm>
          <a:prstGeom prst="rect">
            <a:avLst/>
          </a:prstGeom>
        </p:spPr>
        <p:txBody>
          <a:bodyPr wrap="square">
            <a:spAutoFit/>
          </a:bodyPr>
          <a:lstStyle/>
          <a:p>
            <a:r>
              <a:rPr lang="en-US" altLang="ja-JP" sz="1200" dirty="0" smtClean="0"/>
              <a:t>※</a:t>
            </a:r>
            <a:r>
              <a:rPr lang="ja-JP" altLang="en-US" sz="1200" dirty="0" smtClean="0"/>
              <a:t>詳細は、第</a:t>
            </a:r>
            <a:r>
              <a:rPr lang="en-US" altLang="ja-JP" sz="1200" dirty="0" smtClean="0"/>
              <a:t>9</a:t>
            </a:r>
            <a:r>
              <a:rPr lang="ja-JP" altLang="en-US" sz="1200" dirty="0" smtClean="0"/>
              <a:t>回大阪府新型コロナウイルス感染症対策協議会</a:t>
            </a:r>
            <a:r>
              <a:rPr lang="en-US" altLang="ja-JP" sz="1200" dirty="0" smtClean="0"/>
              <a:t>【</a:t>
            </a:r>
            <a:r>
              <a:rPr lang="ja-JP" altLang="en-US" sz="1200" dirty="0" smtClean="0"/>
              <a:t>資料</a:t>
            </a:r>
            <a:r>
              <a:rPr lang="ja-JP" altLang="en-US" sz="1200" dirty="0"/>
              <a:t>２</a:t>
            </a:r>
            <a:r>
              <a:rPr lang="en-US" altLang="ja-JP" sz="1200" dirty="0" smtClean="0"/>
              <a:t>】</a:t>
            </a:r>
            <a:r>
              <a:rPr lang="ja-JP" altLang="en-US" sz="1200" dirty="0" smtClean="0"/>
              <a:t>参照</a:t>
            </a:r>
            <a:endParaRPr lang="ja-JP" altLang="en-US" sz="1200" dirty="0"/>
          </a:p>
        </p:txBody>
      </p:sp>
    </p:spTree>
    <p:extLst>
      <p:ext uri="{BB962C8B-B14F-4D97-AF65-F5344CB8AC3E}">
        <p14:creationId xmlns:p14="http://schemas.microsoft.com/office/powerpoint/2010/main" val="7292616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p:cNvSpPr txBox="1"/>
          <p:nvPr/>
        </p:nvSpPr>
        <p:spPr>
          <a:xfrm>
            <a:off x="0" y="-23543"/>
            <a:ext cx="9144000" cy="400110"/>
          </a:xfrm>
          <a:prstGeom prst="rect">
            <a:avLst/>
          </a:prstGeom>
          <a:solidFill>
            <a:schemeClr val="accent1">
              <a:lumMod val="75000"/>
            </a:schemeClr>
          </a:solid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病床確保計画（重症）　</a:t>
            </a:r>
            <a:r>
              <a:rPr lang="ja-JP" altLang="en-US" sz="2000" b="1" dirty="0" smtClean="0">
                <a:solidFill>
                  <a:schemeClr val="bg1"/>
                </a:solidFill>
                <a:latin typeface="Meiryo UI" panose="020B0604030504040204" pitchFamily="50" charset="-128"/>
                <a:ea typeface="Meiryo UI" panose="020B0604030504040204" pitchFamily="50" charset="-128"/>
              </a:rPr>
              <a:t>改定</a:t>
            </a:r>
            <a:r>
              <a:rPr lang="ja-JP" altLang="en-US" sz="2000" b="1" dirty="0">
                <a:solidFill>
                  <a:schemeClr val="bg1"/>
                </a:solidFill>
                <a:latin typeface="Meiryo UI" panose="020B0604030504040204" pitchFamily="50" charset="-128"/>
                <a:ea typeface="Meiryo UI" panose="020B0604030504040204" pitchFamily="50" charset="-128"/>
              </a:rPr>
              <a:t>内容</a:t>
            </a:r>
          </a:p>
        </p:txBody>
      </p:sp>
      <p:sp>
        <p:nvSpPr>
          <p:cNvPr id="17" name="テキスト ボックス 16"/>
          <p:cNvSpPr txBox="1"/>
          <p:nvPr/>
        </p:nvSpPr>
        <p:spPr>
          <a:xfrm>
            <a:off x="-755" y="376567"/>
            <a:ext cx="3691054" cy="338554"/>
          </a:xfrm>
          <a:prstGeom prst="rect">
            <a:avLst/>
          </a:prstGeom>
          <a:noFill/>
        </p:spPr>
        <p:txBody>
          <a:bodyPr wrap="square" rtlCol="0">
            <a:spAutoFit/>
          </a:bodyPr>
          <a:lstStyle/>
          <a:p>
            <a:r>
              <a:rPr kumimoji="1" lang="en-US" altLang="ja-JP" sz="1600" b="1" dirty="0"/>
              <a:t>【</a:t>
            </a:r>
            <a:r>
              <a:rPr kumimoji="1" lang="ja-JP" altLang="en-US" sz="1600" b="1" dirty="0" smtClean="0"/>
              <a:t>改定内容</a:t>
            </a:r>
            <a:r>
              <a:rPr kumimoji="1" lang="en-US" altLang="ja-JP" sz="1600" b="1" dirty="0" smtClean="0"/>
              <a:t>】</a:t>
            </a:r>
            <a:endParaRPr kumimoji="1" lang="ja-JP" altLang="en-US" sz="1600" b="1" dirty="0"/>
          </a:p>
        </p:txBody>
      </p:sp>
      <p:graphicFrame>
        <p:nvGraphicFramePr>
          <p:cNvPr id="18" name="表 17"/>
          <p:cNvGraphicFramePr>
            <a:graphicFrameLocks noGrp="1"/>
          </p:cNvGraphicFramePr>
          <p:nvPr>
            <p:extLst>
              <p:ext uri="{D42A27DB-BD31-4B8C-83A1-F6EECF244321}">
                <p14:modId xmlns:p14="http://schemas.microsoft.com/office/powerpoint/2010/main" val="955964068"/>
              </p:ext>
            </p:extLst>
          </p:nvPr>
        </p:nvGraphicFramePr>
        <p:xfrm>
          <a:off x="49942" y="1576086"/>
          <a:ext cx="8701489" cy="2042160"/>
        </p:xfrm>
        <a:graphic>
          <a:graphicData uri="http://schemas.openxmlformats.org/drawingml/2006/table">
            <a:tbl>
              <a:tblPr firstRow="1" bandRow="1">
                <a:tableStyleId>{5C22544A-7EE6-4342-B048-85BDC9FD1C3A}</a:tableStyleId>
              </a:tblPr>
              <a:tblGrid>
                <a:gridCol w="861775">
                  <a:extLst>
                    <a:ext uri="{9D8B030D-6E8A-4147-A177-3AD203B41FA5}">
                      <a16:colId xmlns:a16="http://schemas.microsoft.com/office/drawing/2014/main" val="20000"/>
                    </a:ext>
                  </a:extLst>
                </a:gridCol>
                <a:gridCol w="774080">
                  <a:extLst>
                    <a:ext uri="{9D8B030D-6E8A-4147-A177-3AD203B41FA5}">
                      <a16:colId xmlns:a16="http://schemas.microsoft.com/office/drawing/2014/main" val="3057673326"/>
                    </a:ext>
                  </a:extLst>
                </a:gridCol>
                <a:gridCol w="7065634">
                  <a:extLst>
                    <a:ext uri="{9D8B030D-6E8A-4147-A177-3AD203B41FA5}">
                      <a16:colId xmlns:a16="http://schemas.microsoft.com/office/drawing/2014/main" val="20001"/>
                    </a:ext>
                  </a:extLst>
                </a:gridCol>
              </a:tblGrid>
              <a:tr h="423726">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設定</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病床数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次フェーズ移行の判断基準</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（下記基準と感染拡大状況</a:t>
                      </a:r>
                      <a:r>
                        <a:rPr kumimoji="1" lang="ja-JP" altLang="en-US" sz="1400" u="sng" dirty="0">
                          <a:solidFill>
                            <a:srgbClr val="FF0000"/>
                          </a:solidFill>
                          <a:latin typeface="Meiryo UI" panose="020B0604030504040204" pitchFamily="50" charset="-128"/>
                          <a:ea typeface="Meiryo UI" panose="020B0604030504040204" pitchFamily="50" charset="-128"/>
                        </a:rPr>
                        <a:t>・病床運用率</a:t>
                      </a:r>
                      <a:r>
                        <a:rPr kumimoji="1" lang="ja-JP" altLang="en-US" sz="1400" dirty="0">
                          <a:solidFill>
                            <a:schemeClr val="tx1"/>
                          </a:solidFill>
                          <a:latin typeface="Meiryo UI" panose="020B0604030504040204" pitchFamily="50" charset="-128"/>
                          <a:ea typeface="Meiryo UI" panose="020B0604030504040204" pitchFamily="50" charset="-128"/>
                        </a:rPr>
                        <a:t>から総合的に判断）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49250">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400" u="sng" dirty="0">
                          <a:solidFill>
                            <a:srgbClr val="FF0000"/>
                          </a:solidFill>
                          <a:latin typeface="Meiryo UI" panose="020B0604030504040204" pitchFamily="50" charset="-128"/>
                          <a:ea typeface="Meiryo UI" panose="020B0604030504040204" pitchFamily="50" charset="-128"/>
                        </a:rPr>
                        <a:t>75</a:t>
                      </a:r>
                      <a:r>
                        <a:rPr lang="ja-JP" altLang="en-US" sz="14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重症患者数およそ</a:t>
                      </a:r>
                      <a:r>
                        <a:rPr kumimoji="1" lang="en-US" altLang="ja-JP" sz="1400" u="sng" dirty="0">
                          <a:solidFill>
                            <a:srgbClr val="FF0000"/>
                          </a:solidFill>
                          <a:latin typeface="Meiryo UI" panose="020B0604030504040204" pitchFamily="50" charset="-128"/>
                          <a:ea typeface="Meiryo UI" panose="020B0604030504040204" pitchFamily="50" charset="-128"/>
                        </a:rPr>
                        <a:t>30</a:t>
                      </a:r>
                      <a:r>
                        <a:rPr kumimoji="1" lang="ja-JP" altLang="en-US" sz="1400" u="sng" dirty="0">
                          <a:solidFill>
                            <a:srgbClr val="FF0000"/>
                          </a:solidFill>
                          <a:latin typeface="Meiryo UI" panose="020B0604030504040204" pitchFamily="50" charset="-128"/>
                          <a:ea typeface="Meiryo UI" panose="020B0604030504040204" pitchFamily="50" charset="-128"/>
                        </a:rPr>
                        <a:t>人以上（設定病床数の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40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u="none" dirty="0">
                          <a:solidFill>
                            <a:schemeClr val="tx1"/>
                          </a:solidFill>
                          <a:latin typeface="Meiryo UI" panose="020B0604030504040204" pitchFamily="50" charset="-128"/>
                          <a:ea typeface="Meiryo UI" panose="020B0604030504040204" pitchFamily="50" charset="-128"/>
                        </a:rPr>
                        <a:t>⇒フェーズ２移行準備</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49250">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u="sng" dirty="0">
                          <a:solidFill>
                            <a:srgbClr val="FF0000"/>
                          </a:solidFill>
                          <a:latin typeface="Meiryo UI" panose="020B0604030504040204" pitchFamily="50" charset="-128"/>
                          <a:ea typeface="Meiryo UI" panose="020B0604030504040204" pitchFamily="50" charset="-128"/>
                        </a:rPr>
                        <a:t>110</a:t>
                      </a:r>
                      <a:r>
                        <a:rPr kumimoji="1" lang="ja-JP" altLang="en-US" sz="14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重症患者数およそ</a:t>
                      </a:r>
                      <a:r>
                        <a:rPr kumimoji="1" lang="en-US" altLang="ja-JP" sz="1400" u="sng" dirty="0">
                          <a:solidFill>
                            <a:srgbClr val="FF0000"/>
                          </a:solidFill>
                          <a:latin typeface="Meiryo UI" panose="020B0604030504040204" pitchFamily="50" charset="-128"/>
                          <a:ea typeface="Meiryo UI" panose="020B0604030504040204" pitchFamily="50" charset="-128"/>
                        </a:rPr>
                        <a:t>45</a:t>
                      </a:r>
                      <a:r>
                        <a:rPr kumimoji="1" lang="ja-JP" altLang="en-US" sz="1400" u="sng" dirty="0">
                          <a:solidFill>
                            <a:srgbClr val="FF0000"/>
                          </a:solidFill>
                          <a:latin typeface="Meiryo UI" panose="020B0604030504040204" pitchFamily="50" charset="-128"/>
                          <a:ea typeface="Meiryo UI" panose="020B0604030504040204" pitchFamily="50" charset="-128"/>
                        </a:rPr>
                        <a:t>人以上（設定病床数の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40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u="none" dirty="0">
                          <a:solidFill>
                            <a:schemeClr val="tx1"/>
                          </a:solidFill>
                          <a:latin typeface="Meiryo UI" panose="020B0604030504040204" pitchFamily="50" charset="-128"/>
                          <a:ea typeface="Meiryo UI" panose="020B0604030504040204" pitchFamily="50" charset="-128"/>
                        </a:rPr>
                        <a:t>⇒フェーズ３移行準備</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9250">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dirty="0">
                          <a:solidFill>
                            <a:srgbClr val="FF0000"/>
                          </a:solidFill>
                          <a:latin typeface="Meiryo UI" panose="020B0604030504040204" pitchFamily="50" charset="-128"/>
                          <a:ea typeface="Meiryo UI" panose="020B0604030504040204" pitchFamily="50" charset="-128"/>
                        </a:rPr>
                        <a:t>150</a:t>
                      </a:r>
                      <a:r>
                        <a:rPr kumimoji="1" lang="ja-JP" altLang="en-US" sz="1400"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重症患者数およそ</a:t>
                      </a:r>
                      <a:r>
                        <a:rPr kumimoji="1" lang="en-US" altLang="ja-JP" sz="1400" u="sng" dirty="0">
                          <a:solidFill>
                            <a:srgbClr val="FF0000"/>
                          </a:solidFill>
                          <a:latin typeface="Meiryo UI" panose="020B0604030504040204" pitchFamily="50" charset="-128"/>
                          <a:ea typeface="Meiryo UI" panose="020B0604030504040204" pitchFamily="50" charset="-128"/>
                        </a:rPr>
                        <a:t>105</a:t>
                      </a:r>
                      <a:r>
                        <a:rPr kumimoji="1" lang="ja-JP" altLang="en-US" sz="1400" u="sng" dirty="0">
                          <a:solidFill>
                            <a:srgbClr val="FF0000"/>
                          </a:solidFill>
                          <a:latin typeface="Meiryo UI" panose="020B0604030504040204" pitchFamily="50" charset="-128"/>
                          <a:ea typeface="Meiryo UI" panose="020B0604030504040204" pitchFamily="50" charset="-128"/>
                        </a:rPr>
                        <a:t>人以上（設定病床数の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70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dirty="0">
                          <a:solidFill>
                            <a:schemeClr val="tx1"/>
                          </a:solidFill>
                          <a:latin typeface="Meiryo UI" panose="020B0604030504040204" pitchFamily="50" charset="-128"/>
                          <a:ea typeface="Meiryo UI" panose="020B0604030504040204" pitchFamily="50" charset="-128"/>
                        </a:rPr>
                        <a:t>⇒フェーズ４移行準備</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49250">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u="sng" dirty="0">
                          <a:solidFill>
                            <a:srgbClr val="FF0000"/>
                          </a:solidFill>
                          <a:latin typeface="Meiryo UI" panose="020B0604030504040204" pitchFamily="50" charset="-128"/>
                          <a:ea typeface="Meiryo UI" panose="020B0604030504040204" pitchFamily="50" charset="-128"/>
                        </a:rPr>
                        <a:t>180</a:t>
                      </a:r>
                      <a:r>
                        <a:rPr kumimoji="1" lang="ja-JP" altLang="en-US" sz="14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u="sng" dirty="0">
                          <a:solidFill>
                            <a:srgbClr val="FF0000"/>
                          </a:solidFill>
                          <a:latin typeface="Meiryo UI" panose="020B0604030504040204" pitchFamily="50" charset="-128"/>
                          <a:ea typeface="Meiryo UI" panose="020B0604030504040204" pitchFamily="50" charset="-128"/>
                        </a:rPr>
                        <a:t>重症患者数およそ</a:t>
                      </a:r>
                      <a:r>
                        <a:rPr kumimoji="1" lang="en-US" altLang="ja-JP" sz="1400" u="sng" dirty="0">
                          <a:solidFill>
                            <a:srgbClr val="FF0000"/>
                          </a:solidFill>
                          <a:latin typeface="Meiryo UI" panose="020B0604030504040204" pitchFamily="50" charset="-128"/>
                          <a:ea typeface="Meiryo UI" panose="020B0604030504040204" pitchFamily="50" charset="-128"/>
                        </a:rPr>
                        <a:t>130</a:t>
                      </a:r>
                      <a:r>
                        <a:rPr kumimoji="1" lang="ja-JP" altLang="en-US" sz="1400" u="sng" dirty="0">
                          <a:solidFill>
                            <a:srgbClr val="FF0000"/>
                          </a:solidFill>
                          <a:latin typeface="Meiryo UI" panose="020B0604030504040204" pitchFamily="50" charset="-128"/>
                          <a:ea typeface="Meiryo UI" panose="020B0604030504040204" pitchFamily="50" charset="-128"/>
                        </a:rPr>
                        <a:t>人以上（設定病床数の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70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u="sng" dirty="0">
                          <a:solidFill>
                            <a:schemeClr val="tx1"/>
                          </a:solidFill>
                          <a:latin typeface="Meiryo UI" panose="020B0604030504040204" pitchFamily="50" charset="-128"/>
                          <a:ea typeface="Meiryo UI" panose="020B0604030504040204" pitchFamily="50" charset="-128"/>
                        </a:rPr>
                        <a:t>⇒</a:t>
                      </a:r>
                      <a:r>
                        <a:rPr kumimoji="1" lang="ja-JP" altLang="en-US" sz="1400" u="sng" dirty="0">
                          <a:solidFill>
                            <a:srgbClr val="FF0000"/>
                          </a:solidFill>
                          <a:latin typeface="Meiryo UI" panose="020B0604030504040204" pitchFamily="50" charset="-128"/>
                          <a:ea typeface="Meiryo UI" panose="020B0604030504040204" pitchFamily="50" charset="-128"/>
                        </a:rPr>
                        <a:t>フェーズ４</a:t>
                      </a:r>
                      <a:r>
                        <a:rPr kumimoji="1" lang="en-US" altLang="ja-JP" sz="1400" u="sng" dirty="0">
                          <a:solidFill>
                            <a:srgbClr val="FF0000"/>
                          </a:solidFill>
                          <a:latin typeface="Meiryo UI" panose="020B0604030504040204" pitchFamily="50" charset="-128"/>
                          <a:ea typeface="Meiryo UI" panose="020B0604030504040204" pitchFamily="50" charset="-128"/>
                        </a:rPr>
                        <a:t>-2</a:t>
                      </a:r>
                      <a:r>
                        <a:rPr kumimoji="1" lang="ja-JP" altLang="en-US" sz="1400" u="sng" dirty="0">
                          <a:solidFill>
                            <a:srgbClr val="FF0000"/>
                          </a:solidFill>
                          <a:latin typeface="Meiryo UI" panose="020B0604030504040204" pitchFamily="50" charset="-128"/>
                          <a:ea typeface="Meiryo UI" panose="020B0604030504040204" pitchFamily="50" charset="-128"/>
                        </a:rPr>
                        <a:t>移行準備</a:t>
                      </a:r>
                      <a:endParaRPr kumimoji="1" lang="en-US" altLang="ja-JP" sz="1400" u="sng"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49250">
                <a:tc>
                  <a:txBody>
                    <a:bodyPr/>
                    <a:lstStyle/>
                    <a:p>
                      <a:pPr algn="ctr"/>
                      <a:r>
                        <a:rPr kumimoji="1" lang="ja-JP" altLang="en-US" sz="1100" u="sng" dirty="0">
                          <a:solidFill>
                            <a:srgbClr val="FF0000"/>
                          </a:solidFill>
                          <a:latin typeface="Meiryo UI" panose="020B0604030504040204" pitchFamily="50" charset="-128"/>
                          <a:ea typeface="Meiryo UI" panose="020B0604030504040204" pitchFamily="50" charset="-128"/>
                        </a:rPr>
                        <a:t>フェーズ</a:t>
                      </a:r>
                      <a:r>
                        <a:rPr kumimoji="1" lang="en-US" altLang="ja-JP" sz="1100" u="sng" dirty="0">
                          <a:solidFill>
                            <a:srgbClr val="FF0000"/>
                          </a:solidFill>
                          <a:latin typeface="Meiryo UI" panose="020B0604030504040204" pitchFamily="50" charset="-128"/>
                          <a:ea typeface="Meiryo UI" panose="020B0604030504040204" pitchFamily="50" charset="-128"/>
                        </a:rPr>
                        <a:t>4-2</a:t>
                      </a:r>
                      <a:endParaRPr kumimoji="1" lang="ja-JP" altLang="en-US" sz="1100" u="sng"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u="sng" dirty="0">
                          <a:solidFill>
                            <a:srgbClr val="FF0000"/>
                          </a:solidFill>
                          <a:latin typeface="Meiryo UI" panose="020B0604030504040204" pitchFamily="50" charset="-128"/>
                          <a:ea typeface="Meiryo UI" panose="020B0604030504040204" pitchFamily="50" charset="-128"/>
                        </a:rPr>
                        <a:t>221</a:t>
                      </a:r>
                      <a:r>
                        <a:rPr kumimoji="1" lang="ja-JP" altLang="en-US" sz="14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83778662"/>
                  </a:ext>
                </a:extLst>
              </a:tr>
            </a:tbl>
          </a:graphicData>
        </a:graphic>
      </p:graphicFrame>
      <p:sp>
        <p:nvSpPr>
          <p:cNvPr id="19" name="テキスト ボックス 18"/>
          <p:cNvSpPr txBox="1"/>
          <p:nvPr/>
        </p:nvSpPr>
        <p:spPr>
          <a:xfrm>
            <a:off x="59415" y="653114"/>
            <a:ext cx="8753707" cy="954107"/>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○各受入病院から提出の</a:t>
            </a:r>
            <a:r>
              <a:rPr kumimoji="1" lang="ja-JP" altLang="en-US" sz="1400" dirty="0" smtClean="0">
                <a:latin typeface="Meiryo UI" panose="020B0604030504040204" pitchFamily="50" charset="-128"/>
                <a:ea typeface="Meiryo UI" panose="020B0604030504040204" pitchFamily="50" charset="-128"/>
              </a:rPr>
              <a:t>あった計画</a:t>
            </a:r>
            <a:r>
              <a:rPr kumimoji="1" lang="ja-JP" altLang="en-US" sz="1400" dirty="0">
                <a:latin typeface="Meiryo UI" panose="020B0604030504040204" pitchFamily="50" charset="-128"/>
                <a:ea typeface="Meiryo UI" panose="020B0604030504040204" pitchFamily="50" charset="-128"/>
              </a:rPr>
              <a:t>病床数の総数を基本</a:t>
            </a:r>
            <a:r>
              <a:rPr kumimoji="1" lang="ja-JP" altLang="en-US" sz="1400" dirty="0" smtClean="0">
                <a:latin typeface="Meiryo UI" panose="020B0604030504040204" pitchFamily="50" charset="-128"/>
                <a:ea typeface="Meiryo UI" panose="020B0604030504040204" pitchFamily="50" charset="-128"/>
              </a:rPr>
              <a:t>にフェーズ毎の病床数</a:t>
            </a:r>
            <a:r>
              <a:rPr kumimoji="1" lang="ja-JP" altLang="en-US" sz="1400" dirty="0">
                <a:latin typeface="Meiryo UI" panose="020B0604030504040204" pitchFamily="50" charset="-128"/>
                <a:ea typeface="Meiryo UI" panose="020B0604030504040204" pitchFamily="50" charset="-128"/>
              </a:rPr>
              <a:t>を</a:t>
            </a:r>
            <a:r>
              <a:rPr kumimoji="1" lang="ja-JP" altLang="en-US" sz="1400" dirty="0" smtClean="0">
                <a:latin typeface="Meiryo UI" panose="020B0604030504040204" pitchFamily="50" charset="-128"/>
                <a:ea typeface="Meiryo UI" panose="020B0604030504040204" pitchFamily="50" charset="-128"/>
              </a:rPr>
              <a:t>設定</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（フェーズ４－</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の設定病床数には「大阪コロナ重症センター」</a:t>
            </a:r>
            <a:r>
              <a:rPr kumimoji="1" lang="en-US" altLang="ja-JP" sz="1400" dirty="0" smtClean="0">
                <a:latin typeface="Meiryo UI" panose="020B0604030504040204" pitchFamily="50" charset="-128"/>
                <a:ea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rPr>
              <a:t>床含む）</a:t>
            </a:r>
          </a:p>
          <a:p>
            <a:r>
              <a:rPr kumimoji="1" lang="ja-JP" altLang="en-US" sz="1400" dirty="0" smtClean="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第３波での実績から、感染拡大期に</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日平均４人程度の入院患者数増の発生を見込み、</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フェーズ</a:t>
            </a:r>
            <a:r>
              <a:rPr kumimoji="1" lang="ja-JP" altLang="en-US" sz="1400" dirty="0">
                <a:latin typeface="Meiryo UI" panose="020B0604030504040204" pitchFamily="50" charset="-128"/>
                <a:ea typeface="Meiryo UI" panose="020B0604030504040204" pitchFamily="50" charset="-128"/>
              </a:rPr>
              <a:t>移行の準備期間</a:t>
            </a:r>
            <a:r>
              <a:rPr kumimoji="1" lang="ja-JP" altLang="en-US" sz="1400" dirty="0" smtClean="0">
                <a:latin typeface="Meiryo UI" panose="020B0604030504040204" pitchFamily="50" charset="-128"/>
                <a:ea typeface="Meiryo UI" panose="020B0604030504040204" pitchFamily="50" charset="-128"/>
              </a:rPr>
              <a:t>も踏まえ移行基準を設定</a:t>
            </a:r>
            <a:endParaRPr kumimoji="1" lang="ja-JP" altLang="en-US" sz="14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105701" y="3618246"/>
            <a:ext cx="8649264" cy="954107"/>
          </a:xfrm>
          <a:prstGeom prst="rect">
            <a:avLst/>
          </a:prstGeom>
          <a:noFill/>
        </p:spPr>
        <p:txBody>
          <a:bodyPr wrap="square" rtlCol="0">
            <a:spAutoFit/>
          </a:bodyPr>
          <a:lstStyle/>
          <a:p>
            <a:pPr lvl="0"/>
            <a:r>
              <a:rPr kumimoji="1" lang="ja-JP" altLang="en-US" sz="1400" dirty="0">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大阪コロナ重症センターについては</a:t>
            </a:r>
            <a:r>
              <a:rPr kumimoji="1" lang="ja-JP" altLang="en-US" sz="1400" dirty="0" smtClean="0">
                <a:solidFill>
                  <a:prstClr val="black"/>
                </a:solidFill>
                <a:latin typeface="Meiryo UI" panose="020B0604030504040204" pitchFamily="50" charset="-128"/>
                <a:ea typeface="Meiryo UI" panose="020B0604030504040204" pitchFamily="50" charset="-128"/>
              </a:rPr>
              <a:t>、当面の間、感染収束期は５床から</a:t>
            </a:r>
            <a:r>
              <a:rPr kumimoji="1" lang="en-US" altLang="ja-JP" sz="1400" dirty="0" smtClean="0">
                <a:solidFill>
                  <a:prstClr val="black"/>
                </a:solidFill>
                <a:latin typeface="Meiryo UI" panose="020B0604030504040204" pitchFamily="50" charset="-128"/>
                <a:ea typeface="Meiryo UI" panose="020B0604030504040204" pitchFamily="50" charset="-128"/>
              </a:rPr>
              <a:t>10</a:t>
            </a:r>
            <a:r>
              <a:rPr kumimoji="1" lang="ja-JP" altLang="en-US" sz="1400" dirty="0" smtClean="0">
                <a:solidFill>
                  <a:prstClr val="black"/>
                </a:solidFill>
                <a:latin typeface="Meiryo UI" panose="020B0604030504040204" pitchFamily="50" charset="-128"/>
                <a:ea typeface="Meiryo UI" panose="020B0604030504040204" pitchFamily="50" charset="-128"/>
              </a:rPr>
              <a:t>床の運用とし、感染拡大に応じて</a:t>
            </a:r>
            <a:endParaRPr kumimoji="1" lang="en-US" altLang="ja-JP" sz="1400" dirty="0" smtClean="0">
              <a:solidFill>
                <a:prstClr val="black"/>
              </a:solidFill>
              <a:latin typeface="Meiryo UI" panose="020B0604030504040204" pitchFamily="50" charset="-128"/>
              <a:ea typeface="Meiryo UI" panose="020B0604030504040204" pitchFamily="50" charset="-128"/>
            </a:endParaRP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dirty="0" smtClean="0">
                <a:solidFill>
                  <a:prstClr val="black"/>
                </a:solidFill>
                <a:latin typeface="Meiryo UI" panose="020B0604030504040204" pitchFamily="50" charset="-128"/>
                <a:ea typeface="Meiryo UI" panose="020B0604030504040204" pitchFamily="50" charset="-128"/>
              </a:rPr>
              <a:t>最大</a:t>
            </a:r>
            <a:r>
              <a:rPr kumimoji="1" lang="en-US" altLang="ja-JP" sz="1400" dirty="0" smtClean="0">
                <a:solidFill>
                  <a:prstClr val="black"/>
                </a:solidFill>
                <a:latin typeface="Meiryo UI" panose="020B0604030504040204" pitchFamily="50" charset="-128"/>
                <a:ea typeface="Meiryo UI" panose="020B0604030504040204" pitchFamily="50" charset="-128"/>
              </a:rPr>
              <a:t>30</a:t>
            </a:r>
            <a:r>
              <a:rPr kumimoji="1" lang="ja-JP" altLang="en-US" sz="1400" dirty="0" smtClean="0">
                <a:solidFill>
                  <a:prstClr val="black"/>
                </a:solidFill>
                <a:latin typeface="Meiryo UI" panose="020B0604030504040204" pitchFamily="50" charset="-128"/>
                <a:ea typeface="Meiryo UI" panose="020B0604030504040204" pitchFamily="50" charset="-128"/>
              </a:rPr>
              <a:t>床まで運用</a:t>
            </a:r>
            <a:endParaRPr kumimoji="1" lang="en-US" altLang="ja-JP" sz="1400" dirty="0" smtClean="0">
              <a:solidFill>
                <a:prstClr val="black"/>
              </a:solidFill>
              <a:latin typeface="Meiryo UI" panose="020B0604030504040204" pitchFamily="50" charset="-128"/>
              <a:ea typeface="Meiryo UI" panose="020B0604030504040204" pitchFamily="50" charset="-128"/>
            </a:endParaRPr>
          </a:p>
          <a:p>
            <a:pPr lvl="0"/>
            <a:r>
              <a:rPr kumimoji="1" lang="ja-JP" altLang="en-US" sz="1400" dirty="0" smtClean="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更なる感染拡大に備え</a:t>
            </a:r>
            <a:r>
              <a:rPr kumimoji="1" lang="ja-JP" altLang="en-US" sz="1400" dirty="0" smtClean="0">
                <a:solidFill>
                  <a:prstClr val="black"/>
                </a:solidFill>
                <a:latin typeface="Meiryo UI" panose="020B0604030504040204" pitchFamily="50" charset="-128"/>
                <a:ea typeface="Meiryo UI" panose="020B0604030504040204" pitchFamily="50" charset="-128"/>
              </a:rPr>
              <a:t>、新たに重症病床を整備する医療機関に支援する等、</a:t>
            </a:r>
            <a:r>
              <a:rPr kumimoji="1" lang="en-US" altLang="ja-JP" sz="1400" dirty="0" smtClean="0">
                <a:solidFill>
                  <a:prstClr val="black"/>
                </a:solidFill>
                <a:latin typeface="Meiryo UI" panose="020B0604030504040204" pitchFamily="50" charset="-128"/>
                <a:ea typeface="Meiryo UI" panose="020B0604030504040204" pitchFamily="50" charset="-128"/>
              </a:rPr>
              <a:t>221</a:t>
            </a:r>
            <a:r>
              <a:rPr kumimoji="1" lang="ja-JP" altLang="en-US" sz="1400" dirty="0" smtClean="0">
                <a:solidFill>
                  <a:prstClr val="black"/>
                </a:solidFill>
                <a:latin typeface="Meiryo UI" panose="020B0604030504040204" pitchFamily="50" charset="-128"/>
                <a:ea typeface="Meiryo UI" panose="020B0604030504040204" pitchFamily="50" charset="-128"/>
              </a:rPr>
              <a:t>床を超える病床確保について、</a:t>
            </a:r>
            <a:endParaRPr kumimoji="1" lang="en-US" altLang="ja-JP" sz="1400" dirty="0" smtClean="0">
              <a:solidFill>
                <a:prstClr val="black"/>
              </a:solidFill>
              <a:latin typeface="Meiryo UI" panose="020B0604030504040204" pitchFamily="50" charset="-128"/>
              <a:ea typeface="Meiryo UI" panose="020B0604030504040204" pitchFamily="50" charset="-128"/>
            </a:endParaRPr>
          </a:p>
          <a:p>
            <a:pPr lvl="0"/>
            <a:r>
              <a:rPr kumimoji="1" lang="ja-JP" altLang="en-US" sz="1400" dirty="0">
                <a:solidFill>
                  <a:prstClr val="black"/>
                </a:solidFill>
                <a:latin typeface="Meiryo UI" panose="020B0604030504040204" pitchFamily="50" charset="-128"/>
                <a:ea typeface="Meiryo UI" panose="020B0604030504040204" pitchFamily="50" charset="-128"/>
              </a:rPr>
              <a:t>　</a:t>
            </a:r>
            <a:r>
              <a:rPr kumimoji="1" lang="ja-JP" altLang="en-US" sz="1400" dirty="0" smtClean="0">
                <a:solidFill>
                  <a:prstClr val="black"/>
                </a:solidFill>
                <a:latin typeface="Meiryo UI" panose="020B0604030504040204" pitchFamily="50" charset="-128"/>
                <a:ea typeface="Meiryo UI" panose="020B0604030504040204" pitchFamily="50" charset="-128"/>
              </a:rPr>
              <a:t> あわせて取組む</a:t>
            </a:r>
            <a:endParaRPr kumimoji="1" lang="ja-JP" altLang="en-US" sz="1400" dirty="0">
              <a:solidFill>
                <a:prstClr val="black"/>
              </a:solidFill>
              <a:latin typeface="Meiryo UI" panose="020B0604030504040204" pitchFamily="50" charset="-128"/>
              <a:ea typeface="Meiryo UI" panose="020B0604030504040204" pitchFamily="50" charset="-128"/>
            </a:endParaRPr>
          </a:p>
        </p:txBody>
      </p:sp>
      <p:sp>
        <p:nvSpPr>
          <p:cNvPr id="21" name="テキスト ボックス 1">
            <a:extLst>
              <a:ext uri="{FF2B5EF4-FFF2-40B4-BE49-F238E27FC236}">
                <a16:creationId xmlns:a16="http://schemas.microsoft.com/office/drawing/2014/main" id="{72289238-0A0C-4F3E-A523-00A393B0C4E3}"/>
              </a:ext>
            </a:extLst>
          </p:cNvPr>
          <p:cNvSpPr txBox="1"/>
          <p:nvPr/>
        </p:nvSpPr>
        <p:spPr>
          <a:xfrm>
            <a:off x="1133391" y="414133"/>
            <a:ext cx="2266632" cy="39596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dirty="0">
                <a:solidFill>
                  <a:srgbClr val="FF0000"/>
                </a:solidFill>
                <a:latin typeface="Meiryo UI" panose="020B0604030504040204" pitchFamily="50" charset="-128"/>
                <a:ea typeface="Meiryo UI" panose="020B0604030504040204" pitchFamily="50" charset="-128"/>
              </a:rPr>
              <a:t>※</a:t>
            </a:r>
            <a:r>
              <a:rPr lang="ja-JP" altLang="en-US" u="sng" dirty="0">
                <a:solidFill>
                  <a:srgbClr val="FF0000"/>
                </a:solidFill>
                <a:latin typeface="Meiryo UI" panose="020B0604030504040204" pitchFamily="50" charset="-128"/>
                <a:ea typeface="Meiryo UI" panose="020B0604030504040204" pitchFamily="50" charset="-128"/>
              </a:rPr>
              <a:t>赤字</a:t>
            </a:r>
            <a:r>
              <a:rPr lang="ja-JP" altLang="en-US" dirty="0" smtClean="0">
                <a:solidFill>
                  <a:srgbClr val="FF0000"/>
                </a:solidFill>
                <a:latin typeface="Meiryo UI" panose="020B0604030504040204" pitchFamily="50" charset="-128"/>
                <a:ea typeface="Meiryo UI" panose="020B0604030504040204" pitchFamily="50" charset="-128"/>
              </a:rPr>
              <a:t>：</a:t>
            </a:r>
            <a:r>
              <a:rPr lang="en-US" altLang="ja-JP" dirty="0" smtClean="0">
                <a:solidFill>
                  <a:srgbClr val="FF0000"/>
                </a:solidFill>
                <a:latin typeface="Meiryo UI" panose="020B0604030504040204" pitchFamily="50" charset="-128"/>
                <a:ea typeface="Meiryo UI" panose="020B0604030504040204" pitchFamily="50" charset="-128"/>
              </a:rPr>
              <a:t>3/10</a:t>
            </a:r>
            <a:r>
              <a:rPr lang="ja-JP" altLang="en-US" dirty="0" smtClean="0">
                <a:solidFill>
                  <a:srgbClr val="FF0000"/>
                </a:solidFill>
                <a:latin typeface="Meiryo UI" panose="020B0604030504040204" pitchFamily="50" charset="-128"/>
                <a:ea typeface="Meiryo UI" panose="020B0604030504040204" pitchFamily="50" charset="-128"/>
              </a:rPr>
              <a:t>見直し</a:t>
            </a:r>
            <a:r>
              <a:rPr lang="ja-JP" altLang="en-US" dirty="0">
                <a:solidFill>
                  <a:srgbClr val="FF0000"/>
                </a:solidFill>
                <a:latin typeface="Meiryo UI" panose="020B0604030504040204" pitchFamily="50" charset="-128"/>
                <a:ea typeface="Meiryo UI" panose="020B0604030504040204" pitchFamily="50" charset="-128"/>
              </a:rPr>
              <a:t>箇所</a:t>
            </a:r>
            <a:endParaRPr lang="ja-JP" altLang="en-US" sz="1100" dirty="0">
              <a:solidFill>
                <a:srgbClr val="FF0000"/>
              </a:solidFill>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00815"/>
            <a:ext cx="2057400" cy="365125"/>
          </a:xfrm>
        </p:spPr>
        <p:txBody>
          <a:bodyPr/>
          <a:lstStyle/>
          <a:p>
            <a:fld id="{A9848611-8FAA-4BFC-BAAD-33CAF1A3E273}" type="slidenum">
              <a:rPr kumimoji="1" lang="ja-JP" altLang="en-US" smtClean="0"/>
              <a:t>2</a:t>
            </a:fld>
            <a:endParaRPr kumimoji="1" lang="ja-JP" altLang="en-US"/>
          </a:p>
        </p:txBody>
      </p:sp>
    </p:spTree>
    <p:extLst>
      <p:ext uri="{BB962C8B-B14F-4D97-AF65-F5344CB8AC3E}">
        <p14:creationId xmlns:p14="http://schemas.microsoft.com/office/powerpoint/2010/main" val="32977295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p:cNvSpPr txBox="1"/>
          <p:nvPr/>
        </p:nvSpPr>
        <p:spPr>
          <a:xfrm>
            <a:off x="0" y="-23543"/>
            <a:ext cx="9144000" cy="400110"/>
          </a:xfrm>
          <a:prstGeom prst="rect">
            <a:avLst/>
          </a:prstGeom>
          <a:solidFill>
            <a:schemeClr val="accent1">
              <a:lumMod val="75000"/>
            </a:schemeClr>
          </a:solid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病床確保計画（軽症中等症）　</a:t>
            </a:r>
            <a:r>
              <a:rPr lang="ja-JP" altLang="en-US" sz="2000" b="1" dirty="0" smtClean="0">
                <a:solidFill>
                  <a:schemeClr val="bg1"/>
                </a:solidFill>
                <a:latin typeface="Meiryo UI" panose="020B0604030504040204" pitchFamily="50" charset="-128"/>
                <a:ea typeface="Meiryo UI" panose="020B0604030504040204" pitchFamily="50" charset="-128"/>
              </a:rPr>
              <a:t>改定</a:t>
            </a:r>
            <a:r>
              <a:rPr lang="ja-JP" altLang="en-US" sz="2000" b="1" dirty="0">
                <a:solidFill>
                  <a:schemeClr val="bg1"/>
                </a:solidFill>
                <a:latin typeface="Meiryo UI" panose="020B0604030504040204" pitchFamily="50" charset="-128"/>
                <a:ea typeface="Meiryo UI" panose="020B0604030504040204" pitchFamily="50" charset="-128"/>
              </a:rPr>
              <a:t>内容</a:t>
            </a:r>
          </a:p>
        </p:txBody>
      </p:sp>
      <p:graphicFrame>
        <p:nvGraphicFramePr>
          <p:cNvPr id="16" name="表 15"/>
          <p:cNvGraphicFramePr>
            <a:graphicFrameLocks noGrp="1"/>
          </p:cNvGraphicFramePr>
          <p:nvPr>
            <p:extLst>
              <p:ext uri="{D42A27DB-BD31-4B8C-83A1-F6EECF244321}">
                <p14:modId xmlns:p14="http://schemas.microsoft.com/office/powerpoint/2010/main" val="2085632919"/>
              </p:ext>
            </p:extLst>
          </p:nvPr>
        </p:nvGraphicFramePr>
        <p:xfrm>
          <a:off x="119189" y="1134959"/>
          <a:ext cx="8985543" cy="2067112"/>
        </p:xfrm>
        <a:graphic>
          <a:graphicData uri="http://schemas.openxmlformats.org/drawingml/2006/table">
            <a:tbl>
              <a:tblPr firstRow="1" bandRow="1">
                <a:tableStyleId>{5C22544A-7EE6-4342-B048-85BDC9FD1C3A}</a:tableStyleId>
              </a:tblPr>
              <a:tblGrid>
                <a:gridCol w="868627">
                  <a:extLst>
                    <a:ext uri="{9D8B030D-6E8A-4147-A177-3AD203B41FA5}">
                      <a16:colId xmlns:a16="http://schemas.microsoft.com/office/drawing/2014/main" val="20000"/>
                    </a:ext>
                  </a:extLst>
                </a:gridCol>
                <a:gridCol w="892097">
                  <a:extLst>
                    <a:ext uri="{9D8B030D-6E8A-4147-A177-3AD203B41FA5}">
                      <a16:colId xmlns:a16="http://schemas.microsoft.com/office/drawing/2014/main" val="2589464381"/>
                    </a:ext>
                  </a:extLst>
                </a:gridCol>
                <a:gridCol w="7224819">
                  <a:extLst>
                    <a:ext uri="{9D8B030D-6E8A-4147-A177-3AD203B41FA5}">
                      <a16:colId xmlns:a16="http://schemas.microsoft.com/office/drawing/2014/main" val="20001"/>
                    </a:ext>
                  </a:extLst>
                </a:gridCol>
              </a:tblGrid>
              <a:tr h="455784">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設定</a:t>
                      </a:r>
                      <a:endParaRPr kumimoji="1" lang="en-US" altLang="ja-JP" sz="1200" dirty="0">
                        <a:solidFill>
                          <a:schemeClr val="tx1"/>
                        </a:solidFill>
                        <a:latin typeface="Meiryo UI" panose="020B0604030504040204" pitchFamily="50" charset="-128"/>
                        <a:ea typeface="Meiryo UI" panose="020B0604030504040204" pitchFamily="50" charset="-128"/>
                      </a:endParaRPr>
                    </a:p>
                    <a:p>
                      <a:pPr algn="ctr"/>
                      <a:r>
                        <a:rPr kumimoji="1" lang="ja-JP" altLang="en-US" sz="1200" dirty="0">
                          <a:solidFill>
                            <a:schemeClr val="tx1"/>
                          </a:solidFill>
                          <a:latin typeface="Meiryo UI" panose="020B0604030504040204" pitchFamily="50" charset="-128"/>
                          <a:ea typeface="Meiryo UI" panose="020B0604030504040204" pitchFamily="50" charset="-128"/>
                        </a:rPr>
                        <a:t>病床数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次フェーズ移行の判断基準</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（下記基準と感染拡大状況・</a:t>
                      </a:r>
                      <a:r>
                        <a:rPr kumimoji="1" lang="ja-JP" altLang="en-US" sz="1400" u="sng" dirty="0">
                          <a:solidFill>
                            <a:srgbClr val="FF0000"/>
                          </a:solidFill>
                          <a:latin typeface="Meiryo UI" panose="020B0604030504040204" pitchFamily="50" charset="-128"/>
                          <a:ea typeface="Meiryo UI" panose="020B0604030504040204" pitchFamily="50" charset="-128"/>
                        </a:rPr>
                        <a:t>病床運用率</a:t>
                      </a:r>
                      <a:r>
                        <a:rPr kumimoji="1" lang="ja-JP" altLang="en-US" sz="1400" dirty="0">
                          <a:solidFill>
                            <a:schemeClr val="tx1"/>
                          </a:solidFill>
                          <a:latin typeface="Meiryo UI" panose="020B0604030504040204" pitchFamily="50" charset="-128"/>
                          <a:ea typeface="Meiryo UI" panose="020B0604030504040204" pitchFamily="50" charset="-128"/>
                        </a:rPr>
                        <a:t>から総合的に判断）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280176">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300" u="sng" dirty="0">
                          <a:solidFill>
                            <a:srgbClr val="FF0000"/>
                          </a:solidFill>
                          <a:latin typeface="Meiryo UI" panose="020B0604030504040204" pitchFamily="50" charset="-128"/>
                          <a:ea typeface="Meiryo UI" panose="020B0604030504040204" pitchFamily="50" charset="-128"/>
                        </a:rPr>
                        <a:t>700</a:t>
                      </a:r>
                      <a:r>
                        <a:rPr lang="ja-JP" altLang="en-US" sz="13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軽症中等床患者数およそ</a:t>
                      </a:r>
                      <a:r>
                        <a:rPr kumimoji="1" lang="en-US" altLang="ja-JP" sz="1400" u="sng" dirty="0">
                          <a:solidFill>
                            <a:srgbClr val="FF0000"/>
                          </a:solidFill>
                          <a:latin typeface="Meiryo UI" panose="020B0604030504040204" pitchFamily="50" charset="-128"/>
                          <a:ea typeface="Meiryo UI" panose="020B0604030504040204" pitchFamily="50" charset="-128"/>
                        </a:rPr>
                        <a:t>280</a:t>
                      </a:r>
                      <a:r>
                        <a:rPr kumimoji="1" lang="ja-JP" altLang="en-US" sz="1400" u="sng" dirty="0">
                          <a:solidFill>
                            <a:srgbClr val="FF0000"/>
                          </a:solidFill>
                          <a:latin typeface="Meiryo UI" panose="020B0604030504040204" pitchFamily="50" charset="-128"/>
                          <a:ea typeface="Meiryo UI" panose="020B0604030504040204" pitchFamily="50" charset="-128"/>
                        </a:rPr>
                        <a:t>人以上（設定病床数の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40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u="none" dirty="0">
                          <a:solidFill>
                            <a:schemeClr val="tx1"/>
                          </a:solidFill>
                          <a:latin typeface="Meiryo UI" panose="020B0604030504040204" pitchFamily="50" charset="-128"/>
                          <a:ea typeface="Meiryo UI" panose="020B0604030504040204" pitchFamily="50" charset="-128"/>
                        </a:rPr>
                        <a:t>⇒フェーズ２移行準備</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17276">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300" u="sng" dirty="0">
                          <a:solidFill>
                            <a:srgbClr val="FF0000"/>
                          </a:solidFill>
                          <a:latin typeface="Meiryo UI" panose="020B0604030504040204" pitchFamily="50" charset="-128"/>
                          <a:ea typeface="Meiryo UI" panose="020B0604030504040204" pitchFamily="50" charset="-128"/>
                        </a:rPr>
                        <a:t>1,000</a:t>
                      </a:r>
                      <a:r>
                        <a:rPr kumimoji="1" lang="ja-JP" altLang="en-US" sz="13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軽症中等症患者およそ</a:t>
                      </a:r>
                      <a:r>
                        <a:rPr kumimoji="1" lang="en-US" altLang="ja-JP" sz="1400" u="sng" dirty="0">
                          <a:solidFill>
                            <a:srgbClr val="FF0000"/>
                          </a:solidFill>
                          <a:latin typeface="Meiryo UI" panose="020B0604030504040204" pitchFamily="50" charset="-128"/>
                          <a:ea typeface="Meiryo UI" panose="020B0604030504040204" pitchFamily="50" charset="-128"/>
                        </a:rPr>
                        <a:t>400</a:t>
                      </a:r>
                      <a:r>
                        <a:rPr kumimoji="1" lang="ja-JP" altLang="en-US" sz="1400" u="sng" dirty="0">
                          <a:solidFill>
                            <a:srgbClr val="FF0000"/>
                          </a:solidFill>
                          <a:latin typeface="Meiryo UI" panose="020B0604030504040204" pitchFamily="50" charset="-128"/>
                          <a:ea typeface="Meiryo UI" panose="020B0604030504040204" pitchFamily="50" charset="-128"/>
                        </a:rPr>
                        <a:t>人以上（設定病床数の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40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u="none" dirty="0">
                          <a:solidFill>
                            <a:schemeClr val="tx1"/>
                          </a:solidFill>
                          <a:latin typeface="Meiryo UI" panose="020B0604030504040204" pitchFamily="50" charset="-128"/>
                          <a:ea typeface="Meiryo UI" panose="020B0604030504040204" pitchFamily="50" charset="-128"/>
                        </a:rPr>
                        <a:t>⇒フェーズ３移行準備</a:t>
                      </a:r>
                      <a:endParaRPr kumimoji="1" lang="en-US" altLang="ja-JP" sz="1400" u="none"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17276">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300" u="sng" dirty="0">
                          <a:solidFill>
                            <a:srgbClr val="FF0000"/>
                          </a:solidFill>
                          <a:latin typeface="Meiryo UI" panose="020B0604030504040204" pitchFamily="50" charset="-128"/>
                          <a:ea typeface="Meiryo UI" panose="020B0604030504040204" pitchFamily="50" charset="-128"/>
                        </a:rPr>
                        <a:t>1,200</a:t>
                      </a:r>
                      <a:r>
                        <a:rPr kumimoji="1" lang="ja-JP" altLang="en-US" sz="13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軽症中等症患者およそ</a:t>
                      </a:r>
                      <a:r>
                        <a:rPr kumimoji="1" lang="en-US" altLang="ja-JP" sz="1400" u="sng" dirty="0">
                          <a:solidFill>
                            <a:srgbClr val="FF0000"/>
                          </a:solidFill>
                          <a:latin typeface="Meiryo UI" panose="020B0604030504040204" pitchFamily="50" charset="-128"/>
                          <a:ea typeface="Meiryo UI" panose="020B0604030504040204" pitchFamily="50" charset="-128"/>
                        </a:rPr>
                        <a:t>840</a:t>
                      </a:r>
                      <a:r>
                        <a:rPr kumimoji="1" lang="ja-JP" altLang="en-US" sz="1400" u="sng" dirty="0">
                          <a:solidFill>
                            <a:srgbClr val="FF0000"/>
                          </a:solidFill>
                          <a:latin typeface="Meiryo UI" panose="020B0604030504040204" pitchFamily="50" charset="-128"/>
                          <a:ea typeface="Meiryo UI" panose="020B0604030504040204" pitchFamily="50" charset="-128"/>
                        </a:rPr>
                        <a:t>人以上（設定病床数の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70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dirty="0">
                          <a:solidFill>
                            <a:schemeClr val="tx1"/>
                          </a:solidFill>
                          <a:latin typeface="Meiryo UI" panose="020B0604030504040204" pitchFamily="50" charset="-128"/>
                          <a:ea typeface="Meiryo UI" panose="020B0604030504040204" pitchFamily="50" charset="-128"/>
                        </a:rPr>
                        <a:t>⇒フェーズ４移行準備</a:t>
                      </a:r>
                      <a:endParaRPr kumimoji="1" lang="en-US" altLang="ja-JP"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158160">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フェーズ４</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300" u="sng" dirty="0">
                          <a:solidFill>
                            <a:srgbClr val="FF0000"/>
                          </a:solidFill>
                          <a:latin typeface="Meiryo UI" panose="020B0604030504040204" pitchFamily="50" charset="-128"/>
                          <a:ea typeface="Meiryo UI" panose="020B0604030504040204" pitchFamily="50" charset="-128"/>
                        </a:rPr>
                        <a:t>1,500</a:t>
                      </a:r>
                      <a:r>
                        <a:rPr kumimoji="1" lang="ja-JP" altLang="en-US" sz="13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r>
                        <a:rPr kumimoji="1" lang="ja-JP" altLang="en-US" sz="1400" u="sng" dirty="0" smtClean="0">
                          <a:solidFill>
                            <a:srgbClr val="FF0000"/>
                          </a:solidFill>
                          <a:latin typeface="Meiryo UI" panose="020B0604030504040204" pitchFamily="50" charset="-128"/>
                          <a:ea typeface="Meiryo UI" panose="020B0604030504040204" pitchFamily="50" charset="-128"/>
                        </a:rPr>
                        <a:t>軽症中等症</a:t>
                      </a:r>
                      <a:r>
                        <a:rPr kumimoji="1" lang="ja-JP" altLang="en-US" sz="1400" u="sng" dirty="0">
                          <a:solidFill>
                            <a:srgbClr val="FF0000"/>
                          </a:solidFill>
                          <a:latin typeface="Meiryo UI" panose="020B0604030504040204" pitchFamily="50" charset="-128"/>
                          <a:ea typeface="Meiryo UI" panose="020B0604030504040204" pitchFamily="50" charset="-128"/>
                        </a:rPr>
                        <a:t>患者およそ</a:t>
                      </a:r>
                      <a:r>
                        <a:rPr kumimoji="1" lang="en-US" altLang="ja-JP" sz="1400" u="sng" dirty="0">
                          <a:solidFill>
                            <a:srgbClr val="FF0000"/>
                          </a:solidFill>
                          <a:latin typeface="Meiryo UI" panose="020B0604030504040204" pitchFamily="50" charset="-128"/>
                          <a:ea typeface="Meiryo UI" panose="020B0604030504040204" pitchFamily="50" charset="-128"/>
                        </a:rPr>
                        <a:t>1,050</a:t>
                      </a:r>
                      <a:r>
                        <a:rPr kumimoji="1" lang="ja-JP" altLang="en-US" sz="1400" u="sng" dirty="0">
                          <a:solidFill>
                            <a:srgbClr val="FF0000"/>
                          </a:solidFill>
                          <a:latin typeface="Meiryo UI" panose="020B0604030504040204" pitchFamily="50" charset="-128"/>
                          <a:ea typeface="Meiryo UI" panose="020B0604030504040204" pitchFamily="50" charset="-128"/>
                        </a:rPr>
                        <a:t>人（設定病床数の</a:t>
                      </a:r>
                      <a:r>
                        <a:rPr kumimoji="1" lang="en-US" altLang="ja-JP" sz="1400" u="sng" dirty="0">
                          <a:solidFill>
                            <a:srgbClr val="FF0000"/>
                          </a:solidFill>
                          <a:latin typeface="Meiryo UI" panose="020B0604030504040204" pitchFamily="50" charset="-128"/>
                          <a:ea typeface="Meiryo UI" panose="020B0604030504040204" pitchFamily="50" charset="-128"/>
                        </a:rPr>
                        <a:t>70</a:t>
                      </a:r>
                      <a:r>
                        <a:rPr kumimoji="1" lang="ja-JP" altLang="en-US" sz="1400" u="sng" dirty="0">
                          <a:solidFill>
                            <a:srgbClr val="FF0000"/>
                          </a:solidFill>
                          <a:latin typeface="Meiryo UI" panose="020B0604030504040204" pitchFamily="50" charset="-128"/>
                          <a:ea typeface="Meiryo UI" panose="020B0604030504040204" pitchFamily="50" charset="-128"/>
                        </a:rPr>
                        <a:t>％以上）</a:t>
                      </a:r>
                      <a:r>
                        <a:rPr kumimoji="1" lang="ja-JP" altLang="en-US" sz="1400" u="sng" dirty="0">
                          <a:solidFill>
                            <a:schemeClr val="tx1"/>
                          </a:solidFill>
                          <a:latin typeface="Meiryo UI" panose="020B0604030504040204" pitchFamily="50" charset="-128"/>
                          <a:ea typeface="Meiryo UI" panose="020B0604030504040204" pitchFamily="50" charset="-128"/>
                        </a:rPr>
                        <a:t>⇒</a:t>
                      </a:r>
                      <a:r>
                        <a:rPr kumimoji="1" lang="ja-JP" altLang="en-US" sz="1400" u="sng" dirty="0">
                          <a:solidFill>
                            <a:srgbClr val="FF0000"/>
                          </a:solidFill>
                          <a:latin typeface="Meiryo UI" panose="020B0604030504040204" pitchFamily="50" charset="-128"/>
                          <a:ea typeface="Meiryo UI" panose="020B0604030504040204" pitchFamily="50" charset="-128"/>
                        </a:rPr>
                        <a:t>フェーズ４</a:t>
                      </a:r>
                      <a:r>
                        <a:rPr kumimoji="1" lang="en-US" altLang="ja-JP" sz="1400" u="sng" dirty="0">
                          <a:solidFill>
                            <a:srgbClr val="FF0000"/>
                          </a:solidFill>
                          <a:latin typeface="Meiryo UI" panose="020B0604030504040204" pitchFamily="50" charset="-128"/>
                          <a:ea typeface="Meiryo UI" panose="020B0604030504040204" pitchFamily="50" charset="-128"/>
                        </a:rPr>
                        <a:t>-2</a:t>
                      </a:r>
                      <a:r>
                        <a:rPr kumimoji="1" lang="ja-JP" altLang="en-US" sz="1400" u="sng" dirty="0">
                          <a:solidFill>
                            <a:srgbClr val="FF0000"/>
                          </a:solidFill>
                          <a:latin typeface="Meiryo UI" panose="020B0604030504040204" pitchFamily="50" charset="-128"/>
                          <a:ea typeface="Meiryo UI" panose="020B0604030504040204" pitchFamily="50" charset="-128"/>
                        </a:rPr>
                        <a:t>移行準備</a:t>
                      </a:r>
                      <a:endParaRPr kumimoji="1" lang="en-US" altLang="ja-JP" sz="1400"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158160">
                <a:tc>
                  <a:txBody>
                    <a:bodyPr/>
                    <a:lstStyle/>
                    <a:p>
                      <a:pPr algn="ctr"/>
                      <a:r>
                        <a:rPr kumimoji="1" lang="ja-JP" altLang="en-US" sz="1100" dirty="0">
                          <a:solidFill>
                            <a:schemeClr val="tx1"/>
                          </a:solidFill>
                          <a:latin typeface="Meiryo UI" panose="020B0604030504040204" pitchFamily="50" charset="-128"/>
                          <a:ea typeface="Meiryo UI" panose="020B0604030504040204" pitchFamily="50" charset="-128"/>
                        </a:rPr>
                        <a:t>フェーズ</a:t>
                      </a:r>
                      <a:r>
                        <a:rPr kumimoji="1" lang="en-US" altLang="ja-JP" sz="1100" dirty="0">
                          <a:solidFill>
                            <a:schemeClr val="tx1"/>
                          </a:solidFill>
                          <a:latin typeface="Meiryo UI" panose="020B0604030504040204" pitchFamily="50" charset="-128"/>
                          <a:ea typeface="Meiryo UI" panose="020B0604030504040204" pitchFamily="50" charset="-128"/>
                        </a:rPr>
                        <a:t>4-2</a:t>
                      </a:r>
                      <a:endParaRPr kumimoji="1" lang="ja-JP" altLang="en-US" sz="11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300" u="sng" dirty="0">
                          <a:solidFill>
                            <a:srgbClr val="FF0000"/>
                          </a:solidFill>
                          <a:latin typeface="Meiryo UI" panose="020B0604030504040204" pitchFamily="50" charset="-128"/>
                          <a:ea typeface="Meiryo UI" panose="020B0604030504040204" pitchFamily="50" charset="-128"/>
                        </a:rPr>
                        <a:t>1,800</a:t>
                      </a:r>
                      <a:r>
                        <a:rPr kumimoji="1" lang="ja-JP" altLang="en-US" sz="1300" u="sng" dirty="0">
                          <a:solidFill>
                            <a:srgbClr val="FF0000"/>
                          </a:solidFill>
                          <a:latin typeface="Meiryo UI" panose="020B0604030504040204" pitchFamily="50" charset="-128"/>
                          <a:ea typeface="Meiryo UI" panose="020B0604030504040204" pitchFamily="50" charset="-128"/>
                        </a:rPr>
                        <a:t>床</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dirty="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2027869"/>
                  </a:ext>
                </a:extLst>
              </a:tr>
            </a:tbl>
          </a:graphicData>
        </a:graphic>
      </p:graphicFrame>
      <p:sp>
        <p:nvSpPr>
          <p:cNvPr id="17" name="テキスト ボックス 1">
            <a:extLst>
              <a:ext uri="{FF2B5EF4-FFF2-40B4-BE49-F238E27FC236}">
                <a16:creationId xmlns:a16="http://schemas.microsoft.com/office/drawing/2014/main" id="{54A6627B-D6E7-4D34-AB7B-5B6EC4EC53F5}"/>
              </a:ext>
            </a:extLst>
          </p:cNvPr>
          <p:cNvSpPr txBox="1"/>
          <p:nvPr/>
        </p:nvSpPr>
        <p:spPr>
          <a:xfrm>
            <a:off x="7387285" y="390231"/>
            <a:ext cx="1875904" cy="395964"/>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altLang="ja-JP" dirty="0">
                <a:solidFill>
                  <a:srgbClr val="FF0000"/>
                </a:solidFill>
                <a:latin typeface="Meiryo UI" panose="020B0604030504040204" pitchFamily="50" charset="-128"/>
                <a:ea typeface="Meiryo UI" panose="020B0604030504040204" pitchFamily="50" charset="-128"/>
              </a:rPr>
              <a:t>※</a:t>
            </a:r>
            <a:r>
              <a:rPr lang="ja-JP" altLang="en-US" u="sng" dirty="0">
                <a:solidFill>
                  <a:srgbClr val="FF0000"/>
                </a:solidFill>
                <a:latin typeface="Meiryo UI" panose="020B0604030504040204" pitchFamily="50" charset="-128"/>
                <a:ea typeface="Meiryo UI" panose="020B0604030504040204" pitchFamily="50" charset="-128"/>
              </a:rPr>
              <a:t>赤字</a:t>
            </a:r>
            <a:r>
              <a:rPr lang="ja-JP" altLang="en-US" dirty="0" smtClean="0">
                <a:solidFill>
                  <a:srgbClr val="FF0000"/>
                </a:solidFill>
                <a:latin typeface="Meiryo UI" panose="020B0604030504040204" pitchFamily="50" charset="-128"/>
                <a:ea typeface="Meiryo UI" panose="020B0604030504040204" pitchFamily="50" charset="-128"/>
              </a:rPr>
              <a:t>：</a:t>
            </a:r>
            <a:r>
              <a:rPr lang="en-US" altLang="ja-JP" dirty="0" smtClean="0">
                <a:solidFill>
                  <a:srgbClr val="FF0000"/>
                </a:solidFill>
                <a:latin typeface="Meiryo UI" panose="020B0604030504040204" pitchFamily="50" charset="-128"/>
                <a:ea typeface="Meiryo UI" panose="020B0604030504040204" pitchFamily="50" charset="-128"/>
              </a:rPr>
              <a:t>3/10</a:t>
            </a:r>
            <a:r>
              <a:rPr lang="ja-JP" altLang="en-US" dirty="0" smtClean="0">
                <a:solidFill>
                  <a:srgbClr val="FF0000"/>
                </a:solidFill>
                <a:latin typeface="Meiryo UI" panose="020B0604030504040204" pitchFamily="50" charset="-128"/>
                <a:ea typeface="Meiryo UI" panose="020B0604030504040204" pitchFamily="50" charset="-128"/>
              </a:rPr>
              <a:t>見直し</a:t>
            </a:r>
            <a:r>
              <a:rPr lang="ja-JP" altLang="en-US" dirty="0">
                <a:solidFill>
                  <a:srgbClr val="FF0000"/>
                </a:solidFill>
                <a:latin typeface="Meiryo UI" panose="020B0604030504040204" pitchFamily="50" charset="-128"/>
                <a:ea typeface="Meiryo UI" panose="020B0604030504040204" pitchFamily="50" charset="-128"/>
              </a:rPr>
              <a:t>箇所</a:t>
            </a:r>
            <a:endParaRPr lang="ja-JP" altLang="en-US" sz="1100" dirty="0">
              <a:solidFill>
                <a:srgbClr val="FF0000"/>
              </a:solidFill>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70815" y="376567"/>
            <a:ext cx="8753707" cy="738664"/>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○各受入病院から提出の</a:t>
            </a:r>
            <a:r>
              <a:rPr kumimoji="1" lang="ja-JP" altLang="en-US" sz="1400" dirty="0" smtClean="0">
                <a:latin typeface="Meiryo UI" panose="020B0604030504040204" pitchFamily="50" charset="-128"/>
                <a:ea typeface="Meiryo UI" panose="020B0604030504040204" pitchFamily="50" charset="-128"/>
              </a:rPr>
              <a:t>あった計画</a:t>
            </a:r>
            <a:r>
              <a:rPr kumimoji="1" lang="ja-JP" altLang="en-US" sz="1400" dirty="0">
                <a:latin typeface="Meiryo UI" panose="020B0604030504040204" pitchFamily="50" charset="-128"/>
                <a:ea typeface="Meiryo UI" panose="020B0604030504040204" pitchFamily="50" charset="-128"/>
              </a:rPr>
              <a:t>病床数の総数を基本</a:t>
            </a:r>
            <a:r>
              <a:rPr kumimoji="1" lang="ja-JP" altLang="en-US" sz="1400" dirty="0" smtClean="0">
                <a:latin typeface="Meiryo UI" panose="020B0604030504040204" pitchFamily="50" charset="-128"/>
                <a:ea typeface="Meiryo UI" panose="020B0604030504040204" pitchFamily="50" charset="-128"/>
              </a:rPr>
              <a:t>にフェーズ毎の病床数</a:t>
            </a:r>
            <a:r>
              <a:rPr kumimoji="1" lang="ja-JP" altLang="en-US" sz="1400" dirty="0">
                <a:latin typeface="Meiryo UI" panose="020B0604030504040204" pitchFamily="50" charset="-128"/>
                <a:ea typeface="Meiryo UI" panose="020B0604030504040204" pitchFamily="50" charset="-128"/>
              </a:rPr>
              <a:t>を</a:t>
            </a:r>
            <a:r>
              <a:rPr kumimoji="1" lang="ja-JP" altLang="en-US" sz="1400" dirty="0" smtClean="0">
                <a:latin typeface="Meiryo UI" panose="020B0604030504040204" pitchFamily="50" charset="-128"/>
                <a:ea typeface="Meiryo UI" panose="020B0604030504040204" pitchFamily="50" charset="-128"/>
              </a:rPr>
              <a:t>設定</a:t>
            </a:r>
            <a:endParaRPr kumimoji="1" lang="ja-JP" altLang="en-US"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○第３波での実績から、感染拡大期に</a:t>
            </a:r>
            <a:r>
              <a:rPr kumimoji="1" lang="en-US" altLang="ja-JP" sz="1400" dirty="0">
                <a:latin typeface="Meiryo UI" panose="020B0604030504040204" pitchFamily="50" charset="-128"/>
                <a:ea typeface="Meiryo UI" panose="020B0604030504040204" pitchFamily="50" charset="-128"/>
              </a:rPr>
              <a:t>1</a:t>
            </a:r>
            <a:r>
              <a:rPr kumimoji="1" lang="ja-JP" altLang="en-US" sz="1400" dirty="0">
                <a:latin typeface="Meiryo UI" panose="020B0604030504040204" pitchFamily="50" charset="-128"/>
                <a:ea typeface="Meiryo UI" panose="020B0604030504040204" pitchFamily="50" charset="-128"/>
              </a:rPr>
              <a:t>日</a:t>
            </a:r>
            <a:r>
              <a:rPr kumimoji="1" lang="ja-JP" altLang="en-US" sz="1400" dirty="0" smtClean="0">
                <a:latin typeface="Meiryo UI" panose="020B0604030504040204" pitchFamily="50" charset="-128"/>
                <a:ea typeface="Meiryo UI" panose="020B0604030504040204" pitchFamily="50" charset="-128"/>
              </a:rPr>
              <a:t>平均</a:t>
            </a:r>
            <a:r>
              <a:rPr kumimoji="1" lang="en-US" altLang="ja-JP" sz="1400" dirty="0" smtClean="0">
                <a:latin typeface="Meiryo UI" panose="020B0604030504040204" pitchFamily="50" charset="-128"/>
                <a:ea typeface="Meiryo UI" panose="020B0604030504040204" pitchFamily="50" charset="-128"/>
              </a:rPr>
              <a:t>30</a:t>
            </a:r>
            <a:r>
              <a:rPr kumimoji="1" lang="ja-JP" altLang="en-US" sz="1400" dirty="0" smtClean="0">
                <a:latin typeface="Meiryo UI" panose="020B0604030504040204" pitchFamily="50" charset="-128"/>
                <a:ea typeface="Meiryo UI" panose="020B0604030504040204" pitchFamily="50" charset="-128"/>
              </a:rPr>
              <a:t>～</a:t>
            </a:r>
            <a:r>
              <a:rPr kumimoji="1" lang="en-US" altLang="ja-JP" sz="1400" dirty="0" smtClean="0">
                <a:latin typeface="Meiryo UI" panose="020B0604030504040204" pitchFamily="50" charset="-128"/>
                <a:ea typeface="Meiryo UI" panose="020B0604030504040204" pitchFamily="50" charset="-128"/>
              </a:rPr>
              <a:t>40</a:t>
            </a:r>
            <a:r>
              <a:rPr kumimoji="1" lang="ja-JP" altLang="en-US" sz="1400" dirty="0" smtClean="0">
                <a:latin typeface="Meiryo UI" panose="020B0604030504040204" pitchFamily="50" charset="-128"/>
                <a:ea typeface="Meiryo UI" panose="020B0604030504040204" pitchFamily="50" charset="-128"/>
              </a:rPr>
              <a:t>人</a:t>
            </a:r>
            <a:r>
              <a:rPr kumimoji="1" lang="ja-JP" altLang="en-US" sz="1400" dirty="0">
                <a:latin typeface="Meiryo UI" panose="020B0604030504040204" pitchFamily="50" charset="-128"/>
                <a:ea typeface="Meiryo UI" panose="020B0604030504040204" pitchFamily="50" charset="-128"/>
              </a:rPr>
              <a:t>程度の入院患者数増の発生を見込み、</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 フェーズ</a:t>
            </a:r>
            <a:r>
              <a:rPr kumimoji="1" lang="ja-JP" altLang="en-US" sz="1400" dirty="0">
                <a:latin typeface="Meiryo UI" panose="020B0604030504040204" pitchFamily="50" charset="-128"/>
                <a:ea typeface="Meiryo UI" panose="020B0604030504040204" pitchFamily="50" charset="-128"/>
              </a:rPr>
              <a:t>移行の準備期間</a:t>
            </a:r>
            <a:r>
              <a:rPr kumimoji="1" lang="ja-JP" altLang="en-US" sz="1400" dirty="0" smtClean="0">
                <a:latin typeface="Meiryo UI" panose="020B0604030504040204" pitchFamily="50" charset="-128"/>
                <a:ea typeface="Meiryo UI" panose="020B0604030504040204" pitchFamily="50" charset="-128"/>
              </a:rPr>
              <a:t>も踏まえ移行基準を設定</a:t>
            </a:r>
            <a:endParaRPr kumimoji="1" lang="ja-JP" altLang="en-US" sz="14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45893" y="3269806"/>
            <a:ext cx="8649264" cy="569387"/>
          </a:xfrm>
          <a:prstGeom prst="rect">
            <a:avLst/>
          </a:prstGeom>
          <a:noFill/>
        </p:spPr>
        <p:txBody>
          <a:bodyPr wrap="square" rtlCol="0">
            <a:spAutoFit/>
          </a:bodyPr>
          <a:lstStyle/>
          <a:p>
            <a:pPr lvl="0"/>
            <a:r>
              <a:rPr kumimoji="1" lang="ja-JP" altLang="en-US" sz="1500" dirty="0" smtClean="0">
                <a:solidFill>
                  <a:prstClr val="black"/>
                </a:solidFill>
                <a:latin typeface="Meiryo UI" panose="020B0604030504040204" pitchFamily="50" charset="-128"/>
                <a:ea typeface="Meiryo UI" panose="020B0604030504040204" pitchFamily="50" charset="-128"/>
              </a:rPr>
              <a:t>○</a:t>
            </a:r>
            <a:r>
              <a:rPr kumimoji="1" lang="ja-JP" altLang="en-US" sz="1500" dirty="0">
                <a:solidFill>
                  <a:prstClr val="black"/>
                </a:solidFill>
                <a:latin typeface="Meiryo UI" panose="020B0604030504040204" pitchFamily="50" charset="-128"/>
                <a:ea typeface="Meiryo UI" panose="020B0604030504040204" pitchFamily="50" charset="-128"/>
              </a:rPr>
              <a:t>更なる感染拡大に備え</a:t>
            </a:r>
            <a:r>
              <a:rPr kumimoji="1" lang="ja-JP" altLang="en-US" sz="1500" dirty="0" smtClean="0">
                <a:solidFill>
                  <a:prstClr val="black"/>
                </a:solidFill>
                <a:latin typeface="Meiryo UI" panose="020B0604030504040204" pitchFamily="50" charset="-128"/>
                <a:ea typeface="Meiryo UI" panose="020B0604030504040204" pitchFamily="50" charset="-128"/>
              </a:rPr>
              <a:t>、各医療機関との調整を進め</a:t>
            </a:r>
            <a:r>
              <a:rPr kumimoji="1" lang="en-US" altLang="ja-JP" sz="1500" dirty="0" smtClean="0">
                <a:solidFill>
                  <a:prstClr val="black"/>
                </a:solidFill>
                <a:latin typeface="Meiryo UI" panose="020B0604030504040204" pitchFamily="50" charset="-128"/>
                <a:ea typeface="Meiryo UI" panose="020B0604030504040204" pitchFamily="50" charset="-128"/>
              </a:rPr>
              <a:t>1,800</a:t>
            </a:r>
            <a:r>
              <a:rPr kumimoji="1" lang="ja-JP" altLang="en-US" sz="1500" dirty="0" smtClean="0">
                <a:solidFill>
                  <a:prstClr val="black"/>
                </a:solidFill>
                <a:latin typeface="Meiryo UI" panose="020B0604030504040204" pitchFamily="50" charset="-128"/>
                <a:ea typeface="Meiryo UI" panose="020B0604030504040204" pitchFamily="50" charset="-128"/>
              </a:rPr>
              <a:t>床を超える病床</a:t>
            </a:r>
            <a:r>
              <a:rPr kumimoji="1" lang="ja-JP" altLang="en-US" sz="1500" dirty="0">
                <a:solidFill>
                  <a:prstClr val="black"/>
                </a:solidFill>
                <a:latin typeface="Meiryo UI" panose="020B0604030504040204" pitchFamily="50" charset="-128"/>
                <a:ea typeface="Meiryo UI" panose="020B0604030504040204" pitchFamily="50" charset="-128"/>
              </a:rPr>
              <a:t>確保にもあわせて</a:t>
            </a:r>
            <a:r>
              <a:rPr kumimoji="1" lang="ja-JP" altLang="en-US" sz="1500" dirty="0" smtClean="0">
                <a:solidFill>
                  <a:prstClr val="black"/>
                </a:solidFill>
                <a:latin typeface="Meiryo UI" panose="020B0604030504040204" pitchFamily="50" charset="-128"/>
                <a:ea typeface="Meiryo UI" panose="020B0604030504040204" pitchFamily="50" charset="-128"/>
              </a:rPr>
              <a:t>取組む</a:t>
            </a:r>
            <a:endParaRPr kumimoji="1" lang="en-US" altLang="ja-JP" sz="1500" dirty="0" smtClean="0">
              <a:solidFill>
                <a:prstClr val="black"/>
              </a:solidFill>
              <a:latin typeface="Meiryo UI" panose="020B0604030504040204" pitchFamily="50" charset="-128"/>
              <a:ea typeface="Meiryo UI" panose="020B0604030504040204" pitchFamily="50" charset="-128"/>
            </a:endParaRPr>
          </a:p>
          <a:p>
            <a:pPr lvl="0"/>
            <a:r>
              <a:rPr kumimoji="1" lang="ja-JP" altLang="en-US" sz="1600" dirty="0">
                <a:solidFill>
                  <a:prstClr val="black"/>
                </a:solidFill>
                <a:latin typeface="Meiryo UI" panose="020B0604030504040204" pitchFamily="50" charset="-128"/>
                <a:ea typeface="Meiryo UI" panose="020B0604030504040204" pitchFamily="50" charset="-128"/>
              </a:rPr>
              <a:t>○</a:t>
            </a:r>
            <a:r>
              <a:rPr kumimoji="1" lang="ja-JP" altLang="en-US" sz="1500" dirty="0" smtClean="0">
                <a:solidFill>
                  <a:prstClr val="black"/>
                </a:solidFill>
                <a:latin typeface="Meiryo UI" panose="020B0604030504040204" pitchFamily="50" charset="-128"/>
                <a:ea typeface="Meiryo UI" panose="020B0604030504040204" pitchFamily="50" charset="-128"/>
              </a:rPr>
              <a:t>緊急</a:t>
            </a:r>
            <a:r>
              <a:rPr kumimoji="1" lang="ja-JP" altLang="en-US" sz="1500" dirty="0">
                <a:solidFill>
                  <a:prstClr val="black"/>
                </a:solidFill>
                <a:latin typeface="Meiryo UI" panose="020B0604030504040204" pitchFamily="50" charset="-128"/>
                <a:ea typeface="Meiryo UI" panose="020B0604030504040204" pitchFamily="50" charset="-128"/>
              </a:rPr>
              <a:t>時</a:t>
            </a:r>
            <a:r>
              <a:rPr kumimoji="1" lang="ja-JP" altLang="en-US" sz="1500" dirty="0" smtClean="0">
                <a:solidFill>
                  <a:prstClr val="black"/>
                </a:solidFill>
                <a:latin typeface="Meiryo UI" panose="020B0604030504040204" pitchFamily="50" charset="-128"/>
                <a:ea typeface="Meiryo UI" panose="020B0604030504040204" pitchFamily="50" charset="-128"/>
              </a:rPr>
              <a:t>を想定した病床の準備等についても検討を行う</a:t>
            </a:r>
            <a:endParaRPr kumimoji="1" lang="ja-JP" altLang="en-US" sz="1500" dirty="0">
              <a:solidFill>
                <a:prstClr val="black"/>
              </a:solidFill>
              <a:latin typeface="Meiryo UI" panose="020B0604030504040204" pitchFamily="50" charset="-128"/>
              <a:ea typeface="Meiryo UI" panose="020B0604030504040204" pitchFamily="50" charset="-128"/>
            </a:endParaRPr>
          </a:p>
        </p:txBody>
      </p:sp>
      <p:graphicFrame>
        <p:nvGraphicFramePr>
          <p:cNvPr id="26" name="表 25"/>
          <p:cNvGraphicFramePr>
            <a:graphicFrameLocks noGrp="1"/>
          </p:cNvGraphicFramePr>
          <p:nvPr>
            <p:extLst>
              <p:ext uri="{D42A27DB-BD31-4B8C-83A1-F6EECF244321}">
                <p14:modId xmlns:p14="http://schemas.microsoft.com/office/powerpoint/2010/main" val="87771868"/>
              </p:ext>
            </p:extLst>
          </p:nvPr>
        </p:nvGraphicFramePr>
        <p:xfrm>
          <a:off x="119189" y="5005295"/>
          <a:ext cx="8770423" cy="1814771"/>
        </p:xfrm>
        <a:graphic>
          <a:graphicData uri="http://schemas.openxmlformats.org/drawingml/2006/table">
            <a:tbl>
              <a:tblPr firstRow="1" bandRow="1">
                <a:tableStyleId>{5C22544A-7EE6-4342-B048-85BDC9FD1C3A}</a:tableStyleId>
              </a:tblPr>
              <a:tblGrid>
                <a:gridCol w="843525">
                  <a:extLst>
                    <a:ext uri="{9D8B030D-6E8A-4147-A177-3AD203B41FA5}">
                      <a16:colId xmlns:a16="http://schemas.microsoft.com/office/drawing/2014/main" val="20000"/>
                    </a:ext>
                  </a:extLst>
                </a:gridCol>
                <a:gridCol w="954821">
                  <a:extLst>
                    <a:ext uri="{9D8B030D-6E8A-4147-A177-3AD203B41FA5}">
                      <a16:colId xmlns:a16="http://schemas.microsoft.com/office/drawing/2014/main" val="2163725257"/>
                    </a:ext>
                  </a:extLst>
                </a:gridCol>
                <a:gridCol w="6972077">
                  <a:extLst>
                    <a:ext uri="{9D8B030D-6E8A-4147-A177-3AD203B41FA5}">
                      <a16:colId xmlns:a16="http://schemas.microsoft.com/office/drawing/2014/main" val="20001"/>
                    </a:ext>
                  </a:extLst>
                </a:gridCol>
              </a:tblGrid>
              <a:tr h="854290">
                <a:tc>
                  <a:txBody>
                    <a:bodyPr/>
                    <a:lstStyle/>
                    <a:p>
                      <a:pPr algn="ctr"/>
                      <a:endParaRPr kumimoji="1" lang="ja-JP" altLang="en-US" sz="1400" dirty="0">
                        <a:solidFill>
                          <a:schemeClr val="tx1"/>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設定</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部屋数</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ctr"/>
                      <a:r>
                        <a:rPr kumimoji="1" lang="ja-JP" altLang="en-US" sz="1400" dirty="0">
                          <a:solidFill>
                            <a:schemeClr val="tx1"/>
                          </a:solidFill>
                          <a:latin typeface="Meiryo UI" panose="020B0604030504040204" pitchFamily="50" charset="-128"/>
                          <a:ea typeface="Meiryo UI" panose="020B0604030504040204" pitchFamily="50" charset="-128"/>
                        </a:rPr>
                        <a:t>次フェーズ移行の判断基準</a:t>
                      </a:r>
                      <a:endParaRPr kumimoji="1" lang="en-US" altLang="ja-JP" sz="1400" dirty="0">
                        <a:solidFill>
                          <a:schemeClr val="tx1"/>
                        </a:solidFill>
                        <a:latin typeface="Meiryo UI" panose="020B0604030504040204" pitchFamily="50" charset="-128"/>
                        <a:ea typeface="Meiryo UI" panose="020B0604030504040204" pitchFamily="50" charset="-128"/>
                      </a:endParaRPr>
                    </a:p>
                    <a:p>
                      <a:pPr algn="ctr"/>
                      <a:r>
                        <a:rPr kumimoji="1" lang="ja-JP" altLang="en-US" sz="1400" dirty="0">
                          <a:solidFill>
                            <a:schemeClr val="tx1"/>
                          </a:solidFill>
                          <a:latin typeface="Meiryo UI" panose="020B0604030504040204" pitchFamily="50" charset="-128"/>
                          <a:ea typeface="Meiryo UI" panose="020B0604030504040204" pitchFamily="50" charset="-128"/>
                        </a:rPr>
                        <a:t>（下記基準と感染拡大状況から総合的に判断）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10000"/>
                  </a:ext>
                </a:extLst>
              </a:tr>
              <a:tr h="350881">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フェーズ１</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lang="en-US" altLang="ja-JP" sz="1400" u="sng" dirty="0" smtClean="0">
                          <a:solidFill>
                            <a:srgbClr val="FF0000"/>
                          </a:solidFill>
                          <a:latin typeface="Meiryo UI" panose="020B0604030504040204" pitchFamily="50" charset="-128"/>
                          <a:ea typeface="Meiryo UI" panose="020B0604030504040204" pitchFamily="50" charset="-128"/>
                        </a:rPr>
                        <a:t>800</a:t>
                      </a:r>
                      <a:r>
                        <a:rPr lang="ja-JP" altLang="en-US" sz="1400" u="sng" dirty="0" smtClean="0">
                          <a:solidFill>
                            <a:srgbClr val="FF0000"/>
                          </a:solidFill>
                          <a:latin typeface="Meiryo UI" panose="020B0604030504040204" pitchFamily="50" charset="-128"/>
                          <a:ea typeface="Meiryo UI" panose="020B0604030504040204" pitchFamily="50" charset="-128"/>
                        </a:rPr>
                        <a:t>室</a:t>
                      </a:r>
                      <a:endParaRPr lang="ja-JP" altLang="en-US" sz="1400" u="sng"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療養者が</a:t>
                      </a:r>
                      <a:r>
                        <a:rPr kumimoji="1" lang="ja-JP" altLang="en-US" sz="1400" u="sng" dirty="0" smtClean="0">
                          <a:solidFill>
                            <a:srgbClr val="FF0000"/>
                          </a:solidFill>
                          <a:latin typeface="Meiryo UI" panose="020B0604030504040204" pitchFamily="50" charset="-128"/>
                          <a:ea typeface="Meiryo UI" panose="020B0604030504040204" pitchFamily="50" charset="-128"/>
                        </a:rPr>
                        <a:t>およそ</a:t>
                      </a:r>
                      <a:r>
                        <a:rPr kumimoji="1" lang="en-US" altLang="ja-JP" sz="1400" u="sng" dirty="0" smtClean="0">
                          <a:solidFill>
                            <a:srgbClr val="FF0000"/>
                          </a:solidFill>
                          <a:latin typeface="Meiryo UI" panose="020B0604030504040204" pitchFamily="50" charset="-128"/>
                          <a:ea typeface="Meiryo UI" panose="020B0604030504040204" pitchFamily="50" charset="-128"/>
                        </a:rPr>
                        <a:t>240</a:t>
                      </a:r>
                      <a:r>
                        <a:rPr kumimoji="1" lang="ja-JP" altLang="en-US" sz="1400" u="sng" dirty="0" smtClean="0">
                          <a:solidFill>
                            <a:srgbClr val="FF0000"/>
                          </a:solidFill>
                          <a:latin typeface="Meiryo UI" panose="020B0604030504040204" pitchFamily="50" charset="-128"/>
                          <a:ea typeface="Meiryo UI" panose="020B0604030504040204" pitchFamily="50" charset="-128"/>
                        </a:rPr>
                        <a:t>人以上⇒</a:t>
                      </a:r>
                      <a:r>
                        <a:rPr kumimoji="1" lang="ja-JP" altLang="en-US" sz="1400" u="sng" dirty="0">
                          <a:solidFill>
                            <a:srgbClr val="FF0000"/>
                          </a:solidFill>
                          <a:latin typeface="Meiryo UI" panose="020B0604030504040204" pitchFamily="50" charset="-128"/>
                          <a:ea typeface="Meiryo UI" panose="020B0604030504040204" pitchFamily="50" charset="-128"/>
                        </a:rPr>
                        <a:t>フェーズ２移行準備</a:t>
                      </a:r>
                      <a:endParaRPr kumimoji="1" lang="en-US" altLang="ja-JP" sz="1400" u="sng"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41157">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フェーズ２</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u="sng" dirty="0" smtClean="0">
                          <a:solidFill>
                            <a:srgbClr val="FF0000"/>
                          </a:solidFill>
                          <a:latin typeface="Meiryo UI" panose="020B0604030504040204" pitchFamily="50" charset="-128"/>
                          <a:ea typeface="Meiryo UI" panose="020B0604030504040204" pitchFamily="50" charset="-128"/>
                        </a:rPr>
                        <a:t>1,600</a:t>
                      </a:r>
                      <a:r>
                        <a:rPr kumimoji="1" lang="ja-JP" altLang="en-US" sz="1400" u="sng" dirty="0" smtClean="0">
                          <a:solidFill>
                            <a:srgbClr val="FF0000"/>
                          </a:solidFill>
                          <a:latin typeface="Meiryo UI" panose="020B0604030504040204" pitchFamily="50" charset="-128"/>
                          <a:ea typeface="Meiryo UI" panose="020B0604030504040204" pitchFamily="50" charset="-128"/>
                        </a:rPr>
                        <a:t>室</a:t>
                      </a:r>
                      <a:endParaRPr kumimoji="1" lang="ja-JP" altLang="en-US" sz="1400" u="sng"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u="sng" dirty="0">
                          <a:solidFill>
                            <a:srgbClr val="FF0000"/>
                          </a:solidFill>
                          <a:latin typeface="Meiryo UI" panose="020B0604030504040204" pitchFamily="50" charset="-128"/>
                          <a:ea typeface="Meiryo UI" panose="020B0604030504040204" pitchFamily="50" charset="-128"/>
                        </a:rPr>
                        <a:t>療養者が</a:t>
                      </a:r>
                      <a:r>
                        <a:rPr kumimoji="1" lang="ja-JP" altLang="en-US" sz="1400" u="sng" dirty="0" smtClean="0">
                          <a:solidFill>
                            <a:srgbClr val="FF0000"/>
                          </a:solidFill>
                          <a:latin typeface="Meiryo UI" panose="020B0604030504040204" pitchFamily="50" charset="-128"/>
                          <a:ea typeface="Meiryo UI" panose="020B0604030504040204" pitchFamily="50" charset="-128"/>
                        </a:rPr>
                        <a:t>およそ</a:t>
                      </a:r>
                      <a:r>
                        <a:rPr kumimoji="1" lang="en-US" altLang="ja-JP" sz="1400" u="sng" dirty="0" smtClean="0">
                          <a:solidFill>
                            <a:srgbClr val="FF0000"/>
                          </a:solidFill>
                          <a:latin typeface="Meiryo UI" panose="020B0604030504040204" pitchFamily="50" charset="-128"/>
                          <a:ea typeface="Meiryo UI" panose="020B0604030504040204" pitchFamily="50" charset="-128"/>
                        </a:rPr>
                        <a:t>800</a:t>
                      </a:r>
                      <a:r>
                        <a:rPr kumimoji="1" lang="ja-JP" altLang="en-US" sz="1400" u="sng" dirty="0" smtClean="0">
                          <a:solidFill>
                            <a:srgbClr val="FF0000"/>
                          </a:solidFill>
                          <a:latin typeface="Meiryo UI" panose="020B0604030504040204" pitchFamily="50" charset="-128"/>
                          <a:ea typeface="Meiryo UI" panose="020B0604030504040204" pitchFamily="50" charset="-128"/>
                        </a:rPr>
                        <a:t>人以上⇒</a:t>
                      </a:r>
                      <a:r>
                        <a:rPr kumimoji="1" lang="ja-JP" altLang="en-US" sz="1400" u="sng" dirty="0">
                          <a:solidFill>
                            <a:srgbClr val="FF0000"/>
                          </a:solidFill>
                          <a:latin typeface="Meiryo UI" panose="020B0604030504040204" pitchFamily="50" charset="-128"/>
                          <a:ea typeface="Meiryo UI" panose="020B0604030504040204" pitchFamily="50" charset="-128"/>
                        </a:rPr>
                        <a:t>フェーズ３移行準備</a:t>
                      </a:r>
                      <a:endParaRPr kumimoji="1" lang="en-US" altLang="ja-JP" sz="1400" u="sng"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1157">
                <a:tc>
                  <a:txBody>
                    <a:bodyPr/>
                    <a:lstStyle/>
                    <a:p>
                      <a:pPr algn="ctr"/>
                      <a:r>
                        <a:rPr kumimoji="1" lang="ja-JP" altLang="en-US" sz="1200" dirty="0">
                          <a:solidFill>
                            <a:schemeClr val="tx1"/>
                          </a:solidFill>
                          <a:latin typeface="Meiryo UI" panose="020B0604030504040204" pitchFamily="50" charset="-128"/>
                          <a:ea typeface="Meiryo UI" panose="020B0604030504040204" pitchFamily="50" charset="-128"/>
                        </a:rPr>
                        <a:t>フェーズ３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400" i="0" u="sng" dirty="0" smtClean="0">
                          <a:solidFill>
                            <a:srgbClr val="FF0000"/>
                          </a:solidFill>
                          <a:latin typeface="Meiryo UI" panose="020B0604030504040204" pitchFamily="50" charset="-128"/>
                          <a:ea typeface="Meiryo UI" panose="020B0604030504040204" pitchFamily="50" charset="-128"/>
                        </a:rPr>
                        <a:t>2,400</a:t>
                      </a:r>
                      <a:r>
                        <a:rPr kumimoji="1" lang="ja-JP" altLang="en-US" sz="1400" i="0" u="sng" dirty="0" smtClean="0">
                          <a:solidFill>
                            <a:srgbClr val="FF0000"/>
                          </a:solidFill>
                          <a:latin typeface="Meiryo UI" panose="020B0604030504040204" pitchFamily="50" charset="-128"/>
                          <a:ea typeface="Meiryo UI" panose="020B0604030504040204" pitchFamily="50" charset="-128"/>
                        </a:rPr>
                        <a:t>室</a:t>
                      </a:r>
                      <a:endParaRPr kumimoji="1" lang="ja-JP" altLang="en-US" sz="1400" i="0" u="sng" dirty="0">
                        <a:solidFill>
                          <a:srgbClr val="FF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400" u="none" dirty="0" smtClean="0">
                          <a:solidFill>
                            <a:schemeClr val="tx1"/>
                          </a:solidFill>
                          <a:latin typeface="Meiryo UI" panose="020B0604030504040204" pitchFamily="50" charset="-128"/>
                          <a:ea typeface="Meiryo UI" panose="020B0604030504040204" pitchFamily="50" charset="-128"/>
                        </a:rPr>
                        <a:t>―</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bl>
          </a:graphicData>
        </a:graphic>
      </p:graphicFrame>
      <p:sp>
        <p:nvSpPr>
          <p:cNvPr id="27" name="テキスト ボックス 26">
            <a:extLst>
              <a:ext uri="{FF2B5EF4-FFF2-40B4-BE49-F238E27FC236}">
                <a16:creationId xmlns:a16="http://schemas.microsoft.com/office/drawing/2014/main" id="{68D2689D-0C4C-4984-AC98-3A4CDE2DD3E1}"/>
              </a:ext>
            </a:extLst>
          </p:cNvPr>
          <p:cNvSpPr txBox="1"/>
          <p:nvPr/>
        </p:nvSpPr>
        <p:spPr>
          <a:xfrm>
            <a:off x="119189" y="4266631"/>
            <a:ext cx="9144000" cy="738664"/>
          </a:xfrm>
          <a:prstGeom prst="rect">
            <a:avLst/>
          </a:prstGeom>
          <a:noFill/>
        </p:spPr>
        <p:txBody>
          <a:bodyPr wrap="square" rtlCol="0">
            <a:spAutoFit/>
          </a:bodyPr>
          <a:lstStyle/>
          <a:p>
            <a:r>
              <a:rPr kumimoji="1" lang="ja-JP" altLang="en-US" sz="1400" dirty="0">
                <a:latin typeface="Meiryo UI" panose="020B0604030504040204" pitchFamily="50" charset="-128"/>
                <a:ea typeface="Meiryo UI" panose="020B0604030504040204" pitchFamily="50" charset="-128"/>
              </a:rPr>
              <a:t>○第３波での確保</a:t>
            </a:r>
            <a:r>
              <a:rPr kumimoji="1" lang="ja-JP" altLang="en-US" sz="1400" dirty="0" smtClean="0">
                <a:latin typeface="Meiryo UI" panose="020B0604030504040204" pitchFamily="50" charset="-128"/>
                <a:ea typeface="Meiryo UI" panose="020B0604030504040204" pitchFamily="50" charset="-128"/>
              </a:rPr>
              <a:t>実績を</a:t>
            </a:r>
            <a:r>
              <a:rPr kumimoji="1" lang="ja-JP" altLang="en-US" sz="1400" dirty="0">
                <a:latin typeface="Meiryo UI" panose="020B0604030504040204" pitchFamily="50" charset="-128"/>
                <a:ea typeface="Meiryo UI" panose="020B0604030504040204" pitchFamily="50" charset="-128"/>
              </a:rPr>
              <a:t>踏まえ</a:t>
            </a:r>
            <a:r>
              <a:rPr kumimoji="1" lang="ja-JP" altLang="en-US" sz="1400" dirty="0" smtClean="0">
                <a:latin typeface="Meiryo UI" panose="020B0604030504040204" pitchFamily="50" charset="-128"/>
                <a:ea typeface="Meiryo UI" panose="020B0604030504040204" pitchFamily="50" charset="-128"/>
              </a:rPr>
              <a:t>、部屋数等を設定（</a:t>
            </a:r>
            <a:r>
              <a:rPr kumimoji="1" lang="ja-JP" altLang="en-US" sz="1400" dirty="0">
                <a:latin typeface="Meiryo UI" panose="020B0604030504040204" pitchFamily="50" charset="-128"/>
                <a:ea typeface="Meiryo UI" panose="020B0604030504040204" pitchFamily="50" charset="-128"/>
              </a:rPr>
              <a:t>療養者受入のためのホテルの準備</a:t>
            </a:r>
            <a:r>
              <a:rPr kumimoji="1" lang="ja-JP" altLang="en-US" sz="1400" dirty="0" smtClean="0">
                <a:latin typeface="Meiryo UI" panose="020B0604030504040204" pitchFamily="50" charset="-128"/>
                <a:ea typeface="Meiryo UI" panose="020B0604030504040204" pitchFamily="50" charset="-128"/>
              </a:rPr>
              <a:t>期間は</a:t>
            </a:r>
            <a:r>
              <a:rPr kumimoji="1" lang="en-US" altLang="ja-JP" sz="1400" dirty="0" smtClean="0">
                <a:latin typeface="Meiryo UI" panose="020B0604030504040204" pitchFamily="50" charset="-128"/>
                <a:ea typeface="Meiryo UI" panose="020B0604030504040204" pitchFamily="50" charset="-128"/>
              </a:rPr>
              <a:t>2</a:t>
            </a:r>
            <a:r>
              <a:rPr kumimoji="1" lang="ja-JP" altLang="en-US" sz="1400" dirty="0" smtClean="0">
                <a:latin typeface="Meiryo UI" panose="020B0604030504040204" pitchFamily="50" charset="-128"/>
                <a:ea typeface="Meiryo UI" panose="020B0604030504040204" pitchFamily="50" charset="-128"/>
              </a:rPr>
              <a:t>週間</a:t>
            </a:r>
            <a:r>
              <a:rPr kumimoji="1" lang="ja-JP" altLang="en-US" sz="1400" dirty="0">
                <a:latin typeface="Meiryo UI" panose="020B0604030504040204" pitchFamily="50" charset="-128"/>
                <a:ea typeface="Meiryo UI" panose="020B0604030504040204" pitchFamily="50" charset="-128"/>
              </a:rPr>
              <a:t>程度</a:t>
            </a:r>
            <a:r>
              <a:rPr kumimoji="1" lang="ja-JP" altLang="en-US" sz="1400" dirty="0" smtClean="0">
                <a:latin typeface="Meiryo UI" panose="020B0604030504040204" pitchFamily="50" charset="-128"/>
                <a:ea typeface="Meiryo UI" panose="020B0604030504040204" pitchFamily="50" charset="-128"/>
              </a:rPr>
              <a:t>）</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smtClean="0">
                <a:latin typeface="Meiryo UI" panose="020B0604030504040204" pitchFamily="50" charset="-128"/>
                <a:ea typeface="Meiryo UI" panose="020B0604030504040204" pitchFamily="50" charset="-128"/>
              </a:rPr>
              <a:t>〇宿泊施設については、その確保及び稼働に一定期間要することなど運用上様々な制約があるため、フェーズ</a:t>
            </a:r>
            <a:endParaRPr kumimoji="1" lang="en-US" altLang="ja-JP" sz="1400" dirty="0" smtClean="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smtClean="0">
                <a:latin typeface="Meiryo UI" panose="020B0604030504040204" pitchFamily="50" charset="-128"/>
                <a:ea typeface="Meiryo UI" panose="020B0604030504040204" pitchFamily="50" charset="-128"/>
              </a:rPr>
              <a:t>の移行については、療養者数の増加に対して早い段階での移行が必要</a:t>
            </a:r>
            <a:endParaRPr kumimoji="1" lang="ja-JP" altLang="en-US" sz="1400" dirty="0">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0" y="3852857"/>
            <a:ext cx="9144000" cy="400110"/>
          </a:xfrm>
          <a:prstGeom prst="rect">
            <a:avLst/>
          </a:prstGeom>
          <a:solidFill>
            <a:schemeClr val="accent1">
              <a:lumMod val="75000"/>
            </a:schemeClr>
          </a:solid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宿泊療養施設</a:t>
            </a:r>
            <a:r>
              <a:rPr lang="ja-JP" altLang="en-US" sz="2000" b="1" dirty="0">
                <a:solidFill>
                  <a:schemeClr val="bg1"/>
                </a:solidFill>
                <a:latin typeface="Meiryo UI" panose="020B0604030504040204" pitchFamily="50" charset="-128"/>
                <a:ea typeface="Meiryo UI" panose="020B0604030504040204" pitchFamily="50" charset="-128"/>
              </a:rPr>
              <a:t>　</a:t>
            </a:r>
            <a:r>
              <a:rPr lang="ja-JP" altLang="en-US" sz="2000" b="1" dirty="0" smtClean="0">
                <a:solidFill>
                  <a:schemeClr val="bg1"/>
                </a:solidFill>
                <a:latin typeface="Meiryo UI" panose="020B0604030504040204" pitchFamily="50" charset="-128"/>
                <a:ea typeface="Meiryo UI" panose="020B0604030504040204" pitchFamily="50" charset="-128"/>
              </a:rPr>
              <a:t>改定</a:t>
            </a:r>
            <a:r>
              <a:rPr lang="ja-JP" altLang="en-US" sz="2000" b="1" dirty="0">
                <a:solidFill>
                  <a:schemeClr val="bg1"/>
                </a:solidFill>
                <a:latin typeface="Meiryo UI" panose="020B0604030504040204" pitchFamily="50" charset="-128"/>
                <a:ea typeface="Meiryo UI" panose="020B0604030504040204" pitchFamily="50" charset="-128"/>
              </a:rPr>
              <a:t>内容</a:t>
            </a:r>
          </a:p>
        </p:txBody>
      </p:sp>
      <p:sp>
        <p:nvSpPr>
          <p:cNvPr id="2" name="スライド番号プレースホルダー 1"/>
          <p:cNvSpPr>
            <a:spLocks noGrp="1"/>
          </p:cNvSpPr>
          <p:nvPr>
            <p:ph type="sldNum" sz="quarter" idx="12"/>
          </p:nvPr>
        </p:nvSpPr>
        <p:spPr>
          <a:xfrm>
            <a:off x="7019001" y="6385932"/>
            <a:ext cx="2057400" cy="365125"/>
          </a:xfrm>
        </p:spPr>
        <p:txBody>
          <a:bodyPr/>
          <a:lstStyle/>
          <a:p>
            <a:fld id="{A9848611-8FAA-4BFC-BAAD-33CAF1A3E273}" type="slidenum">
              <a:rPr kumimoji="1" lang="ja-JP" altLang="en-US" smtClean="0"/>
              <a:t>3</a:t>
            </a:fld>
            <a:endParaRPr kumimoji="1" lang="ja-JP" altLang="en-US" dirty="0"/>
          </a:p>
        </p:txBody>
      </p:sp>
    </p:spTree>
    <p:extLst>
      <p:ext uri="{BB962C8B-B14F-4D97-AF65-F5344CB8AC3E}">
        <p14:creationId xmlns:p14="http://schemas.microsoft.com/office/powerpoint/2010/main" val="5363781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45327" y="438122"/>
            <a:ext cx="8898673" cy="2049792"/>
          </a:xfrm>
          <a:prstGeom prst="rect">
            <a:avLst/>
          </a:prstGeom>
          <a:noFill/>
        </p:spPr>
        <p:txBody>
          <a:bodyPr wrap="square" rtlCol="0">
            <a:spAutoFit/>
          </a:bodyPr>
          <a:lstStyle/>
          <a:p>
            <a:pPr>
              <a:lnSpc>
                <a:spcPct val="120000"/>
              </a:lnSpc>
            </a:pPr>
            <a:r>
              <a:rPr lang="ja-JP" altLang="en-US" sz="1800" dirty="0">
                <a:solidFill>
                  <a:srgbClr val="0070C0"/>
                </a:solidFill>
                <a:latin typeface="Microsoft YaHei" panose="020B0503020204020204" pitchFamily="34" charset="-122"/>
                <a:ea typeface="HGPｺﾞｼｯｸE" panose="020B0900000000000000" pitchFamily="50" charset="-128"/>
              </a:rPr>
              <a:t>● </a:t>
            </a:r>
            <a:r>
              <a:rPr kumimoji="1" lang="ja-JP" altLang="en-US" b="1" dirty="0">
                <a:latin typeface="Meiryo UI" panose="020B0604030504040204" pitchFamily="50" charset="-128"/>
                <a:ea typeface="Meiryo UI" panose="020B0604030504040204" pitchFamily="50" charset="-128"/>
              </a:rPr>
              <a:t>病床運用に</a:t>
            </a:r>
            <a:r>
              <a:rPr kumimoji="1" lang="ja-JP" altLang="en-US" b="1" dirty="0" smtClean="0">
                <a:latin typeface="Meiryo UI" panose="020B0604030504040204" pitchFamily="50" charset="-128"/>
                <a:ea typeface="Meiryo UI" panose="020B0604030504040204" pitchFamily="50" charset="-128"/>
              </a:rPr>
              <a:t>かかる方針と医療機関への共有の徹底</a:t>
            </a:r>
            <a:endParaRPr kumimoji="1" lang="en-US" altLang="ja-JP" sz="1600" dirty="0">
              <a:latin typeface="Meiryo UI" panose="020B0604030504040204" pitchFamily="50" charset="-128"/>
              <a:ea typeface="Meiryo UI" panose="020B0604030504040204" pitchFamily="50" charset="-128"/>
            </a:endParaRPr>
          </a:p>
          <a:p>
            <a:pPr>
              <a:lnSpc>
                <a:spcPct val="120000"/>
              </a:lnSpc>
            </a:pPr>
            <a:r>
              <a:rPr kumimoji="1" lang="ja-JP" altLang="en-US" sz="1600" dirty="0" smtClean="0">
                <a:latin typeface="Meiryo UI" panose="020B0604030504040204" pitchFamily="50" charset="-128"/>
                <a:ea typeface="Meiryo UI" panose="020B0604030504040204" pitchFamily="50" charset="-128"/>
              </a:rPr>
              <a:t>　　 入院調整を円滑にするために、以下の２点について医療機関と病床運用方針の共有を徹底　　</a:t>
            </a:r>
            <a:endParaRPr kumimoji="1"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600" dirty="0" smtClean="0">
                <a:latin typeface="Meiryo UI" panose="020B0604030504040204" pitchFamily="50" charset="-128"/>
                <a:ea typeface="Meiryo UI" panose="020B0604030504040204" pitchFamily="50" charset="-128"/>
              </a:rPr>
              <a:t>　　○軽症中等症については、退院基準が発症日から</a:t>
            </a:r>
            <a:r>
              <a:rPr kumimoji="1" lang="en-US" altLang="ja-JP" sz="1600" dirty="0" smtClean="0">
                <a:latin typeface="Meiryo UI" panose="020B0604030504040204" pitchFamily="50" charset="-128"/>
                <a:ea typeface="Meiryo UI" panose="020B0604030504040204" pitchFamily="50" charset="-128"/>
              </a:rPr>
              <a:t>10</a:t>
            </a:r>
            <a:r>
              <a:rPr kumimoji="1" lang="ja-JP" altLang="en-US" sz="1600" dirty="0" smtClean="0">
                <a:latin typeface="Meiryo UI" panose="020B0604030504040204" pitchFamily="50" charset="-128"/>
                <a:ea typeface="Meiryo UI" panose="020B0604030504040204" pitchFamily="50" charset="-128"/>
              </a:rPr>
              <a:t>日が基本であることを考慮し、</a:t>
            </a:r>
            <a:endParaRPr kumimoji="1"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１日当たりの受入患者数は基本１割</a:t>
            </a:r>
            <a:r>
              <a:rPr kumimoji="1" lang="ja-JP" altLang="en-US" sz="1600" dirty="0">
                <a:latin typeface="Meiryo UI" panose="020B0604030504040204" pitchFamily="50" charset="-128"/>
                <a:ea typeface="Meiryo UI" panose="020B0604030504040204" pitchFamily="50" charset="-128"/>
              </a:rPr>
              <a:t>以上</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床未満は一人以上</a:t>
            </a:r>
            <a:r>
              <a:rPr kumimoji="1" lang="ja-JP" altLang="en-US" sz="1400" dirty="0" smtClean="0">
                <a:latin typeface="Meiryo UI" panose="020B0604030504040204" pitchFamily="50" charset="-128"/>
                <a:ea typeface="Meiryo UI" panose="020B0604030504040204" pitchFamily="50" charset="-128"/>
              </a:rPr>
              <a:t>）</a:t>
            </a:r>
            <a:r>
              <a:rPr kumimoji="1" lang="ja-JP" altLang="en-US" sz="1600" dirty="0" smtClean="0">
                <a:latin typeface="Meiryo UI" panose="020B0604030504040204" pitchFamily="50" charset="-128"/>
                <a:ea typeface="Meiryo UI" panose="020B0604030504040204" pitchFamily="50" charset="-128"/>
              </a:rPr>
              <a:t>とする</a:t>
            </a:r>
            <a:endParaRPr kumimoji="1" lang="en-US" altLang="ja-JP" sz="1600" dirty="0" smtClean="0">
              <a:latin typeface="Meiryo UI" panose="020B0604030504040204" pitchFamily="50" charset="-128"/>
              <a:ea typeface="Meiryo UI" panose="020B0604030504040204" pitchFamily="50" charset="-128"/>
            </a:endParaRPr>
          </a:p>
          <a:p>
            <a:pPr>
              <a:lnSpc>
                <a:spcPct val="120000"/>
              </a:lnSpc>
            </a:pPr>
            <a:endParaRPr kumimoji="1" lang="en-US" altLang="ja-JP" sz="800" dirty="0" smtClean="0">
              <a:latin typeface="Meiryo UI" panose="020B0604030504040204" pitchFamily="50" charset="-128"/>
              <a:ea typeface="Meiryo UI" panose="020B0604030504040204" pitchFamily="50" charset="-128"/>
            </a:endParaRPr>
          </a:p>
          <a:p>
            <a:pPr>
              <a:lnSpc>
                <a:spcPct val="1200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○休日・夜間についても、基本受入体制を整える</a:t>
            </a:r>
            <a:endParaRPr kumimoji="1" lang="en-US" altLang="ja-JP" sz="1600" dirty="0" smtClean="0">
              <a:latin typeface="Meiryo UI" panose="020B0604030504040204" pitchFamily="50" charset="-128"/>
              <a:ea typeface="Meiryo UI" panose="020B0604030504040204" pitchFamily="50" charset="-128"/>
            </a:endParaRPr>
          </a:p>
          <a:p>
            <a:pPr>
              <a:lnSpc>
                <a:spcPct val="1200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（重点医療機関・協力医療機関については、休日・夜間の患者受入が指定要件）</a:t>
            </a:r>
            <a:endParaRPr kumimoji="1" lang="en-US" altLang="ja-JP" sz="1600"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0" y="-23543"/>
            <a:ext cx="9144000" cy="461665"/>
          </a:xfrm>
          <a:prstGeom prst="rect">
            <a:avLst/>
          </a:prstGeom>
          <a:solidFill>
            <a:schemeClr val="accent1">
              <a:lumMod val="75000"/>
            </a:schemeClr>
          </a:solidFill>
        </p:spPr>
        <p:txBody>
          <a:bodyPr wrap="square" rtlCol="0">
            <a:spAutoFit/>
          </a:bodyPr>
          <a:lstStyle/>
          <a:p>
            <a:pPr algn="ctr"/>
            <a:r>
              <a:rPr lang="ja-JP" altLang="en-US" sz="2400" b="1" dirty="0">
                <a:solidFill>
                  <a:schemeClr val="bg1"/>
                </a:solidFill>
                <a:latin typeface="Meiryo UI" panose="020B0604030504040204" pitchFamily="50" charset="-128"/>
                <a:ea typeface="Meiryo UI" panose="020B0604030504040204" pitchFamily="50" charset="-128"/>
              </a:rPr>
              <a:t>病床運用にかかる府の考え方と病床逼迫時の対応</a:t>
            </a:r>
          </a:p>
        </p:txBody>
      </p:sp>
      <p:sp>
        <p:nvSpPr>
          <p:cNvPr id="6" name="テキスト ボックス 5">
            <a:extLst>
              <a:ext uri="{FF2B5EF4-FFF2-40B4-BE49-F238E27FC236}">
                <a16:creationId xmlns:a16="http://schemas.microsoft.com/office/drawing/2014/main" id="{650642CA-E54A-4273-AFE6-40BD70C0085E}"/>
              </a:ext>
            </a:extLst>
          </p:cNvPr>
          <p:cNvSpPr txBox="1"/>
          <p:nvPr/>
        </p:nvSpPr>
        <p:spPr>
          <a:xfrm>
            <a:off x="245327" y="2437264"/>
            <a:ext cx="8898673" cy="3379387"/>
          </a:xfrm>
          <a:prstGeom prst="rect">
            <a:avLst/>
          </a:prstGeom>
          <a:noFill/>
        </p:spPr>
        <p:txBody>
          <a:bodyPr wrap="square" rtlCol="0">
            <a:spAutoFit/>
          </a:bodyPr>
          <a:lstStyle/>
          <a:p>
            <a:pPr>
              <a:lnSpc>
                <a:spcPct val="120000"/>
              </a:lnSpc>
            </a:pPr>
            <a:r>
              <a:rPr lang="ja-JP" altLang="en-US" sz="1800" dirty="0">
                <a:solidFill>
                  <a:srgbClr val="0070C0"/>
                </a:solidFill>
                <a:latin typeface="Microsoft YaHei" panose="020B0503020204020204" pitchFamily="34" charset="-122"/>
                <a:ea typeface="HGPｺﾞｼｯｸE" panose="020B0900000000000000" pitchFamily="50" charset="-128"/>
              </a:rPr>
              <a:t>● </a:t>
            </a:r>
            <a:r>
              <a:rPr kumimoji="1" lang="ja-JP" altLang="en-US" b="1" dirty="0">
                <a:latin typeface="Meiryo UI" panose="020B0604030504040204" pitchFamily="50" charset="-128"/>
                <a:ea typeface="Meiryo UI" panose="020B0604030504040204" pitchFamily="50" charset="-128"/>
              </a:rPr>
              <a:t>病床逼迫時の対応（病床運用上の取扱い）</a:t>
            </a:r>
            <a:endParaRPr kumimoji="1" lang="en-US" altLang="ja-JP" b="1" dirty="0">
              <a:latin typeface="Meiryo UI" panose="020B0604030504040204" pitchFamily="50" charset="-128"/>
              <a:ea typeface="Meiryo UI" panose="020B0604030504040204" pitchFamily="50" charset="-128"/>
            </a:endParaRPr>
          </a:p>
          <a:p>
            <a:pPr>
              <a:lnSpc>
                <a:spcPct val="120000"/>
              </a:lnSpc>
            </a:pPr>
            <a:r>
              <a:rPr kumimoji="1" lang="en-US" altLang="ja-JP"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第</a:t>
            </a:r>
            <a:r>
              <a:rPr kumimoji="1" lang="en-US" altLang="ja-JP" sz="1600" dirty="0" smtClean="0">
                <a:latin typeface="Meiryo UI" panose="020B0604030504040204" pitchFamily="50" charset="-128"/>
                <a:ea typeface="Meiryo UI" panose="020B0604030504040204" pitchFamily="50" charset="-128"/>
              </a:rPr>
              <a:t>3</a:t>
            </a:r>
            <a:r>
              <a:rPr kumimoji="1" lang="ja-JP" altLang="en-US" sz="1600" dirty="0">
                <a:latin typeface="Meiryo UI" panose="020B0604030504040204" pitchFamily="50" charset="-128"/>
                <a:ea typeface="Meiryo UI" panose="020B0604030504040204" pitchFamily="50" charset="-128"/>
              </a:rPr>
              <a:t>波の際に緊急要請等を実施した事項について、次の感染拡大期に備えルール化を</a:t>
            </a:r>
            <a:r>
              <a:rPr kumimoji="1" lang="ja-JP" altLang="en-US" sz="1600" dirty="0" smtClean="0">
                <a:latin typeface="Meiryo UI" panose="020B0604030504040204" pitchFamily="50" charset="-128"/>
                <a:ea typeface="Meiryo UI" panose="020B0604030504040204" pitchFamily="50" charset="-128"/>
              </a:rPr>
              <a:t>図る</a:t>
            </a:r>
            <a:endParaRPr kumimoji="1" lang="en-US" altLang="ja-JP" sz="1600" dirty="0">
              <a:latin typeface="Meiryo UI" panose="020B0604030504040204" pitchFamily="50" charset="-128"/>
              <a:ea typeface="Meiryo UI" panose="020B0604030504040204" pitchFamily="50" charset="-128"/>
            </a:endParaRPr>
          </a:p>
          <a:p>
            <a:pPr>
              <a:lnSpc>
                <a:spcPct val="120000"/>
              </a:lnSpc>
            </a:pPr>
            <a:endParaRPr kumimoji="1" lang="en-US" altLang="ja-JP" sz="800" dirty="0">
              <a:latin typeface="Meiryo UI" panose="020B0604030504040204" pitchFamily="50" charset="-128"/>
              <a:ea typeface="Meiryo UI" panose="020B0604030504040204" pitchFamily="50" charset="-128"/>
            </a:endParaRPr>
          </a:p>
          <a:p>
            <a:pPr>
              <a:lnSpc>
                <a:spcPct val="120000"/>
              </a:lnSpc>
            </a:pP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重症病床</a:t>
            </a:r>
            <a:r>
              <a:rPr kumimoji="1" lang="en-US" altLang="ja-JP" sz="1600" b="1" dirty="0">
                <a:latin typeface="Meiryo UI" panose="020B0604030504040204" pitchFamily="50" charset="-128"/>
                <a:ea typeface="Meiryo UI" panose="020B0604030504040204" pitchFamily="50" charset="-128"/>
              </a:rPr>
              <a:t>】</a:t>
            </a:r>
          </a:p>
          <a:p>
            <a:pPr>
              <a:lnSpc>
                <a:spcPct val="120000"/>
              </a:lnSpc>
            </a:pPr>
            <a:r>
              <a:rPr kumimoji="1" lang="ja-JP" altLang="en-US" sz="1600" dirty="0">
                <a:latin typeface="Meiryo UI" panose="020B0604030504040204" pitchFamily="50" charset="-128"/>
                <a:ea typeface="Meiryo UI" panose="020B0604030504040204" pitchFamily="50" charset="-128"/>
              </a:rPr>
              <a:t>　　　○病床運用率</a:t>
            </a:r>
            <a:r>
              <a:rPr kumimoji="1" lang="ja-JP" altLang="en-US" sz="1600" dirty="0" smtClean="0">
                <a:latin typeface="Meiryo UI" panose="020B0604030504040204" pitchFamily="50" charset="-128"/>
                <a:ea typeface="Meiryo UI" panose="020B0604030504040204" pitchFamily="50" charset="-128"/>
              </a:rPr>
              <a:t>が概ね</a:t>
            </a:r>
            <a:r>
              <a:rPr kumimoji="1" lang="en-US" altLang="ja-JP" sz="1600" dirty="0" smtClean="0">
                <a:latin typeface="Meiryo UI" panose="020B0604030504040204" pitchFamily="50" charset="-128"/>
                <a:ea typeface="Meiryo UI" panose="020B0604030504040204" pitchFamily="50" charset="-128"/>
              </a:rPr>
              <a:t>85</a:t>
            </a: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程度</a:t>
            </a:r>
            <a:r>
              <a:rPr kumimoji="1" lang="ja-JP" altLang="en-US" sz="1600" dirty="0" smtClean="0">
                <a:latin typeface="Meiryo UI" panose="020B0604030504040204" pitchFamily="50" charset="-128"/>
                <a:ea typeface="Meiryo UI" panose="020B0604030504040204" pitchFamily="50" charset="-128"/>
              </a:rPr>
              <a:t>と</a:t>
            </a:r>
            <a:r>
              <a:rPr kumimoji="1" lang="ja-JP" altLang="en-US" sz="1600" dirty="0">
                <a:latin typeface="Meiryo UI" panose="020B0604030504040204" pitchFamily="50" charset="-128"/>
                <a:ea typeface="Meiryo UI" panose="020B0604030504040204" pitchFamily="50" charset="-128"/>
              </a:rPr>
              <a:t>なる等、受入病院での新規受入が困難となる場合</a:t>
            </a:r>
            <a:endParaRPr kumimoji="1" lang="en-US" altLang="ja-JP" sz="1600" dirty="0">
              <a:latin typeface="Meiryo UI" panose="020B0604030504040204" pitchFamily="50" charset="-128"/>
              <a:ea typeface="Meiryo UI" panose="020B0604030504040204" pitchFamily="50" charset="-128"/>
            </a:endParaRPr>
          </a:p>
          <a:p>
            <a:pPr>
              <a:lnSpc>
                <a:spcPct val="120000"/>
              </a:lnSpc>
            </a:pPr>
            <a:r>
              <a:rPr kumimoji="1" lang="ja-JP" altLang="en-US" sz="1600" dirty="0">
                <a:latin typeface="Meiryo UI" panose="020B0604030504040204" pitchFamily="50" charset="-128"/>
                <a:ea typeface="Meiryo UI" panose="020B0604030504040204" pitchFamily="50" charset="-128"/>
              </a:rPr>
              <a:t>　　 　　　軽症中等症患者受入病院（一定規模以上の公立病院等に限る）に対し、</a:t>
            </a:r>
            <a:endParaRPr kumimoji="1" lang="en-US" altLang="ja-JP" sz="1600" dirty="0">
              <a:latin typeface="Meiryo UI" panose="020B0604030504040204" pitchFamily="50" charset="-128"/>
              <a:ea typeface="Meiryo UI" panose="020B0604030504040204" pitchFamily="50" charset="-128"/>
            </a:endParaRPr>
          </a:p>
          <a:p>
            <a:pPr>
              <a:lnSpc>
                <a:spcPct val="120000"/>
              </a:lnSpc>
            </a:pPr>
            <a:r>
              <a:rPr kumimoji="1" lang="ja-JP" altLang="en-US"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当該</a:t>
            </a:r>
            <a:r>
              <a:rPr kumimoji="1" lang="ja-JP" altLang="en-US" sz="1600" dirty="0">
                <a:latin typeface="Meiryo UI" panose="020B0604030504040204" pitchFamily="50" charset="-128"/>
                <a:ea typeface="Meiryo UI" panose="020B0604030504040204" pitchFamily="50" charset="-128"/>
              </a:rPr>
              <a:t>病院の受入患者で重症化した</a:t>
            </a:r>
            <a:r>
              <a:rPr kumimoji="1" lang="ja-JP" altLang="en-US" sz="1600" dirty="0" smtClean="0">
                <a:latin typeface="Meiryo UI" panose="020B0604030504040204" pitchFamily="50" charset="-128"/>
                <a:ea typeface="Meiryo UI" panose="020B0604030504040204" pitchFamily="50" charset="-128"/>
              </a:rPr>
              <a:t>場合、</a:t>
            </a:r>
            <a:r>
              <a:rPr kumimoji="1" lang="ja-JP" altLang="en-US" sz="1600" dirty="0">
                <a:latin typeface="Meiryo UI" panose="020B0604030504040204" pitchFamily="50" charset="-128"/>
                <a:ea typeface="Meiryo UI" panose="020B0604030504040204" pitchFamily="50" charset="-128"/>
              </a:rPr>
              <a:t>当該病院において治療</a:t>
            </a:r>
            <a:r>
              <a:rPr kumimoji="1" lang="ja-JP" altLang="en-US" sz="1600" dirty="0" smtClean="0">
                <a:latin typeface="Meiryo UI" panose="020B0604030504040204" pitchFamily="50" charset="-128"/>
                <a:ea typeface="Meiryo UI" panose="020B0604030504040204" pitchFamily="50" charset="-128"/>
              </a:rPr>
              <a:t>継続を要請</a:t>
            </a:r>
            <a:endParaRPr kumimoji="1" lang="en-US" altLang="ja-JP" sz="1600" dirty="0">
              <a:latin typeface="Meiryo UI" panose="020B0604030504040204" pitchFamily="50" charset="-128"/>
              <a:ea typeface="Meiryo UI" panose="020B0604030504040204" pitchFamily="50" charset="-128"/>
            </a:endParaRPr>
          </a:p>
          <a:p>
            <a:pPr>
              <a:lnSpc>
                <a:spcPct val="120000"/>
              </a:lnSpc>
            </a:pPr>
            <a:endParaRPr kumimoji="1" lang="en-US" altLang="ja-JP" sz="800" dirty="0">
              <a:latin typeface="Meiryo UI" panose="020B0604030504040204" pitchFamily="50" charset="-128"/>
              <a:ea typeface="Meiryo UI" panose="020B0604030504040204" pitchFamily="50" charset="-128"/>
            </a:endParaRPr>
          </a:p>
          <a:p>
            <a:pPr>
              <a:lnSpc>
                <a:spcPct val="120000"/>
              </a:lnSpc>
            </a:pPr>
            <a:r>
              <a:rPr kumimoji="1" lang="ja-JP" altLang="en-US" sz="1600" b="1" dirty="0">
                <a:latin typeface="Meiryo UI" panose="020B0604030504040204" pitchFamily="50" charset="-128"/>
                <a:ea typeface="Meiryo UI" panose="020B0604030504040204" pitchFamily="50" charset="-128"/>
              </a:rPr>
              <a:t>　　</a:t>
            </a:r>
            <a:r>
              <a:rPr kumimoji="1" lang="en-US" altLang="ja-JP" sz="1600" b="1" dirty="0">
                <a:latin typeface="Meiryo UI" panose="020B0604030504040204" pitchFamily="50" charset="-128"/>
                <a:ea typeface="Meiryo UI" panose="020B0604030504040204" pitchFamily="50" charset="-128"/>
              </a:rPr>
              <a:t>【</a:t>
            </a:r>
            <a:r>
              <a:rPr kumimoji="1" lang="ja-JP" altLang="en-US" sz="1600" b="1" dirty="0">
                <a:latin typeface="Meiryo UI" panose="020B0604030504040204" pitchFamily="50" charset="-128"/>
                <a:ea typeface="Meiryo UI" panose="020B0604030504040204" pitchFamily="50" charset="-128"/>
              </a:rPr>
              <a:t>軽症中等症病床</a:t>
            </a:r>
            <a:r>
              <a:rPr kumimoji="1" lang="en-US" altLang="ja-JP" sz="1600" b="1"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　</a:t>
            </a:r>
            <a:endParaRPr kumimoji="1" lang="en-US" altLang="ja-JP" sz="1600" dirty="0">
              <a:latin typeface="Meiryo UI" panose="020B0604030504040204" pitchFamily="50" charset="-128"/>
              <a:ea typeface="Meiryo UI" panose="020B0604030504040204" pitchFamily="50" charset="-128"/>
            </a:endParaRPr>
          </a:p>
          <a:p>
            <a:pPr>
              <a:lnSpc>
                <a:spcPct val="120000"/>
              </a:lnSpc>
            </a:pPr>
            <a:r>
              <a:rPr kumimoji="1" lang="ja-JP" altLang="en-US" sz="1600" dirty="0">
                <a:latin typeface="Meiryo UI" panose="020B0604030504040204" pitchFamily="50" charset="-128"/>
                <a:ea typeface="Meiryo UI" panose="020B0604030504040204" pitchFamily="50" charset="-128"/>
              </a:rPr>
              <a:t>　　　○病床運用率</a:t>
            </a:r>
            <a:r>
              <a:rPr kumimoji="1" lang="ja-JP" altLang="en-US" sz="1600" dirty="0" smtClean="0">
                <a:latin typeface="Meiryo UI" panose="020B0604030504040204" pitchFamily="50" charset="-128"/>
                <a:ea typeface="Meiryo UI" panose="020B0604030504040204" pitchFamily="50" charset="-128"/>
              </a:rPr>
              <a:t>が概ね</a:t>
            </a:r>
            <a:r>
              <a:rPr kumimoji="1" lang="en-US" altLang="ja-JP" sz="1600" dirty="0" smtClean="0">
                <a:latin typeface="Meiryo UI" panose="020B0604030504040204" pitchFamily="50" charset="-128"/>
                <a:ea typeface="Meiryo UI" panose="020B0604030504040204" pitchFamily="50" charset="-128"/>
              </a:rPr>
              <a:t>85</a:t>
            </a:r>
            <a:r>
              <a:rPr kumimoji="1" lang="ja-JP" altLang="en-US" sz="1600" dirty="0" smtClean="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程度</a:t>
            </a:r>
            <a:r>
              <a:rPr kumimoji="1" lang="ja-JP" altLang="en-US" sz="1600" dirty="0" smtClean="0">
                <a:latin typeface="Meiryo UI" panose="020B0604030504040204" pitchFamily="50" charset="-128"/>
                <a:ea typeface="Meiryo UI" panose="020B0604030504040204" pitchFamily="50" charset="-128"/>
              </a:rPr>
              <a:t>と</a:t>
            </a:r>
            <a:r>
              <a:rPr kumimoji="1" lang="ja-JP" altLang="en-US" sz="1600" dirty="0">
                <a:latin typeface="Meiryo UI" panose="020B0604030504040204" pitchFamily="50" charset="-128"/>
                <a:ea typeface="Meiryo UI" panose="020B0604030504040204" pitchFamily="50" charset="-128"/>
              </a:rPr>
              <a:t>なる等、受入病院での新規受入が困難となる場合</a:t>
            </a:r>
            <a:endParaRPr kumimoji="1" lang="en-US" altLang="ja-JP" sz="1600" dirty="0">
              <a:latin typeface="Meiryo UI" panose="020B0604030504040204" pitchFamily="50" charset="-128"/>
              <a:ea typeface="Meiryo UI" panose="020B0604030504040204" pitchFamily="50" charset="-128"/>
            </a:endParaRPr>
          </a:p>
          <a:p>
            <a:pPr>
              <a:lnSpc>
                <a:spcPct val="120000"/>
              </a:lnSpc>
            </a:pPr>
            <a:r>
              <a:rPr kumimoji="1" lang="ja-JP" altLang="en-US" sz="1600" dirty="0">
                <a:latin typeface="Meiryo UI" panose="020B0604030504040204" pitchFamily="50" charset="-128"/>
                <a:ea typeface="Meiryo UI" panose="020B0604030504040204" pitchFamily="50" charset="-128"/>
              </a:rPr>
              <a:t>　　　　 　軽症中等症患者受入病院に対し、患者受入に際しやむを得ず</a:t>
            </a:r>
            <a:r>
              <a:rPr kumimoji="1" lang="ja-JP" altLang="en-US" sz="1600">
                <a:latin typeface="Meiryo UI" panose="020B0604030504040204" pitchFamily="50" charset="-128"/>
                <a:ea typeface="Meiryo UI" panose="020B0604030504040204" pitchFamily="50" charset="-128"/>
              </a:rPr>
              <a:t>休</a:t>
            </a:r>
            <a:r>
              <a:rPr kumimoji="1" lang="ja-JP" altLang="en-US" sz="1600" smtClean="0">
                <a:latin typeface="Meiryo UI" panose="020B0604030504040204" pitchFamily="50" charset="-128"/>
                <a:ea typeface="Meiryo UI" panose="020B0604030504040204" pitchFamily="50" charset="-128"/>
              </a:rPr>
              <a:t>床とした</a:t>
            </a:r>
            <a:r>
              <a:rPr kumimoji="1" lang="ja-JP" altLang="en-US" sz="1600" dirty="0">
                <a:latin typeface="Meiryo UI" panose="020B0604030504040204" pitchFamily="50" charset="-128"/>
                <a:ea typeface="Meiryo UI" panose="020B0604030504040204" pitchFamily="50" charset="-128"/>
              </a:rPr>
              <a:t>病床を活用</a:t>
            </a:r>
            <a:r>
              <a:rPr kumimoji="1" lang="ja-JP" altLang="en-US" sz="1600" dirty="0" smtClean="0">
                <a:latin typeface="Meiryo UI" panose="020B0604030504040204" pitchFamily="50" charset="-128"/>
                <a:ea typeface="Meiryo UI" panose="020B0604030504040204" pitchFamily="50" charset="-128"/>
              </a:rPr>
              <a:t>し</a:t>
            </a:r>
          </a:p>
          <a:p>
            <a:pPr>
              <a:lnSpc>
                <a:spcPct val="120000"/>
              </a:lnSpc>
            </a:pPr>
            <a:r>
              <a:rPr kumimoji="1" lang="ja-JP" altLang="en-US" sz="1600" dirty="0" smtClean="0">
                <a:latin typeface="Meiryo UI" panose="020B0604030504040204" pitchFamily="50" charset="-128"/>
                <a:ea typeface="Meiryo UI" panose="020B0604030504040204" pitchFamily="50" charset="-128"/>
              </a:rPr>
              <a:t>　　　　 　更なる病床確保を要請</a:t>
            </a:r>
            <a:endParaRPr kumimoji="1" lang="en-US" altLang="ja-JP" sz="1600" dirty="0" smtClean="0">
              <a:latin typeface="Meiryo UI" panose="020B0604030504040204" pitchFamily="50" charset="-128"/>
              <a:ea typeface="Meiryo UI" panose="020B0604030504040204" pitchFamily="50" charset="-128"/>
            </a:endParaRPr>
          </a:p>
        </p:txBody>
      </p:sp>
      <p:sp>
        <p:nvSpPr>
          <p:cNvPr id="2" name="矢印: 五方向 1">
            <a:extLst>
              <a:ext uri="{FF2B5EF4-FFF2-40B4-BE49-F238E27FC236}">
                <a16:creationId xmlns:a16="http://schemas.microsoft.com/office/drawing/2014/main" id="{97114C6E-7AE0-4B64-8B6D-E244498DB773}"/>
              </a:ext>
            </a:extLst>
          </p:cNvPr>
          <p:cNvSpPr/>
          <p:nvPr/>
        </p:nvSpPr>
        <p:spPr>
          <a:xfrm>
            <a:off x="802758" y="3891289"/>
            <a:ext cx="186070" cy="45188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矢印: 五方向 7">
            <a:extLst>
              <a:ext uri="{FF2B5EF4-FFF2-40B4-BE49-F238E27FC236}">
                <a16:creationId xmlns:a16="http://schemas.microsoft.com/office/drawing/2014/main" id="{65C92582-6D0C-4633-9FF9-D7E28E8E9601}"/>
              </a:ext>
            </a:extLst>
          </p:cNvPr>
          <p:cNvSpPr/>
          <p:nvPr/>
        </p:nvSpPr>
        <p:spPr>
          <a:xfrm>
            <a:off x="802758" y="5188523"/>
            <a:ext cx="186070" cy="451884"/>
          </a:xfrm>
          <a:prstGeom prst="homePlat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650642CA-E54A-4273-AFE6-40BD70C0085E}"/>
              </a:ext>
            </a:extLst>
          </p:cNvPr>
          <p:cNvSpPr txBox="1"/>
          <p:nvPr/>
        </p:nvSpPr>
        <p:spPr>
          <a:xfrm>
            <a:off x="245327" y="5775255"/>
            <a:ext cx="8898673" cy="720197"/>
          </a:xfrm>
          <a:prstGeom prst="rect">
            <a:avLst/>
          </a:prstGeom>
          <a:noFill/>
        </p:spPr>
        <p:txBody>
          <a:bodyPr wrap="square" rtlCol="0">
            <a:spAutoFit/>
          </a:bodyPr>
          <a:lstStyle/>
          <a:p>
            <a:pPr>
              <a:lnSpc>
                <a:spcPct val="120000"/>
              </a:lnSpc>
            </a:pPr>
            <a:r>
              <a:rPr lang="ja-JP" altLang="en-US" sz="1800" dirty="0">
                <a:solidFill>
                  <a:srgbClr val="0070C0"/>
                </a:solidFill>
                <a:latin typeface="Microsoft YaHei" panose="020B0503020204020204" pitchFamily="34" charset="-122"/>
                <a:ea typeface="HGPｺﾞｼｯｸE" panose="020B0900000000000000" pitchFamily="50" charset="-128"/>
              </a:rPr>
              <a:t>● </a:t>
            </a:r>
            <a:r>
              <a:rPr kumimoji="1" lang="ja-JP" altLang="en-US" b="1" dirty="0" smtClean="0">
                <a:latin typeface="Meiryo UI" panose="020B0604030504040204" pitchFamily="50" charset="-128"/>
                <a:ea typeface="Meiryo UI" panose="020B0604030504040204" pitchFamily="50" charset="-128"/>
              </a:rPr>
              <a:t>緊急時の対応</a:t>
            </a:r>
            <a:endParaRPr kumimoji="1" lang="en-US" altLang="ja-JP" b="1" dirty="0">
              <a:latin typeface="Meiryo UI" panose="020B0604030504040204" pitchFamily="50" charset="-128"/>
              <a:ea typeface="Meiryo UI" panose="020B0604030504040204" pitchFamily="50" charset="-128"/>
            </a:endParaRPr>
          </a:p>
          <a:p>
            <a:pPr>
              <a:lnSpc>
                <a:spcPct val="120000"/>
              </a:lnSpc>
            </a:pPr>
            <a:r>
              <a:rPr kumimoji="1" lang="en-US" altLang="ja-JP" sz="1600" dirty="0">
                <a:latin typeface="Meiryo UI" panose="020B0604030504040204" pitchFamily="50" charset="-128"/>
                <a:ea typeface="Meiryo UI" panose="020B0604030504040204" pitchFamily="50" charset="-128"/>
              </a:rPr>
              <a:t>    </a:t>
            </a:r>
            <a:r>
              <a:rPr kumimoji="1" lang="ja-JP" altLang="en-US" sz="1600" dirty="0" smtClean="0">
                <a:latin typeface="Meiryo UI" panose="020B0604030504040204" pitchFamily="50" charset="-128"/>
                <a:ea typeface="Meiryo UI" panose="020B0604030504040204" pitchFamily="50" charset="-128"/>
              </a:rPr>
              <a:t>　○緊急</a:t>
            </a:r>
            <a:r>
              <a:rPr kumimoji="1" lang="ja-JP" altLang="en-US" sz="1600" dirty="0">
                <a:latin typeface="Meiryo UI" panose="020B0604030504040204" pitchFamily="50" charset="-128"/>
                <a:ea typeface="Meiryo UI" panose="020B0604030504040204" pitchFamily="50" charset="-128"/>
              </a:rPr>
              <a:t>時を想定</a:t>
            </a:r>
            <a:r>
              <a:rPr kumimoji="1" lang="ja-JP" altLang="en-US" sz="1600" dirty="0" smtClean="0">
                <a:latin typeface="Meiryo UI" panose="020B0604030504040204" pitchFamily="50" charset="-128"/>
                <a:ea typeface="Meiryo UI" panose="020B0604030504040204" pitchFamily="50" charset="-128"/>
              </a:rPr>
              <a:t>した病床</a:t>
            </a:r>
            <a:r>
              <a:rPr kumimoji="1" lang="ja-JP" altLang="en-US" sz="1600" dirty="0">
                <a:latin typeface="Meiryo UI" panose="020B0604030504040204" pitchFamily="50" charset="-128"/>
                <a:ea typeface="Meiryo UI" panose="020B0604030504040204" pitchFamily="50" charset="-128"/>
              </a:rPr>
              <a:t>の準備等についても検討を</a:t>
            </a:r>
            <a:r>
              <a:rPr kumimoji="1" lang="ja-JP" altLang="en-US" sz="1600" dirty="0" smtClean="0">
                <a:latin typeface="Meiryo UI" panose="020B0604030504040204" pitchFamily="50" charset="-128"/>
                <a:ea typeface="Meiryo UI" panose="020B0604030504040204" pitchFamily="50" charset="-128"/>
              </a:rPr>
              <a:t>行う</a:t>
            </a:r>
            <a:endParaRPr kumimoji="1" lang="ja-JP" altLang="en-US" sz="16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45327" y="6438388"/>
            <a:ext cx="8360791" cy="369332"/>
          </a:xfrm>
          <a:prstGeom prst="rect">
            <a:avLst/>
          </a:prstGeom>
          <a:noFill/>
        </p:spPr>
        <p:txBody>
          <a:bodyPr wrap="square" rtlCol="0">
            <a:spAutoFit/>
          </a:bodyPr>
          <a:lstStyle/>
          <a:p>
            <a:r>
              <a:rPr kumimoji="1" lang="en-US" altLang="ja-JP" b="1" dirty="0" smtClean="0">
                <a:solidFill>
                  <a:srgbClr val="FF0000"/>
                </a:solidFill>
                <a:latin typeface="Meiryo UI" panose="020B0604030504040204" pitchFamily="50" charset="-128"/>
                <a:ea typeface="Meiryo UI" panose="020B0604030504040204" pitchFamily="50" charset="-128"/>
              </a:rPr>
              <a:t>※</a:t>
            </a:r>
            <a:r>
              <a:rPr kumimoji="1" lang="ja-JP" altLang="en-US" b="1" dirty="0" smtClean="0">
                <a:solidFill>
                  <a:srgbClr val="FF0000"/>
                </a:solidFill>
                <a:latin typeface="Meiryo UI" panose="020B0604030504040204" pitchFamily="50" charset="-128"/>
                <a:ea typeface="Meiryo UI" panose="020B0604030504040204" pitchFamily="50" charset="-128"/>
              </a:rPr>
              <a:t>　新たな病床確保と併せ、これらの対応により更なる感染拡大に対応できるよう取組む</a:t>
            </a:r>
            <a:endParaRPr kumimoji="1" lang="en-US" altLang="ja-JP" b="1" dirty="0">
              <a:solidFill>
                <a:srgbClr val="FF0000"/>
              </a:solidFill>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34468" y="6447737"/>
            <a:ext cx="2057400" cy="365125"/>
          </a:xfrm>
        </p:spPr>
        <p:txBody>
          <a:bodyPr/>
          <a:lstStyle/>
          <a:p>
            <a:fld id="{A9848611-8FAA-4BFC-BAAD-33CAF1A3E273}" type="slidenum">
              <a:rPr kumimoji="1" lang="ja-JP" altLang="en-US" smtClean="0"/>
              <a:t>4</a:t>
            </a:fld>
            <a:endParaRPr kumimoji="1" lang="ja-JP" altLang="en-US" dirty="0"/>
          </a:p>
        </p:txBody>
      </p:sp>
    </p:spTree>
    <p:extLst>
      <p:ext uri="{BB962C8B-B14F-4D97-AF65-F5344CB8AC3E}">
        <p14:creationId xmlns:p14="http://schemas.microsoft.com/office/powerpoint/2010/main" val="114404976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13023</TotalTime>
  <Words>1271</Words>
  <Application>Microsoft Office PowerPoint</Application>
  <PresentationFormat>画面に合わせる (4:3)</PresentationFormat>
  <Paragraphs>118</Paragraphs>
  <Slides>4</Slides>
  <Notes>4</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4</vt:i4>
      </vt:variant>
    </vt:vector>
  </HeadingPairs>
  <TitlesOfParts>
    <vt:vector size="13" baseType="lpstr">
      <vt:lpstr>HGPｺﾞｼｯｸE</vt:lpstr>
      <vt:lpstr>Meiryo UI</vt:lpstr>
      <vt:lpstr>Microsoft YaHei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野崎　健二</dc:creator>
  <cp:lastModifiedBy>國本　由衣</cp:lastModifiedBy>
  <cp:revision>1357</cp:revision>
  <cp:lastPrinted>2021-03-09T03:27:56Z</cp:lastPrinted>
  <dcterms:created xsi:type="dcterms:W3CDTF">2019-04-25T08:31:09Z</dcterms:created>
  <dcterms:modified xsi:type="dcterms:W3CDTF">2021-03-17T02:55:35Z</dcterms:modified>
</cp:coreProperties>
</file>