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741" r:id="rId2"/>
    <p:sldId id="393" r:id="rId3"/>
    <p:sldId id="768" r:id="rId4"/>
    <p:sldId id="770" r:id="rId5"/>
    <p:sldId id="773" r:id="rId6"/>
    <p:sldId id="775" r:id="rId7"/>
    <p:sldId id="753" r:id="rId8"/>
    <p:sldId id="776"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741"/>
            <p14:sldId id="393"/>
            <p14:sldId id="768"/>
            <p14:sldId id="770"/>
            <p14:sldId id="773"/>
            <p14:sldId id="775"/>
            <p14:sldId id="753"/>
            <p14:sldId id="77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由衣 國本" initials="由衣" lastIdx="2" clrIdx="0">
    <p:extLst>
      <p:ext uri="{19B8F6BF-5375-455C-9EA6-DF929625EA0E}">
        <p15:presenceInfo xmlns:p15="http://schemas.microsoft.com/office/powerpoint/2012/main" userId="21b8f8f98c6579e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6699"/>
    <a:srgbClr val="E54B1B"/>
    <a:srgbClr val="FFCCCC"/>
    <a:srgbClr val="FFCC99"/>
    <a:srgbClr val="83C937"/>
    <a:srgbClr val="FFCCFF"/>
    <a:srgbClr val="FFC000"/>
    <a:srgbClr val="FF9900"/>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1" autoAdjust="0"/>
    <p:restoredTop sz="82226" autoAdjust="0"/>
  </p:normalViewPr>
  <p:slideViewPr>
    <p:cSldViewPr snapToGrid="0">
      <p:cViewPr varScale="1">
        <p:scale>
          <a:sx n="61" d="100"/>
          <a:sy n="61" d="100"/>
        </p:scale>
        <p:origin x="1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0CC79B56-3F93-49B8-BF5B-E2942DFEBC41}"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1</a:t>
            </a:fld>
            <a:endParaRPr kumimoji="1" lang="ja-JP" altLang="en-US"/>
          </a:p>
        </p:txBody>
      </p:sp>
    </p:spTree>
    <p:extLst>
      <p:ext uri="{BB962C8B-B14F-4D97-AF65-F5344CB8AC3E}">
        <p14:creationId xmlns:p14="http://schemas.microsoft.com/office/powerpoint/2010/main" val="2039968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2</a:t>
            </a:fld>
            <a:endParaRPr kumimoji="1" lang="ja-JP" altLang="en-US"/>
          </a:p>
        </p:txBody>
      </p:sp>
    </p:spTree>
    <p:extLst>
      <p:ext uri="{BB962C8B-B14F-4D97-AF65-F5344CB8AC3E}">
        <p14:creationId xmlns:p14="http://schemas.microsoft.com/office/powerpoint/2010/main" val="3247116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3</a:t>
            </a:fld>
            <a:endParaRPr kumimoji="1" lang="ja-JP" altLang="en-US"/>
          </a:p>
        </p:txBody>
      </p:sp>
    </p:spTree>
    <p:extLst>
      <p:ext uri="{BB962C8B-B14F-4D97-AF65-F5344CB8AC3E}">
        <p14:creationId xmlns:p14="http://schemas.microsoft.com/office/powerpoint/2010/main" val="3776424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BFB98CA-D6EC-4BA5-A9B2-86EEAB6615F3}" type="slidenum">
              <a:rPr kumimoji="1" lang="ja-JP" altLang="en-US" smtClean="0"/>
              <a:t>4</a:t>
            </a:fld>
            <a:endParaRPr kumimoji="1" lang="ja-JP" altLang="en-US"/>
          </a:p>
        </p:txBody>
      </p:sp>
    </p:spTree>
    <p:extLst>
      <p:ext uri="{BB962C8B-B14F-4D97-AF65-F5344CB8AC3E}">
        <p14:creationId xmlns:p14="http://schemas.microsoft.com/office/powerpoint/2010/main" val="56919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5</a:t>
            </a:fld>
            <a:endParaRPr kumimoji="1" lang="ja-JP" altLang="en-US"/>
          </a:p>
        </p:txBody>
      </p:sp>
    </p:spTree>
    <p:extLst>
      <p:ext uri="{BB962C8B-B14F-4D97-AF65-F5344CB8AC3E}">
        <p14:creationId xmlns:p14="http://schemas.microsoft.com/office/powerpoint/2010/main" val="302806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6</a:t>
            </a:fld>
            <a:endParaRPr kumimoji="1" lang="ja-JP" altLang="en-US"/>
          </a:p>
        </p:txBody>
      </p:sp>
    </p:spTree>
    <p:extLst>
      <p:ext uri="{BB962C8B-B14F-4D97-AF65-F5344CB8AC3E}">
        <p14:creationId xmlns:p14="http://schemas.microsoft.com/office/powerpoint/2010/main" val="2903421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3013"/>
            <a:ext cx="59626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227C765-928E-4675-AE56-075D2791C904}" type="slidenum">
              <a:rPr kumimoji="1" lang="ja-JP" altLang="en-US" smtClean="0"/>
              <a:t>7</a:t>
            </a:fld>
            <a:endParaRPr kumimoji="1" lang="ja-JP" altLang="en-US"/>
          </a:p>
        </p:txBody>
      </p:sp>
    </p:spTree>
    <p:extLst>
      <p:ext uri="{BB962C8B-B14F-4D97-AF65-F5344CB8AC3E}">
        <p14:creationId xmlns:p14="http://schemas.microsoft.com/office/powerpoint/2010/main" val="4026590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57EE51-DBEA-44DC-A8BB-DF830F98B7EC}" type="datetime1">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26858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EC6600B-8E54-4250-8794-E5AB8BA8CB52}" type="datetime1">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4176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26A3CC-11B9-4DEF-9724-0F5F64BB2AB7}" type="datetime1">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53208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F64B5B-273D-472E-BEB4-B1C484B605F3}" type="datetime1">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6951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D8CC705-1130-44CD-9758-983AB67ADB19}" type="datetime1">
              <a:rPr kumimoji="1" lang="ja-JP" altLang="en-US" smtClean="0"/>
              <a:t>2021/3/18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66256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1000571-F7E3-40AF-A065-84852570C285}" type="datetime1">
              <a:rPr kumimoji="1" lang="ja-JP" altLang="en-US" smtClean="0"/>
              <a:t>2021/3/18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88375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C432707-2CDE-49B6-B421-DA8775EA693D}" type="datetime1">
              <a:rPr kumimoji="1" lang="ja-JP" altLang="en-US" smtClean="0"/>
              <a:t>2021/3/18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0896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B1291F6-50F6-4AC3-8A87-C5E005776996}" type="datetime1">
              <a:rPr kumimoji="1" lang="ja-JP" altLang="en-US" smtClean="0"/>
              <a:t>2021/3/18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756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1C1D79-6777-4FC3-BAC6-03569CCC8717}" type="datetime1">
              <a:rPr kumimoji="1" lang="ja-JP" altLang="en-US" smtClean="0"/>
              <a:t>2021/3/18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8947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1B84E44-1569-4CCD-9E19-C760FABB52B0}" type="datetime1">
              <a:rPr kumimoji="1" lang="ja-JP" altLang="en-US" smtClean="0"/>
              <a:t>2021/3/18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23932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BD86E90-EA24-49D6-9F41-1FE2D0DE8FCB}" type="datetime1">
              <a:rPr kumimoji="1" lang="ja-JP" altLang="en-US" smtClean="0"/>
              <a:t>2021/3/18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1275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7D823A-7CBA-4BBE-AA24-BB757ACCC3EF}" type="datetime1">
              <a:rPr kumimoji="1" lang="ja-JP" altLang="en-US" smtClean="0"/>
              <a:t>2021/3/18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858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emf"/><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5437C3E6-FBD5-452F-BF7B-C7FC96EE74D4}"/>
              </a:ext>
            </a:extLst>
          </p:cNvPr>
          <p:cNvSpPr/>
          <p:nvPr/>
        </p:nvSpPr>
        <p:spPr>
          <a:xfrm>
            <a:off x="0" y="431139"/>
            <a:ext cx="12192000" cy="67264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chemeClr val="tx1"/>
              </a:buClr>
            </a:pPr>
            <a:r>
              <a:rPr lang="ja-JP" altLang="en-US" sz="1600" b="1" dirty="0" smtClean="0">
                <a:solidFill>
                  <a:schemeClr val="accent5"/>
                </a:solidFill>
                <a:latin typeface="Meiryo UI" panose="020B0604030504040204" pitchFamily="50" charset="-128"/>
                <a:ea typeface="Meiryo UI" panose="020B0604030504040204" pitchFamily="50" charset="-128"/>
              </a:rPr>
              <a:t>＜大阪モデルに</a:t>
            </a:r>
            <a:r>
              <a:rPr lang="ja-JP" altLang="en-US" sz="1600" b="1" dirty="0">
                <a:solidFill>
                  <a:schemeClr val="accent5"/>
                </a:solidFill>
                <a:latin typeface="Meiryo UI" panose="020B0604030504040204" pitchFamily="50" charset="-128"/>
                <a:ea typeface="Meiryo UI" panose="020B0604030504040204" pitchFamily="50" charset="-128"/>
              </a:rPr>
              <a:t>ついて＞　（</a:t>
            </a:r>
            <a:r>
              <a:rPr lang="en-US" altLang="ja-JP" sz="1600" b="1" dirty="0">
                <a:solidFill>
                  <a:schemeClr val="accent5"/>
                </a:solidFill>
                <a:latin typeface="Meiryo UI" panose="020B0604030504040204" pitchFamily="50" charset="-128"/>
                <a:ea typeface="Meiryo UI" panose="020B0604030504040204" pitchFamily="50" charset="-128"/>
              </a:rPr>
              <a:t>5/8</a:t>
            </a:r>
            <a:r>
              <a:rPr lang="ja-JP" altLang="en-US" sz="1600" b="1" dirty="0">
                <a:solidFill>
                  <a:schemeClr val="accent5"/>
                </a:solidFill>
                <a:latin typeface="Meiryo UI" panose="020B0604030504040204" pitchFamily="50" charset="-128"/>
                <a:ea typeface="Meiryo UI" panose="020B0604030504040204" pitchFamily="50" charset="-128"/>
              </a:rPr>
              <a:t>運用開始、</a:t>
            </a:r>
            <a:r>
              <a:rPr lang="en-US" altLang="ja-JP" sz="1600" b="1" dirty="0">
                <a:solidFill>
                  <a:schemeClr val="accent5"/>
                </a:solidFill>
                <a:latin typeface="Meiryo UI" panose="020B0604030504040204" pitchFamily="50" charset="-128"/>
                <a:ea typeface="Meiryo UI" panose="020B0604030504040204" pitchFamily="50" charset="-128"/>
              </a:rPr>
              <a:t>7/3</a:t>
            </a:r>
            <a:r>
              <a:rPr lang="ja-JP" altLang="en-US" sz="1600" b="1" dirty="0">
                <a:solidFill>
                  <a:schemeClr val="accent5"/>
                </a:solidFill>
                <a:latin typeface="Meiryo UI" panose="020B0604030504040204" pitchFamily="50" charset="-128"/>
                <a:ea typeface="Meiryo UI" panose="020B0604030504040204" pitchFamily="50" charset="-128"/>
              </a:rPr>
              <a:t>指標及び</a:t>
            </a:r>
            <a:r>
              <a:rPr lang="ja-JP" altLang="en-US" sz="1600" b="1" dirty="0" smtClean="0">
                <a:solidFill>
                  <a:schemeClr val="accent5"/>
                </a:solidFill>
                <a:latin typeface="Meiryo UI" panose="020B0604030504040204" pitchFamily="50" charset="-128"/>
                <a:ea typeface="Meiryo UI" panose="020B0604030504040204" pitchFamily="50" charset="-128"/>
              </a:rPr>
              <a:t>基準、ステージ毎の対応方針の</a:t>
            </a:r>
            <a:r>
              <a:rPr lang="ja-JP" altLang="en-US" sz="1600" b="1" dirty="0">
                <a:solidFill>
                  <a:schemeClr val="accent5"/>
                </a:solidFill>
                <a:latin typeface="Meiryo UI" panose="020B0604030504040204" pitchFamily="50" charset="-128"/>
                <a:ea typeface="Meiryo UI" panose="020B0604030504040204" pitchFamily="50" charset="-128"/>
              </a:rPr>
              <a:t>修正、</a:t>
            </a:r>
            <a:r>
              <a:rPr lang="en-US" altLang="ja-JP" sz="1600" b="1" dirty="0">
                <a:solidFill>
                  <a:schemeClr val="accent5"/>
                </a:solidFill>
                <a:latin typeface="Meiryo UI" panose="020B0604030504040204" pitchFamily="50" charset="-128"/>
                <a:ea typeface="Meiryo UI" panose="020B0604030504040204" pitchFamily="50" charset="-128"/>
              </a:rPr>
              <a:t>12/14</a:t>
            </a:r>
            <a:r>
              <a:rPr lang="ja-JP" altLang="en-US" sz="1600" b="1" dirty="0">
                <a:solidFill>
                  <a:schemeClr val="accent5"/>
                </a:solidFill>
                <a:latin typeface="Meiryo UI" panose="020B0604030504040204" pitchFamily="50" charset="-128"/>
                <a:ea typeface="Meiryo UI" panose="020B0604030504040204" pitchFamily="50" charset="-128"/>
              </a:rPr>
              <a:t>非常事態解除基準のみ修正</a:t>
            </a:r>
            <a:r>
              <a:rPr lang="ja-JP" altLang="en-US" sz="1600" b="1" dirty="0" smtClean="0">
                <a:solidFill>
                  <a:schemeClr val="accent5"/>
                </a:solidFill>
                <a:latin typeface="Meiryo UI" panose="020B0604030504040204" pitchFamily="50" charset="-128"/>
                <a:ea typeface="Meiryo UI" panose="020B0604030504040204" pitchFamily="50" charset="-128"/>
              </a:rPr>
              <a:t>）</a:t>
            </a:r>
            <a:endParaRPr lang="en-US" altLang="ja-JP" sz="1600" b="1" dirty="0" smtClean="0">
              <a:solidFill>
                <a:schemeClr val="accent5"/>
              </a:solidFill>
              <a:latin typeface="Meiryo UI" panose="020B0604030504040204" pitchFamily="50" charset="-128"/>
              <a:ea typeface="Meiryo UI" panose="020B0604030504040204" pitchFamily="50" charset="-128"/>
            </a:endParaRPr>
          </a:p>
          <a:p>
            <a:pPr>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①</a:t>
            </a:r>
            <a:r>
              <a:rPr lang="ja-JP" altLang="en-US" sz="1600" dirty="0" smtClean="0">
                <a:solidFill>
                  <a:schemeClr val="tx1"/>
                </a:solidFill>
                <a:latin typeface="Meiryo UI" panose="020B0604030504040204" pitchFamily="50" charset="-128"/>
                <a:ea typeface="Meiryo UI" panose="020B0604030504040204" pitchFamily="50" charset="-128"/>
              </a:rPr>
              <a:t>感染拡大状況を判断するため、府独自に指標・基準を設定し、日々モニタリング・見える化。府民とのリスクコミュニケーションにより行動変容を促す。</a:t>
            </a:r>
            <a:endParaRPr lang="en-US" altLang="ja-JP" sz="16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en-US" altLang="ja-JP" sz="1600" dirty="0">
                <a:solidFill>
                  <a:schemeClr val="tx1"/>
                </a:solidFill>
                <a:latin typeface="Meiryo UI" panose="020B0604030504040204" pitchFamily="50" charset="-128"/>
                <a:ea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②指標の基準に基づく「ステージ毎の対応方針」を提示。</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1000"/>
              </a:lnSpc>
              <a:buClr>
                <a:schemeClr val="tx1"/>
              </a:buClr>
            </a:pPr>
            <a:endParaRPr lang="en-US" altLang="ja-JP" sz="1600" b="1" dirty="0">
              <a:solidFill>
                <a:schemeClr val="accent5"/>
              </a:solidFill>
              <a:latin typeface="Meiryo UI" panose="020B0604030504040204" pitchFamily="50" charset="-128"/>
              <a:ea typeface="Meiryo UI" panose="020B0604030504040204" pitchFamily="50" charset="-128"/>
            </a:endParaRPr>
          </a:p>
          <a:p>
            <a:pPr>
              <a:buClr>
                <a:schemeClr val="tx1"/>
              </a:buClr>
            </a:pPr>
            <a:r>
              <a:rPr lang="ja-JP" altLang="en-US" sz="1600" b="1" dirty="0" smtClean="0">
                <a:solidFill>
                  <a:schemeClr val="accent5"/>
                </a:solidFill>
                <a:latin typeface="Meiryo UI" panose="020B0604030504040204" pitchFamily="50" charset="-128"/>
                <a:ea typeface="Meiryo UI" panose="020B0604030504040204" pitchFamily="50" charset="-128"/>
              </a:rPr>
              <a:t>＜</a:t>
            </a:r>
            <a:r>
              <a:rPr lang="ja-JP" altLang="en-US" sz="1600" b="1" dirty="0">
                <a:solidFill>
                  <a:schemeClr val="accent5"/>
                </a:solidFill>
                <a:latin typeface="Meiryo UI" panose="020B0604030504040204" pitchFamily="50" charset="-128"/>
                <a:ea typeface="Meiryo UI" panose="020B0604030504040204" pitchFamily="50" charset="-128"/>
              </a:rPr>
              <a:t>大阪モデルを取り巻く状況の</a:t>
            </a:r>
            <a:r>
              <a:rPr lang="ja-JP" altLang="en-US" sz="1600" b="1" dirty="0" smtClean="0">
                <a:solidFill>
                  <a:schemeClr val="accent5"/>
                </a:solidFill>
                <a:latin typeface="Meiryo UI" panose="020B0604030504040204" pitchFamily="50" charset="-128"/>
                <a:ea typeface="Meiryo UI" panose="020B0604030504040204" pitchFamily="50" charset="-128"/>
              </a:rPr>
              <a:t>変化や課題＞</a:t>
            </a:r>
            <a:endParaRPr lang="en-US" altLang="ja-JP" sz="16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○モニタリング指標・基準以外にも、ステージ移行を判断する指標・基準があるなど（以下例）、府民との</a:t>
            </a:r>
            <a:r>
              <a:rPr lang="ja-JP" altLang="en-US" sz="1600" b="1" dirty="0" smtClean="0">
                <a:solidFill>
                  <a:srgbClr val="FF0000"/>
                </a:solidFill>
                <a:latin typeface="Meiryo UI" panose="020B0604030504040204" pitchFamily="50" charset="-128"/>
                <a:ea typeface="Meiryo UI" panose="020B0604030504040204" pitchFamily="50" charset="-128"/>
              </a:rPr>
              <a:t>リスクコミュニケーションを図るためのツール</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rgbClr val="FF0000"/>
                </a:solidFill>
                <a:latin typeface="Meiryo UI" panose="020B0604030504040204" pitchFamily="50" charset="-128"/>
                <a:ea typeface="Meiryo UI" panose="020B0604030504040204" pitchFamily="50" charset="-128"/>
              </a:rPr>
              <a:t>　</a:t>
            </a:r>
            <a:r>
              <a:rPr lang="ja-JP" altLang="en-US" sz="1600" b="1" dirty="0" smtClean="0">
                <a:solidFill>
                  <a:srgbClr val="FF0000"/>
                </a:solidFill>
                <a:latin typeface="Meiryo UI" panose="020B0604030504040204" pitchFamily="50" charset="-128"/>
                <a:ea typeface="Meiryo UI" panose="020B0604030504040204" pitchFamily="50" charset="-128"/>
              </a:rPr>
              <a:t>　として一見して状況がわかりにくくなっているのではないか。</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buClr>
                <a:schemeClr val="tx1"/>
              </a:buClr>
            </a:pPr>
            <a:endParaRPr lang="en-US" altLang="ja-JP" sz="1600" b="1"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600" b="1"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6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chemeClr val="tx1"/>
                </a:solidFill>
                <a:latin typeface="Meiryo UI" panose="020B0604030504040204" pitchFamily="50" charset="-128"/>
                <a:ea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chemeClr val="tx1"/>
                </a:solidFill>
                <a:latin typeface="Meiryo UI" panose="020B0604030504040204" pitchFamily="50" charset="-128"/>
                <a:ea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600" b="1"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600" b="1" dirty="0" smtClean="0">
              <a:solidFill>
                <a:schemeClr val="tx1"/>
              </a:solidFill>
              <a:latin typeface="Meiryo UI" panose="020B0604030504040204" pitchFamily="50" charset="-128"/>
              <a:ea typeface="Meiryo UI" panose="020B0604030504040204" pitchFamily="50" charset="-128"/>
            </a:endParaRPr>
          </a:p>
          <a:p>
            <a:pPr>
              <a:lnSpc>
                <a:spcPts val="1600"/>
              </a:lnSpc>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endParaRPr>
          </a:p>
          <a:p>
            <a:pPr>
              <a:lnSpc>
                <a:spcPts val="1600"/>
              </a:lnSpc>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rPr>
              <a:t>大阪モデルのモニタリング</a:t>
            </a:r>
            <a:r>
              <a:rPr lang="ja-JP" altLang="en-US" sz="1400" dirty="0">
                <a:solidFill>
                  <a:schemeClr val="tx1"/>
                </a:solidFill>
                <a:latin typeface="Meiryo UI" panose="020B0604030504040204" pitchFamily="50" charset="-128"/>
                <a:ea typeface="Meiryo UI" panose="020B0604030504040204" pitchFamily="50" charset="-128"/>
              </a:rPr>
              <a:t>指標のほか、国の分科会</a:t>
            </a:r>
            <a:r>
              <a:rPr lang="ja-JP" altLang="en-US" sz="1400" dirty="0" smtClean="0">
                <a:solidFill>
                  <a:schemeClr val="tx1"/>
                </a:solidFill>
                <a:latin typeface="Meiryo UI" panose="020B0604030504040204" pitchFamily="50" charset="-128"/>
                <a:ea typeface="Meiryo UI" panose="020B0604030504040204" pitchFamily="50" charset="-128"/>
              </a:rPr>
              <a:t>よりステージ</a:t>
            </a:r>
            <a:r>
              <a:rPr lang="ja-JP" altLang="en-US" sz="1400" dirty="0">
                <a:solidFill>
                  <a:schemeClr val="tx1"/>
                </a:solidFill>
                <a:latin typeface="Meiryo UI" panose="020B0604030504040204" pitchFamily="50" charset="-128"/>
                <a:ea typeface="Meiryo UI" panose="020B0604030504040204" pitchFamily="50" charset="-128"/>
              </a:rPr>
              <a:t>移行を検知する指標・基準が提示</a:t>
            </a:r>
            <a:r>
              <a:rPr lang="en-US" altLang="ja-JP" sz="1400" dirty="0">
                <a:solidFill>
                  <a:schemeClr val="tx1"/>
                </a:solidFill>
                <a:latin typeface="Meiryo UI" panose="020B0604030504040204" pitchFamily="50" charset="-128"/>
                <a:ea typeface="Meiryo UI" panose="020B0604030504040204" pitchFamily="50" charset="-128"/>
              </a:rPr>
              <a:t>(8/7</a:t>
            </a:r>
            <a:r>
              <a:rPr lang="ja-JP" altLang="en-US" sz="1400" dirty="0">
                <a:solidFill>
                  <a:schemeClr val="tx1"/>
                </a:solidFill>
                <a:latin typeface="Meiryo UI" panose="020B0604030504040204" pitchFamily="50" charset="-128"/>
                <a:ea typeface="Meiryo UI" panose="020B0604030504040204" pitchFamily="50" charset="-128"/>
              </a:rPr>
              <a:t>）され、特措法に基づくまん延</a:t>
            </a:r>
            <a:r>
              <a:rPr lang="ja-JP" altLang="en-US" sz="1400" dirty="0" smtClean="0">
                <a:solidFill>
                  <a:schemeClr val="tx1"/>
                </a:solidFill>
                <a:latin typeface="Meiryo UI" panose="020B0604030504040204" pitchFamily="50" charset="-128"/>
                <a:ea typeface="Meiryo UI" panose="020B0604030504040204" pitchFamily="50" charset="-128"/>
              </a:rPr>
              <a:t>防止等重点</a:t>
            </a:r>
            <a:r>
              <a:rPr lang="ja-JP" altLang="en-US" sz="1400" dirty="0">
                <a:solidFill>
                  <a:schemeClr val="tx1"/>
                </a:solidFill>
                <a:latin typeface="Meiryo UI" panose="020B0604030504040204" pitchFamily="50" charset="-128"/>
                <a:ea typeface="Meiryo UI" panose="020B0604030504040204" pitchFamily="50" charset="-128"/>
              </a:rPr>
              <a:t>措置や</a:t>
            </a:r>
            <a:r>
              <a:rPr lang="ja-JP" altLang="en-US" sz="1400" dirty="0" smtClean="0">
                <a:solidFill>
                  <a:schemeClr val="tx1"/>
                </a:solidFill>
                <a:latin typeface="Meiryo UI" panose="020B0604030504040204" pitchFamily="50" charset="-128"/>
                <a:ea typeface="Meiryo UI" panose="020B0604030504040204" pitchFamily="50" charset="-128"/>
              </a:rPr>
              <a:t>緊急事態</a:t>
            </a: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ts val="1600"/>
              </a:lnSpc>
              <a:buClr>
                <a:schemeClr val="tx1"/>
              </a:buClr>
            </a:pPr>
            <a:r>
              <a:rPr lang="ja-JP" altLang="en-US" sz="14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措置を要請すべき段階かは、分科会指標に基づいて判断することになる。</a:t>
            </a:r>
            <a:endParaRPr lang="en-US" altLang="ja-JP" sz="1400" dirty="0" smtClean="0">
              <a:solidFill>
                <a:schemeClr val="tx1"/>
              </a:solidFill>
              <a:latin typeface="Meiryo UI" panose="020B0604030504040204" pitchFamily="50" charset="-128"/>
              <a:ea typeface="Meiryo UI" panose="020B0604030504040204" pitchFamily="50" charset="-128"/>
            </a:endParaRPr>
          </a:p>
          <a:p>
            <a:pPr>
              <a:lnSpc>
                <a:spcPts val="1000"/>
              </a:lnSpc>
              <a:buClr>
                <a:schemeClr val="tx1"/>
              </a:buClr>
            </a:pPr>
            <a:endParaRPr lang="en-US" altLang="ja-JP" sz="16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a:solidFill>
                  <a:schemeClr val="tx1"/>
                </a:solidFill>
                <a:latin typeface="Meiryo UI" panose="020B0604030504040204" pitchFamily="50" charset="-128"/>
                <a:ea typeface="Meiryo UI" panose="020B0604030504040204" pitchFamily="50" charset="-128"/>
              </a:rPr>
              <a:t>大阪モデル</a:t>
            </a:r>
            <a:r>
              <a:rPr lang="ja-JP" altLang="en-US" sz="1600" dirty="0" smtClean="0">
                <a:solidFill>
                  <a:schemeClr val="tx1"/>
                </a:solidFill>
                <a:latin typeface="Meiryo UI" panose="020B0604030504040204" pitchFamily="50" charset="-128"/>
                <a:ea typeface="Meiryo UI" panose="020B0604030504040204" pitchFamily="50" charset="-128"/>
              </a:rPr>
              <a:t>」の指標・基準及びステージ毎の対応方針は、</a:t>
            </a:r>
            <a:r>
              <a:rPr lang="ja-JP" altLang="en-US" sz="1600" dirty="0">
                <a:solidFill>
                  <a:schemeClr val="tx1"/>
                </a:solidFill>
                <a:latin typeface="Meiryo UI" panose="020B0604030504040204" pitchFamily="50" charset="-128"/>
                <a:ea typeface="Meiryo UI" panose="020B0604030504040204" pitchFamily="50" charset="-128"/>
              </a:rPr>
              <a:t>第一波収束</a:t>
            </a:r>
            <a:r>
              <a:rPr lang="ja-JP" altLang="en-US" sz="1600" dirty="0" smtClean="0">
                <a:solidFill>
                  <a:schemeClr val="tx1"/>
                </a:solidFill>
                <a:latin typeface="Meiryo UI" panose="020B0604030504040204" pitchFamily="50" charset="-128"/>
                <a:ea typeface="Meiryo UI" panose="020B0604030504040204" pitchFamily="50" charset="-128"/>
              </a:rPr>
              <a:t>時に設定（</a:t>
            </a:r>
            <a:r>
              <a:rPr lang="en-US" altLang="ja-JP" sz="1600" dirty="0">
                <a:solidFill>
                  <a:schemeClr val="tx1"/>
                </a:solidFill>
                <a:latin typeface="Meiryo UI" panose="020B0604030504040204" pitchFamily="50" charset="-128"/>
                <a:ea typeface="Meiryo UI" panose="020B0604030504040204" pitchFamily="50" charset="-128"/>
              </a:rPr>
              <a:t>7/3</a:t>
            </a: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rgbClr val="FF0000"/>
                </a:solidFill>
                <a:latin typeface="Meiryo UI" panose="020B0604030504040204" pitchFamily="50" charset="-128"/>
                <a:ea typeface="Meiryo UI" panose="020B0604030504040204" pitchFamily="50" charset="-128"/>
              </a:rPr>
              <a:t>⇒指標・基準について、感染規模や、拡大から収束までの期間が大きく異なる第二波、第三波をモデルに反映できていない。</a:t>
            </a:r>
            <a:endParaRPr lang="en-US" altLang="ja-JP" sz="1400" b="1"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b="1"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rgbClr val="FF0000"/>
                </a:solidFill>
                <a:latin typeface="Meiryo UI" panose="020B0604030504040204" pitchFamily="50" charset="-128"/>
                <a:ea typeface="Meiryo UI" panose="020B0604030504040204" pitchFamily="50" charset="-128"/>
              </a:rPr>
              <a:t>⇒「ステージ毎の対応方針」は、その時々の感染拡大の傾向（年代、拡大の契機など）や拡大速度、規模などを踏まえた対策と合致せず。</a:t>
            </a:r>
            <a:endParaRPr lang="en-US" altLang="ja-JP" sz="1600" b="1" dirty="0" smtClean="0">
              <a:solidFill>
                <a:srgbClr val="FF0000"/>
              </a:solidFill>
              <a:latin typeface="Meiryo UI" panose="020B0604030504040204" pitchFamily="50" charset="-128"/>
              <a:ea typeface="Meiryo UI" panose="020B0604030504040204" pitchFamily="50" charset="-128"/>
            </a:endParaRPr>
          </a:p>
          <a:p>
            <a:pPr>
              <a:lnSpc>
                <a:spcPts val="1500"/>
              </a:lnSpc>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（例　第三波　「５人以上」「２時間以上」の宴会自粛など、その時の感染リスクを踏まえ、対応方針に記載のない要請を実施。イベントは国の方針に基づき制限した</a:t>
            </a:r>
            <a:r>
              <a:rPr lang="ja-JP" altLang="en-US" sz="1200" dirty="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等）</a:t>
            </a:r>
            <a:r>
              <a:rPr lang="ja-JP" altLang="en-US" sz="1600" dirty="0" smtClean="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1000"/>
              </a:lnSpc>
              <a:buClr>
                <a:schemeClr val="tx1"/>
              </a:buClr>
            </a:pPr>
            <a:r>
              <a:rPr lang="ja-JP" altLang="en-US" sz="1600" dirty="0" smtClean="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pPr>
              <a:buClr>
                <a:schemeClr val="tx1"/>
              </a:buClr>
            </a:pPr>
            <a:r>
              <a:rPr lang="en-US" altLang="ja-JP" sz="1600"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大阪</a:t>
            </a:r>
            <a:r>
              <a:rPr lang="ja-JP" altLang="en-US" sz="1600" dirty="0">
                <a:solidFill>
                  <a:schemeClr val="tx1"/>
                </a:solidFill>
                <a:latin typeface="Meiryo UI" panose="020B0604030504040204" pitchFamily="50" charset="-128"/>
                <a:ea typeface="Meiryo UI" panose="020B0604030504040204" pitchFamily="50" charset="-128"/>
              </a:rPr>
              <a:t>モデルは</a:t>
            </a:r>
            <a:r>
              <a:rPr lang="en-US" altLang="ja-JP" sz="1600" dirty="0">
                <a:solidFill>
                  <a:schemeClr val="tx1"/>
                </a:solidFill>
                <a:latin typeface="Meiryo UI" panose="020B0604030504040204" pitchFamily="50" charset="-128"/>
                <a:ea typeface="Meiryo UI" panose="020B0604030504040204" pitchFamily="50" charset="-128"/>
              </a:rPr>
              <a:t>7/12</a:t>
            </a:r>
            <a:r>
              <a:rPr lang="ja-JP" altLang="en-US" sz="1600" dirty="0">
                <a:solidFill>
                  <a:schemeClr val="tx1"/>
                </a:solidFill>
                <a:latin typeface="Meiryo UI" panose="020B0604030504040204" pitchFamily="50" charset="-128"/>
                <a:ea typeface="Meiryo UI" panose="020B0604030504040204" pitchFamily="50" charset="-128"/>
              </a:rPr>
              <a:t>以降、約５か月にわたり黄色信号が点灯（</a:t>
            </a:r>
            <a:r>
              <a:rPr lang="en-US" altLang="ja-JP" sz="1600" dirty="0">
                <a:solidFill>
                  <a:schemeClr val="tx1"/>
                </a:solidFill>
                <a:latin typeface="Meiryo UI" panose="020B0604030504040204" pitchFamily="50" charset="-128"/>
                <a:ea typeface="Meiryo UI" panose="020B0604030504040204" pitchFamily="50" charset="-128"/>
              </a:rPr>
              <a:t>12/3</a:t>
            </a:r>
            <a:r>
              <a:rPr lang="ja-JP" altLang="en-US" sz="1600" dirty="0">
                <a:solidFill>
                  <a:schemeClr val="tx1"/>
                </a:solidFill>
                <a:latin typeface="Meiryo UI" panose="020B0604030504040204" pitchFamily="50" charset="-128"/>
                <a:ea typeface="Meiryo UI" panose="020B0604030504040204" pitchFamily="50" charset="-128"/>
              </a:rPr>
              <a:t>に赤信号点灯、</a:t>
            </a:r>
            <a:r>
              <a:rPr lang="en-US" altLang="ja-JP" sz="1600" dirty="0">
                <a:solidFill>
                  <a:schemeClr val="tx1"/>
                </a:solidFill>
                <a:latin typeface="Meiryo UI" panose="020B0604030504040204" pitchFamily="50" charset="-128"/>
                <a:ea typeface="Meiryo UI" panose="020B0604030504040204" pitchFamily="50" charset="-128"/>
              </a:rPr>
              <a:t>3/1</a:t>
            </a:r>
            <a:r>
              <a:rPr lang="ja-JP" altLang="en-US" sz="1600" dirty="0">
                <a:solidFill>
                  <a:schemeClr val="tx1"/>
                </a:solidFill>
                <a:latin typeface="Meiryo UI" panose="020B0604030504040204" pitchFamily="50" charset="-128"/>
                <a:ea typeface="Meiryo UI" panose="020B0604030504040204" pitchFamily="50" charset="-128"/>
              </a:rPr>
              <a:t>より再び黄色信号点灯）。</a:t>
            </a:r>
            <a:endParaRPr lang="en-US" altLang="ja-JP" sz="1600"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　</a:t>
            </a:r>
            <a:r>
              <a:rPr lang="ja-JP" altLang="en-US" sz="1600" b="1" dirty="0">
                <a:solidFill>
                  <a:srgbClr val="FF0000"/>
                </a:solidFill>
                <a:latin typeface="Meiryo UI" panose="020B0604030504040204" pitchFamily="50" charset="-128"/>
                <a:ea typeface="Meiryo UI" panose="020B0604030504040204" pitchFamily="50" charset="-128"/>
              </a:rPr>
              <a:t>⇒黄色信号点灯の恒常化により、府民とのリスクコミュニケーション効果が薄れているのではないか</a:t>
            </a:r>
            <a:r>
              <a:rPr lang="ja-JP" altLang="en-US" sz="1600" b="1" dirty="0" smtClean="0">
                <a:solidFill>
                  <a:srgbClr val="FF0000"/>
                </a:solidFill>
                <a:latin typeface="Meiryo UI" panose="020B0604030504040204" pitchFamily="50" charset="-128"/>
                <a:ea typeface="Meiryo UI" panose="020B0604030504040204" pitchFamily="50" charset="-128"/>
              </a:rPr>
              <a:t>。</a:t>
            </a:r>
            <a:endParaRPr lang="en-US" altLang="ja-JP" sz="1600" b="1" dirty="0">
              <a:solidFill>
                <a:srgbClr val="FF0000"/>
              </a:solidFill>
              <a:latin typeface="Meiryo UI" panose="020B0604030504040204" pitchFamily="50" charset="-128"/>
              <a:ea typeface="Meiryo UI" panose="020B0604030504040204" pitchFamily="50" charset="-128"/>
            </a:endParaRPr>
          </a:p>
          <a:p>
            <a:pPr>
              <a:buClr>
                <a:schemeClr val="tx1"/>
              </a:buClr>
            </a:pPr>
            <a:endParaRPr lang="en-US" altLang="ja-JP" sz="1600" b="1"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600" b="1"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6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chemeClr val="tx1"/>
                </a:solidFill>
                <a:latin typeface="Meiryo UI" panose="020B0604030504040204" pitchFamily="50" charset="-128"/>
                <a:ea typeface="Meiryo UI" panose="020B0604030504040204" pitchFamily="50" charset="-128"/>
              </a:rPr>
              <a:t>　</a:t>
            </a:r>
            <a:endParaRPr lang="en-US" altLang="ja-JP" sz="1600" b="1"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600" b="1"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600" b="1"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6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chemeClr val="tx1"/>
                </a:solidFill>
                <a:latin typeface="Meiryo UI" panose="020B0604030504040204" pitchFamily="50" charset="-128"/>
                <a:ea typeface="Meiryo UI" panose="020B0604030504040204" pitchFamily="50" charset="-128"/>
              </a:rPr>
              <a:t>　</a:t>
            </a:r>
            <a:endParaRPr lang="en-US" altLang="ja-JP" sz="1600" u="sng"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0" y="0"/>
            <a:ext cx="12192000" cy="43113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「大阪モデル</a:t>
            </a:r>
            <a:r>
              <a:rPr kumimoji="1" lang="ja-JP" altLang="en-US" sz="2400" b="1" dirty="0" smtClean="0">
                <a:latin typeface="UD デジタル 教科書体 NK-B" panose="02020700000000000000" pitchFamily="18" charset="-128"/>
                <a:ea typeface="UD デジタル 教科書体 NK-B" panose="02020700000000000000" pitchFamily="18" charset="-128"/>
              </a:rPr>
              <a:t>」</a:t>
            </a:r>
            <a:r>
              <a:rPr lang="ja-JP" altLang="en-US" sz="2400" b="1" dirty="0" smtClean="0">
                <a:latin typeface="UD デジタル 教科書体 NK-B" panose="02020700000000000000" pitchFamily="18" charset="-128"/>
                <a:ea typeface="UD デジタル 教科書体 NK-B" panose="02020700000000000000" pitchFamily="18" charset="-128"/>
              </a:rPr>
              <a:t>を取り巻く状況の変化や課題と論点</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p:cNvSpPr>
            <a:spLocks noGrp="1"/>
          </p:cNvSpPr>
          <p:nvPr>
            <p:ph type="sldNum" sz="quarter" idx="12"/>
          </p:nvPr>
        </p:nvSpPr>
        <p:spPr>
          <a:xfrm>
            <a:off x="9448800" y="6281226"/>
            <a:ext cx="2743200" cy="365125"/>
          </a:xfrm>
        </p:spPr>
        <p:txBody>
          <a:bodyPr/>
          <a:lstStyle/>
          <a:p>
            <a:fld id="{FE1BD58B-2CDE-485A-8E10-5E6FB430C5D3}" type="slidenum">
              <a:rPr kumimoji="1" lang="ja-JP" altLang="en-US" smtClean="0"/>
              <a:t>1</a:t>
            </a:fld>
            <a:endParaRPr kumimoji="1" lang="ja-JP" altLang="en-US"/>
          </a:p>
        </p:txBody>
      </p:sp>
      <p:sp>
        <p:nvSpPr>
          <p:cNvPr id="2" name="正方形/長方形 1"/>
          <p:cNvSpPr/>
          <p:nvPr/>
        </p:nvSpPr>
        <p:spPr>
          <a:xfrm>
            <a:off x="333705" y="6094457"/>
            <a:ext cx="11599344" cy="738664"/>
          </a:xfrm>
          <a:prstGeom prst="rect">
            <a:avLst/>
          </a:prstGeom>
          <a:ln>
            <a:solidFill>
              <a:schemeClr val="accent1">
                <a:lumMod val="75000"/>
              </a:schemeClr>
            </a:solidFill>
            <a:prstDash val="sysDash"/>
          </a:ln>
        </p:spPr>
        <p:txBody>
          <a:bodyPr wrap="square">
            <a:spAutoFit/>
          </a:bodyPr>
          <a:lstStyle/>
          <a:p>
            <a:r>
              <a:rPr lang="ja-JP" altLang="en-US" sz="1050" dirty="0">
                <a:latin typeface="+mn-ea"/>
              </a:rPr>
              <a:t>　（参考）大阪府民</a:t>
            </a:r>
            <a:r>
              <a:rPr lang="en-US" altLang="ja-JP" sz="1050" dirty="0">
                <a:latin typeface="+mn-ea"/>
              </a:rPr>
              <a:t>1,000</a:t>
            </a:r>
            <a:r>
              <a:rPr lang="ja-JP" altLang="en-US" sz="1050" dirty="0">
                <a:latin typeface="+mn-ea"/>
              </a:rPr>
              <a:t>名を対象に実施した意識調査（１</a:t>
            </a:r>
            <a:r>
              <a:rPr lang="en-US" altLang="ja-JP" sz="1050" dirty="0">
                <a:latin typeface="+mn-ea"/>
              </a:rPr>
              <a:t>/29</a:t>
            </a:r>
            <a:r>
              <a:rPr lang="ja-JP" altLang="en-US" sz="1050" dirty="0">
                <a:latin typeface="+mn-ea"/>
              </a:rPr>
              <a:t>公表「新型コロナウイルス感染症対策の府民意識と行動変容に関するアンケート結果」）</a:t>
            </a:r>
          </a:p>
          <a:p>
            <a:r>
              <a:rPr lang="ja-JP" altLang="en-US" sz="1050" dirty="0">
                <a:latin typeface="+mn-ea"/>
              </a:rPr>
              <a:t>　　　　・第二波において府民が重視していた</a:t>
            </a:r>
            <a:r>
              <a:rPr lang="ja-JP" altLang="en-US" sz="1050" dirty="0" smtClean="0">
                <a:latin typeface="+mn-ea"/>
              </a:rPr>
              <a:t>情報　①</a:t>
            </a:r>
            <a:r>
              <a:rPr lang="ja-JP" altLang="en-US" sz="1050" dirty="0">
                <a:latin typeface="+mn-ea"/>
              </a:rPr>
              <a:t>府における１日の新規陽性者数</a:t>
            </a:r>
            <a:r>
              <a:rPr lang="en-US" altLang="ja-JP" sz="1050" dirty="0">
                <a:latin typeface="+mn-ea"/>
              </a:rPr>
              <a:t>65.5</a:t>
            </a:r>
            <a:r>
              <a:rPr lang="ja-JP" altLang="en-US" sz="1050" dirty="0">
                <a:latin typeface="+mn-ea"/>
              </a:rPr>
              <a:t>％、②全国の感染状況</a:t>
            </a:r>
            <a:r>
              <a:rPr lang="en-US" altLang="ja-JP" sz="1050" dirty="0">
                <a:latin typeface="+mn-ea"/>
              </a:rPr>
              <a:t>53.6</a:t>
            </a:r>
            <a:r>
              <a:rPr lang="ja-JP" altLang="en-US" sz="1050" dirty="0">
                <a:latin typeface="+mn-ea"/>
              </a:rPr>
              <a:t>％　③</a:t>
            </a:r>
            <a:r>
              <a:rPr lang="ja-JP" altLang="en-US" sz="1050" u="sng" dirty="0">
                <a:latin typeface="+mn-ea"/>
              </a:rPr>
              <a:t>大阪モデルの警戒信号</a:t>
            </a:r>
            <a:r>
              <a:rPr lang="en-US" altLang="ja-JP" sz="1050" u="sng" dirty="0">
                <a:latin typeface="+mn-ea"/>
              </a:rPr>
              <a:t>39.9</a:t>
            </a:r>
            <a:r>
              <a:rPr lang="ja-JP" altLang="en-US" sz="1050" u="sng" dirty="0">
                <a:latin typeface="+mn-ea"/>
              </a:rPr>
              <a:t>％</a:t>
            </a:r>
          </a:p>
          <a:p>
            <a:r>
              <a:rPr lang="ja-JP" altLang="en-US" sz="1050" dirty="0">
                <a:latin typeface="+mn-ea"/>
              </a:rPr>
              <a:t>　　　　・第三波において府民が重視していた</a:t>
            </a:r>
            <a:r>
              <a:rPr lang="ja-JP" altLang="en-US" sz="1050" dirty="0" smtClean="0">
                <a:latin typeface="+mn-ea"/>
              </a:rPr>
              <a:t>情報　①</a:t>
            </a:r>
            <a:r>
              <a:rPr lang="ja-JP" altLang="en-US" sz="1050" dirty="0">
                <a:latin typeface="+mn-ea"/>
              </a:rPr>
              <a:t>府における１日の新規陽性者数</a:t>
            </a:r>
            <a:r>
              <a:rPr lang="en-US" altLang="ja-JP" sz="1050" dirty="0">
                <a:latin typeface="+mn-ea"/>
              </a:rPr>
              <a:t>72.1</a:t>
            </a:r>
            <a:r>
              <a:rPr lang="ja-JP" altLang="en-US" sz="1050" dirty="0">
                <a:latin typeface="+mn-ea"/>
              </a:rPr>
              <a:t>％、②全国の感染状況</a:t>
            </a:r>
            <a:r>
              <a:rPr lang="en-US" altLang="ja-JP" sz="1050" dirty="0">
                <a:latin typeface="+mn-ea"/>
              </a:rPr>
              <a:t>62.9</a:t>
            </a:r>
            <a:r>
              <a:rPr lang="ja-JP" altLang="en-US" sz="1050" dirty="0">
                <a:latin typeface="+mn-ea"/>
              </a:rPr>
              <a:t>％、③医療現場のひっ迫状況</a:t>
            </a:r>
            <a:r>
              <a:rPr lang="en-US" altLang="ja-JP" sz="1050" dirty="0">
                <a:latin typeface="+mn-ea"/>
              </a:rPr>
              <a:t>51.3</a:t>
            </a:r>
            <a:r>
              <a:rPr lang="ja-JP" altLang="en-US" sz="1050" dirty="0">
                <a:latin typeface="+mn-ea"/>
              </a:rPr>
              <a:t>％</a:t>
            </a:r>
            <a:r>
              <a:rPr lang="ja-JP" altLang="en-US" sz="1050" dirty="0" smtClean="0">
                <a:latin typeface="+mn-ea"/>
              </a:rPr>
              <a:t>、</a:t>
            </a:r>
            <a:endParaRPr lang="en-US" altLang="ja-JP" sz="1050" dirty="0" smtClean="0">
              <a:latin typeface="+mn-ea"/>
            </a:endParaRPr>
          </a:p>
          <a:p>
            <a:r>
              <a:rPr lang="ja-JP" altLang="en-US" sz="1050" dirty="0">
                <a:latin typeface="+mn-ea"/>
              </a:rPr>
              <a:t>　</a:t>
            </a:r>
            <a:r>
              <a:rPr lang="ja-JP" altLang="en-US" sz="1050" dirty="0" smtClean="0">
                <a:latin typeface="+mn-ea"/>
              </a:rPr>
              <a:t>　　　　　　　　　　　　　　　　　　　　　　　④</a:t>
            </a:r>
            <a:r>
              <a:rPr lang="ja-JP" altLang="en-US" sz="1050" dirty="0">
                <a:latin typeface="+mn-ea"/>
              </a:rPr>
              <a:t>府における重症者数</a:t>
            </a:r>
            <a:r>
              <a:rPr lang="en-US" altLang="ja-JP" sz="1050" dirty="0">
                <a:latin typeface="+mn-ea"/>
              </a:rPr>
              <a:t>50.1</a:t>
            </a:r>
            <a:r>
              <a:rPr lang="ja-JP" altLang="en-US" sz="1050" dirty="0" smtClean="0">
                <a:latin typeface="+mn-ea"/>
              </a:rPr>
              <a:t>％</a:t>
            </a:r>
            <a:r>
              <a:rPr lang="ja-JP" altLang="en-US" sz="1050" dirty="0">
                <a:latin typeface="+mn-ea"/>
              </a:rPr>
              <a:t>、</a:t>
            </a:r>
            <a:r>
              <a:rPr lang="ja-JP" altLang="en-US" sz="1050" dirty="0" smtClean="0">
                <a:latin typeface="+mn-ea"/>
              </a:rPr>
              <a:t>⑤</a:t>
            </a:r>
            <a:r>
              <a:rPr lang="ja-JP" altLang="en-US" sz="1050" dirty="0">
                <a:latin typeface="+mn-ea"/>
              </a:rPr>
              <a:t>府における死亡者数</a:t>
            </a:r>
            <a:r>
              <a:rPr lang="en-US" altLang="ja-JP" sz="1050" dirty="0">
                <a:latin typeface="+mn-ea"/>
              </a:rPr>
              <a:t>43.3</a:t>
            </a:r>
            <a:r>
              <a:rPr lang="ja-JP" altLang="en-US" sz="1050" dirty="0">
                <a:latin typeface="+mn-ea"/>
              </a:rPr>
              <a:t>％、⑥感染者や重症者の特徴</a:t>
            </a:r>
            <a:r>
              <a:rPr lang="en-US" altLang="ja-JP" sz="1050" dirty="0">
                <a:latin typeface="+mn-ea"/>
              </a:rPr>
              <a:t>40.1</a:t>
            </a:r>
            <a:r>
              <a:rPr lang="ja-JP" altLang="en-US" sz="1050" dirty="0">
                <a:latin typeface="+mn-ea"/>
              </a:rPr>
              <a:t>％、⑦</a:t>
            </a:r>
            <a:r>
              <a:rPr lang="ja-JP" altLang="en-US" sz="1050" u="sng" dirty="0">
                <a:latin typeface="+mn-ea"/>
              </a:rPr>
              <a:t>大阪モデルの警戒信号</a:t>
            </a:r>
            <a:r>
              <a:rPr lang="en-US" altLang="ja-JP" sz="1050" u="sng" dirty="0">
                <a:latin typeface="+mn-ea"/>
              </a:rPr>
              <a:t>33.</a:t>
            </a:r>
            <a:r>
              <a:rPr lang="ja-JP" altLang="en-US" sz="1050" u="sng" dirty="0">
                <a:latin typeface="+mn-ea"/>
              </a:rPr>
              <a:t>９％</a:t>
            </a:r>
          </a:p>
        </p:txBody>
      </p:sp>
      <p:sp>
        <p:nvSpPr>
          <p:cNvPr id="7" name="テキスト ボックス 6"/>
          <p:cNvSpPr txBox="1"/>
          <p:nvPr/>
        </p:nvSpPr>
        <p:spPr>
          <a:xfrm>
            <a:off x="10930758" y="1385558"/>
            <a:ext cx="1261242" cy="246221"/>
          </a:xfrm>
          <a:prstGeom prst="rect">
            <a:avLst/>
          </a:prstGeom>
          <a:noFill/>
        </p:spPr>
        <p:txBody>
          <a:bodyPr wrap="square" rtlCol="0">
            <a:spAutoFit/>
          </a:bodyPr>
          <a:lstStyle/>
          <a:p>
            <a:r>
              <a:rPr kumimoji="1" lang="ja-JP" altLang="en-US" sz="1000" u="sng" dirty="0" smtClean="0">
                <a:solidFill>
                  <a:schemeClr val="bg1"/>
                </a:solidFill>
                <a:latin typeface="Meiryo UI" panose="020B0604030504040204" pitchFamily="50" charset="-128"/>
                <a:ea typeface="Meiryo UI" panose="020B0604030504040204" pitchFamily="50" charset="-128"/>
              </a:rPr>
              <a:t>下線：重複</a:t>
            </a:r>
            <a:endParaRPr kumimoji="1" lang="ja-JP" altLang="en-US" sz="1000" u="sng" dirty="0">
              <a:solidFill>
                <a:schemeClr val="bg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9A396F46-6F5F-483F-BC68-432494F2ED7F}"/>
              </a:ext>
            </a:extLst>
          </p:cNvPr>
          <p:cNvSpPr txBox="1"/>
          <p:nvPr/>
        </p:nvSpPr>
        <p:spPr>
          <a:xfrm>
            <a:off x="10739438" y="55613"/>
            <a:ext cx="1348220"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latin typeface="ＭＳ ゴシック" panose="020B0609070205080204" pitchFamily="49" charset="-128"/>
                <a:ea typeface="ＭＳ ゴシック" panose="020B0609070205080204" pitchFamily="49" charset="-128"/>
              </a:rPr>
              <a:t>資料</a:t>
            </a:r>
            <a:r>
              <a:rPr lang="ja-JP" altLang="en-US" sz="1600" dirty="0" smtClean="0">
                <a:latin typeface="ＭＳ ゴシック" panose="020B0609070205080204" pitchFamily="49" charset="-128"/>
                <a:ea typeface="ＭＳ ゴシック" panose="020B0609070205080204" pitchFamily="49" charset="-128"/>
              </a:rPr>
              <a:t>２</a:t>
            </a:r>
            <a:r>
              <a:rPr kumimoji="1" lang="ja-JP" altLang="en-US" sz="1600" dirty="0" smtClean="0">
                <a:latin typeface="ＭＳ ゴシック" panose="020B0609070205080204" pitchFamily="49" charset="-128"/>
                <a:ea typeface="ＭＳ ゴシック" panose="020B0609070205080204" pitchFamily="49" charset="-128"/>
              </a:rPr>
              <a:t>－１</a:t>
            </a:r>
            <a:endParaRPr kumimoji="1" lang="ja-JP" altLang="en-US" sz="1600" dirty="0">
              <a:latin typeface="ＭＳ ゴシック" panose="020B0609070205080204" pitchFamily="49" charset="-128"/>
              <a:ea typeface="ＭＳ ゴシック" panose="020B0609070205080204" pitchFamily="49"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420053437"/>
              </p:ext>
            </p:extLst>
          </p:nvPr>
        </p:nvGraphicFramePr>
        <p:xfrm>
          <a:off x="407628" y="2119227"/>
          <a:ext cx="11525421" cy="1666272"/>
        </p:xfrm>
        <a:graphic>
          <a:graphicData uri="http://schemas.openxmlformats.org/drawingml/2006/table">
            <a:tbl>
              <a:tblPr firstRow="1" bandRow="1">
                <a:tableStyleId>{5940675A-B579-460E-94D1-54222C63F5DA}</a:tableStyleId>
              </a:tblPr>
              <a:tblGrid>
                <a:gridCol w="1247751">
                  <a:extLst>
                    <a:ext uri="{9D8B030D-6E8A-4147-A177-3AD203B41FA5}">
                      <a16:colId xmlns:a16="http://schemas.microsoft.com/office/drawing/2014/main" val="2610010986"/>
                    </a:ext>
                  </a:extLst>
                </a:gridCol>
                <a:gridCol w="5062888">
                  <a:extLst>
                    <a:ext uri="{9D8B030D-6E8A-4147-A177-3AD203B41FA5}">
                      <a16:colId xmlns:a16="http://schemas.microsoft.com/office/drawing/2014/main" val="1533321735"/>
                    </a:ext>
                  </a:extLst>
                </a:gridCol>
                <a:gridCol w="5214782">
                  <a:extLst>
                    <a:ext uri="{9D8B030D-6E8A-4147-A177-3AD203B41FA5}">
                      <a16:colId xmlns:a16="http://schemas.microsoft.com/office/drawing/2014/main" val="2155813336"/>
                    </a:ext>
                  </a:extLst>
                </a:gridCol>
              </a:tblGrid>
              <a:tr h="111038">
                <a:tc rowSpan="2">
                  <a:txBody>
                    <a:bodyPr/>
                    <a:lstStyle/>
                    <a:p>
                      <a:pPr algn="ctr"/>
                      <a:r>
                        <a:rPr kumimoji="1" lang="ja-JP" altLang="en-US" sz="1100" dirty="0" smtClean="0">
                          <a:latin typeface="Meiryo UI" panose="020B0604030504040204" pitchFamily="50" charset="-128"/>
                          <a:ea typeface="Meiryo UI" panose="020B0604030504040204" pitchFamily="50" charset="-128"/>
                        </a:rPr>
                        <a:t>（例）</a:t>
                      </a:r>
                      <a:endParaRPr kumimoji="1" lang="en-US" altLang="ja-JP" sz="1100" dirty="0" smtClean="0">
                        <a:latin typeface="Meiryo UI" panose="020B0604030504040204" pitchFamily="50" charset="-128"/>
                        <a:ea typeface="Meiryo UI" panose="020B0604030504040204" pitchFamily="50" charset="-128"/>
                      </a:endParaRPr>
                    </a:p>
                  </a:txBody>
                  <a:tcPr marL="81289" marR="81289" marT="40644" marB="40644" anchor="ctr"/>
                </a:tc>
                <a:tc gridSpan="2">
                  <a:txBody>
                    <a:bodyPr/>
                    <a:lstStyle/>
                    <a:p>
                      <a:pPr algn="ctr"/>
                      <a:r>
                        <a:rPr kumimoji="1" lang="ja-JP" altLang="en-US" sz="1100" b="0" dirty="0" smtClean="0">
                          <a:latin typeface="Meiryo UI" panose="020B0604030504040204" pitchFamily="50" charset="-128"/>
                          <a:ea typeface="Meiryo UI" panose="020B0604030504040204" pitchFamily="50" charset="-128"/>
                        </a:rPr>
                        <a:t>イエローステージ（警戒）</a:t>
                      </a:r>
                      <a:endParaRPr kumimoji="1" lang="ja-JP" altLang="en-US" sz="1100" b="0" dirty="0">
                        <a:latin typeface="Meiryo UI" panose="020B0604030504040204" pitchFamily="50" charset="-128"/>
                        <a:ea typeface="Meiryo UI" panose="020B0604030504040204" pitchFamily="50" charset="-128"/>
                      </a:endParaRPr>
                    </a:p>
                  </a:txBody>
                  <a:tcPr marL="81289" marR="81289" marT="40644" marB="40644" anchor="ctr">
                    <a:solidFill>
                      <a:srgbClr val="FFFF00"/>
                    </a:solidFill>
                  </a:tcPr>
                </a:tc>
                <a:tc hMerge="1">
                  <a:txBody>
                    <a:bodyPr/>
                    <a:lstStyle/>
                    <a:p>
                      <a:endParaRPr kumimoji="1" lang="ja-JP" altLang="en-US"/>
                    </a:p>
                  </a:txBody>
                  <a:tcPr/>
                </a:tc>
                <a:extLst>
                  <a:ext uri="{0D108BD9-81ED-4DB2-BD59-A6C34878D82A}">
                    <a16:rowId xmlns:a16="http://schemas.microsoft.com/office/drawing/2014/main" val="663075389"/>
                  </a:ext>
                </a:extLst>
              </a:tr>
              <a:tr h="111038">
                <a:tc vMerge="1">
                  <a:txBody>
                    <a:bodyPr/>
                    <a:lstStyle/>
                    <a:p>
                      <a:endParaRPr kumimoji="1" lang="ja-JP" altLang="en-US" sz="1200" dirty="0">
                        <a:latin typeface="Meiryo UI" panose="020B0604030504040204" pitchFamily="50" charset="-128"/>
                        <a:ea typeface="Meiryo UI" panose="020B0604030504040204" pitchFamily="50" charset="-128"/>
                      </a:endParaRPr>
                    </a:p>
                  </a:txBody>
                  <a:tcPr marL="81289" marR="81289" marT="40644" marB="40644" anchor="ctr"/>
                </a:tc>
                <a:tc>
                  <a:txBody>
                    <a:bodyPr/>
                    <a:lstStyle/>
                    <a:p>
                      <a:pPr algn="ctr"/>
                      <a:r>
                        <a:rPr kumimoji="1" lang="ja-JP" altLang="en-US" sz="1100" b="0" dirty="0" smtClean="0">
                          <a:latin typeface="Meiryo UI" panose="020B0604030504040204" pitchFamily="50" charset="-128"/>
                          <a:ea typeface="Meiryo UI" panose="020B0604030504040204" pitchFamily="50" charset="-128"/>
                        </a:rPr>
                        <a:t>１</a:t>
                      </a:r>
                      <a:endParaRPr kumimoji="1" lang="ja-JP" altLang="en-US" sz="1100" b="0" dirty="0">
                        <a:latin typeface="Meiryo UI" panose="020B0604030504040204" pitchFamily="50" charset="-128"/>
                        <a:ea typeface="Meiryo UI" panose="020B0604030504040204" pitchFamily="50" charset="-128"/>
                      </a:endParaRPr>
                    </a:p>
                  </a:txBody>
                  <a:tcPr marL="81289" marR="81289" marT="40644" marB="40644" anchor="ctr">
                    <a:solidFill>
                      <a:srgbClr val="FFFF00"/>
                    </a:solidFill>
                  </a:tcPr>
                </a:tc>
                <a:tc>
                  <a:txBody>
                    <a:bodyPr/>
                    <a:lstStyle/>
                    <a:p>
                      <a:pPr algn="ctr"/>
                      <a:r>
                        <a:rPr kumimoji="1" lang="ja-JP" altLang="en-US" sz="1100" b="0" dirty="0" smtClean="0">
                          <a:latin typeface="Meiryo UI" panose="020B0604030504040204" pitchFamily="50" charset="-128"/>
                          <a:ea typeface="Meiryo UI" panose="020B0604030504040204" pitchFamily="50" charset="-128"/>
                        </a:rPr>
                        <a:t>２</a:t>
                      </a:r>
                      <a:endParaRPr kumimoji="1" lang="ja-JP" altLang="en-US" sz="1100" b="0" dirty="0">
                        <a:latin typeface="Meiryo UI" panose="020B0604030504040204" pitchFamily="50" charset="-128"/>
                        <a:ea typeface="Meiryo UI" panose="020B0604030504040204" pitchFamily="50" charset="-128"/>
                      </a:endParaRPr>
                    </a:p>
                  </a:txBody>
                  <a:tcPr marL="81289" marR="81289" marT="40644" marB="40644" anchor="ctr">
                    <a:solidFill>
                      <a:srgbClr val="FFFF00"/>
                    </a:solidFill>
                  </a:tcPr>
                </a:tc>
                <a:extLst>
                  <a:ext uri="{0D108BD9-81ED-4DB2-BD59-A6C34878D82A}">
                    <a16:rowId xmlns:a16="http://schemas.microsoft.com/office/drawing/2014/main" val="1905338518"/>
                  </a:ext>
                </a:extLst>
              </a:tr>
              <a:tr h="410152">
                <a:tc>
                  <a:txBody>
                    <a:bodyPr/>
                    <a:lstStyle/>
                    <a:p>
                      <a:pPr marL="0" marR="0" lvl="0" indent="0" algn="ctr" defTabSz="13919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eiryo UI" panose="020B0604030504040204" pitchFamily="50" charset="-128"/>
                          <a:ea typeface="Meiryo UI" panose="020B0604030504040204" pitchFamily="50" charset="-128"/>
                        </a:rPr>
                        <a:t>大阪モデル</a:t>
                      </a:r>
                      <a:endParaRPr kumimoji="1" lang="en-US" altLang="ja-JP" sz="1100" b="0" dirty="0" smtClean="0">
                        <a:latin typeface="Meiryo UI" panose="020B0604030504040204" pitchFamily="50" charset="-128"/>
                        <a:ea typeface="Meiryo UI" panose="020B0604030504040204" pitchFamily="50" charset="-128"/>
                      </a:endParaRPr>
                    </a:p>
                    <a:p>
                      <a:pPr marL="0" marR="0" lvl="0" indent="0" algn="ctr" defTabSz="13919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eiryo UI" panose="020B0604030504040204" pitchFamily="50" charset="-128"/>
                          <a:ea typeface="Meiryo UI" panose="020B0604030504040204" pitchFamily="50" charset="-128"/>
                        </a:rPr>
                        <a:t>モニタリング指標</a:t>
                      </a:r>
                      <a:endParaRPr kumimoji="1" lang="ja-JP" altLang="en-US" sz="1100" b="0" dirty="0">
                        <a:latin typeface="Meiryo UI" panose="020B0604030504040204" pitchFamily="50" charset="-128"/>
                        <a:ea typeface="Meiryo UI" panose="020B0604030504040204" pitchFamily="50" charset="-128"/>
                      </a:endParaRPr>
                    </a:p>
                  </a:txBody>
                  <a:tcPr marL="81289" marR="81289" marT="40644" marB="40644" anchor="ctr"/>
                </a:tc>
                <a:tc>
                  <a:txBody>
                    <a:bodyPr/>
                    <a:lstStyle/>
                    <a:p>
                      <a:r>
                        <a:rPr kumimoji="1" lang="ja-JP" altLang="en-US" sz="1100" u="none" dirty="0" smtClean="0">
                          <a:latin typeface="Meiryo UI" panose="020B0604030504040204" pitchFamily="50" charset="-128"/>
                          <a:ea typeface="Meiryo UI" panose="020B0604030504040204" pitchFamily="50" charset="-128"/>
                        </a:rPr>
                        <a:t>全て満たした場合</a:t>
                      </a:r>
                      <a:endParaRPr kumimoji="1" lang="en-US" altLang="ja-JP" sz="1100" u="none" dirty="0" smtClean="0">
                        <a:latin typeface="Meiryo UI" panose="020B0604030504040204" pitchFamily="50" charset="-128"/>
                        <a:ea typeface="Meiryo UI" panose="020B0604030504040204" pitchFamily="50" charset="-128"/>
                      </a:endParaRPr>
                    </a:p>
                    <a:p>
                      <a:r>
                        <a:rPr kumimoji="1" lang="ja-JP" altLang="en-US" sz="1100" u="none" dirty="0" smtClean="0">
                          <a:latin typeface="Meiryo UI" panose="020B0604030504040204" pitchFamily="50" charset="-128"/>
                          <a:ea typeface="Meiryo UI" panose="020B0604030504040204" pitchFamily="50" charset="-128"/>
                        </a:rPr>
                        <a:t>○感染経路不明者７日間移動平均前週増加比・数　２以上かつ</a:t>
                      </a:r>
                      <a:r>
                        <a:rPr kumimoji="1" lang="en-US" altLang="ja-JP" sz="1100" u="none" dirty="0" smtClean="0">
                          <a:latin typeface="Meiryo UI" panose="020B0604030504040204" pitchFamily="50" charset="-128"/>
                          <a:ea typeface="Meiryo UI" panose="020B0604030504040204" pitchFamily="50" charset="-128"/>
                        </a:rPr>
                        <a:t>10</a:t>
                      </a:r>
                      <a:r>
                        <a:rPr kumimoji="1" lang="ja-JP" altLang="en-US" sz="1100" u="none" dirty="0" smtClean="0">
                          <a:latin typeface="Meiryo UI" panose="020B0604030504040204" pitchFamily="50" charset="-128"/>
                          <a:ea typeface="Meiryo UI" panose="020B0604030504040204" pitchFamily="50" charset="-128"/>
                        </a:rPr>
                        <a:t>人以上</a:t>
                      </a:r>
                      <a:endParaRPr kumimoji="1" lang="en-US" altLang="ja-JP" sz="1100" u="none" dirty="0" smtClean="0">
                        <a:latin typeface="Meiryo UI" panose="020B0604030504040204" pitchFamily="50" charset="-128"/>
                        <a:ea typeface="Meiryo UI" panose="020B0604030504040204" pitchFamily="50" charset="-128"/>
                      </a:endParaRPr>
                    </a:p>
                    <a:p>
                      <a:r>
                        <a:rPr kumimoji="1" lang="ja-JP" altLang="en-US" sz="1100" u="none" dirty="0" smtClean="0">
                          <a:latin typeface="Meiryo UI" panose="020B0604030504040204" pitchFamily="50" charset="-128"/>
                          <a:ea typeface="Meiryo UI" panose="020B0604030504040204" pitchFamily="50" charset="-128"/>
                        </a:rPr>
                        <a:t>○７日間合計新規陽性者数　</a:t>
                      </a:r>
                      <a:r>
                        <a:rPr kumimoji="1" lang="en-US" altLang="ja-JP" sz="1100" u="none" dirty="0" smtClean="0">
                          <a:latin typeface="Meiryo UI" panose="020B0604030504040204" pitchFamily="50" charset="-128"/>
                          <a:ea typeface="Meiryo UI" panose="020B0604030504040204" pitchFamily="50" charset="-128"/>
                        </a:rPr>
                        <a:t>120</a:t>
                      </a:r>
                      <a:r>
                        <a:rPr kumimoji="1" lang="ja-JP" altLang="en-US" sz="1100" u="none" dirty="0" smtClean="0">
                          <a:latin typeface="Meiryo UI" panose="020B0604030504040204" pitchFamily="50" charset="-128"/>
                          <a:ea typeface="Meiryo UI" panose="020B0604030504040204" pitchFamily="50" charset="-128"/>
                        </a:rPr>
                        <a:t>人以上かつ後半３日間で半数以上</a:t>
                      </a:r>
                    </a:p>
                  </a:txBody>
                  <a:tcPr marL="81289" marR="81289" marT="40644" marB="40644"/>
                </a:tc>
                <a:tc>
                  <a:txBody>
                    <a:bodyPr/>
                    <a:lstStyle/>
                    <a:p>
                      <a:pPr algn="ctr"/>
                      <a:r>
                        <a:rPr kumimoji="1" lang="en-US" altLang="ja-JP" sz="1100" u="none" dirty="0" smtClean="0">
                          <a:latin typeface="Meiryo UI" panose="020B0604030504040204" pitchFamily="50" charset="-128"/>
                          <a:ea typeface="Meiryo UI" panose="020B0604030504040204" pitchFamily="50" charset="-128"/>
                        </a:rPr>
                        <a:t>―</a:t>
                      </a:r>
                    </a:p>
                  </a:txBody>
                  <a:tcPr marL="81289" marR="81289" marT="40644" marB="40644" anchor="ctr"/>
                </a:tc>
                <a:extLst>
                  <a:ext uri="{0D108BD9-81ED-4DB2-BD59-A6C34878D82A}">
                    <a16:rowId xmlns:a16="http://schemas.microsoft.com/office/drawing/2014/main" val="1391266243"/>
                  </a:ext>
                </a:extLst>
              </a:tr>
              <a:tr h="410152">
                <a:tc>
                  <a:txBody>
                    <a:bodyPr/>
                    <a:lstStyle/>
                    <a:p>
                      <a:pPr algn="ctr"/>
                      <a:r>
                        <a:rPr kumimoji="1" lang="ja-JP" altLang="en-US" sz="1100" b="0" dirty="0" smtClean="0">
                          <a:latin typeface="Meiryo UI" panose="020B0604030504040204" pitchFamily="50" charset="-128"/>
                          <a:ea typeface="Meiryo UI" panose="020B0604030504040204" pitchFamily="50" charset="-128"/>
                        </a:rPr>
                        <a:t>大阪モデルモニタリング指標・基準外</a:t>
                      </a:r>
                      <a:endParaRPr kumimoji="1" lang="ja-JP" altLang="en-US" sz="1100" b="0" dirty="0">
                        <a:latin typeface="Meiryo UI" panose="020B0604030504040204" pitchFamily="50" charset="-128"/>
                        <a:ea typeface="Meiryo UI" panose="020B0604030504040204" pitchFamily="50" charset="-128"/>
                      </a:endParaRPr>
                    </a:p>
                  </a:txBody>
                  <a:tcPr marL="81289" marR="81289" marT="40644" marB="40644"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a:t>
                      </a:r>
                    </a:p>
                  </a:txBody>
                  <a:tcPr marL="81289" marR="81289" marT="40644" marB="40644" anchor="ctr"/>
                </a:tc>
                <a:tc>
                  <a:txBody>
                    <a:bodyPr/>
                    <a:lstStyle/>
                    <a:p>
                      <a:r>
                        <a:rPr kumimoji="1" lang="ja-JP" altLang="en-US" sz="1100" dirty="0" smtClean="0">
                          <a:latin typeface="Meiryo UI" panose="020B0604030504040204" pitchFamily="50" charset="-128"/>
                          <a:ea typeface="Meiryo UI" panose="020B0604030504040204" pitchFamily="50" charset="-128"/>
                        </a:rPr>
                        <a:t>次のいずれかに該当する場合、２に移行（</a:t>
                      </a:r>
                      <a:r>
                        <a:rPr kumimoji="1" lang="en-US" altLang="ja-JP" sz="1100" dirty="0" smtClean="0">
                          <a:latin typeface="Meiryo UI" panose="020B0604030504040204" pitchFamily="50" charset="-128"/>
                          <a:ea typeface="Meiryo UI" panose="020B0604030504040204" pitchFamily="50" charset="-128"/>
                        </a:rPr>
                        <a:t>8/31</a:t>
                      </a:r>
                      <a:r>
                        <a:rPr kumimoji="1" lang="ja-JP" altLang="en-US" sz="1100" dirty="0" smtClean="0">
                          <a:latin typeface="Meiryo UI" panose="020B0604030504040204" pitchFamily="50" charset="-128"/>
                          <a:ea typeface="Meiryo UI" panose="020B0604030504040204" pitchFamily="50" charset="-128"/>
                        </a:rPr>
                        <a:t>本部会議で決定）</a:t>
                      </a:r>
                    </a:p>
                    <a:p>
                      <a:r>
                        <a:rPr kumimoji="1" lang="ja-JP" altLang="en-US" sz="1100" dirty="0" smtClean="0">
                          <a:latin typeface="Meiryo UI" panose="020B0604030504040204" pitchFamily="50" charset="-128"/>
                          <a:ea typeface="Meiryo UI" panose="020B0604030504040204" pitchFamily="50" charset="-128"/>
                        </a:rPr>
                        <a:t>①重症病床使用率が概ね</a:t>
                      </a:r>
                      <a:r>
                        <a:rPr kumimoji="1" lang="en-US" altLang="ja-JP" sz="1100" dirty="0" smtClean="0">
                          <a:latin typeface="Meiryo UI" panose="020B0604030504040204" pitchFamily="50" charset="-128"/>
                          <a:ea typeface="Meiryo UI" panose="020B0604030504040204" pitchFamily="50" charset="-128"/>
                        </a:rPr>
                        <a:t>35</a:t>
                      </a:r>
                      <a:r>
                        <a:rPr kumimoji="1" lang="ja-JP" altLang="en-US" sz="1100" dirty="0" smtClean="0">
                          <a:latin typeface="Meiryo UI" panose="020B0604030504040204" pitchFamily="50" charset="-128"/>
                          <a:ea typeface="Meiryo UI" panose="020B0604030504040204" pitchFamily="50" charset="-128"/>
                        </a:rPr>
                        <a:t>％か軽症中等症病床使用率が概ね</a:t>
                      </a:r>
                      <a:r>
                        <a:rPr kumimoji="1" lang="en-US" altLang="ja-JP" sz="1100" dirty="0" smtClean="0">
                          <a:latin typeface="Meiryo UI" panose="020B0604030504040204" pitchFamily="50" charset="-128"/>
                          <a:ea typeface="Meiryo UI" panose="020B0604030504040204" pitchFamily="50" charset="-128"/>
                        </a:rPr>
                        <a:t>50</a:t>
                      </a:r>
                      <a:r>
                        <a:rPr kumimoji="1" lang="ja-JP" altLang="en-US" sz="1100" dirty="0" smtClean="0">
                          <a:latin typeface="Meiryo UI" panose="020B0604030504040204" pitchFamily="50" charset="-128"/>
                          <a:ea typeface="Meiryo UI" panose="020B0604030504040204" pitchFamily="50" charset="-128"/>
                        </a:rPr>
                        <a:t>％に達した場合</a:t>
                      </a:r>
                    </a:p>
                    <a:p>
                      <a:r>
                        <a:rPr kumimoji="1" lang="ja-JP" altLang="en-US" sz="1100" dirty="0" smtClean="0">
                          <a:latin typeface="Meiryo UI" panose="020B0604030504040204" pitchFamily="50" charset="-128"/>
                          <a:ea typeface="Meiryo UI" panose="020B0604030504040204" pitchFamily="50" charset="-128"/>
                        </a:rPr>
                        <a:t>②国や他の大都市と協議して共同で施設の使用制限等を実施する場合</a:t>
                      </a:r>
                      <a:endParaRPr kumimoji="1" lang="en-US" altLang="ja-JP" sz="1100" dirty="0" smtClean="0">
                        <a:latin typeface="Meiryo UI" panose="020B0604030504040204" pitchFamily="50" charset="-128"/>
                        <a:ea typeface="Meiryo UI" panose="020B0604030504040204" pitchFamily="50" charset="-128"/>
                      </a:endParaRPr>
                    </a:p>
                  </a:txBody>
                  <a:tcPr marL="81289" marR="81289" marT="40644" marB="40644"/>
                </a:tc>
                <a:extLst>
                  <a:ext uri="{0D108BD9-81ED-4DB2-BD59-A6C34878D82A}">
                    <a16:rowId xmlns:a16="http://schemas.microsoft.com/office/drawing/2014/main" val="3948880629"/>
                  </a:ext>
                </a:extLst>
              </a:tr>
            </a:tbl>
          </a:graphicData>
        </a:graphic>
      </p:graphicFrame>
    </p:spTree>
    <p:extLst>
      <p:ext uri="{BB962C8B-B14F-4D97-AF65-F5344CB8AC3E}">
        <p14:creationId xmlns:p14="http://schemas.microsoft.com/office/powerpoint/2010/main" val="1345658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1845"/>
            <a:ext cx="12192000" cy="56723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UD デジタル 教科書体 NK-B" panose="02020700000000000000" pitchFamily="18" charset="-128"/>
                <a:ea typeface="UD デジタル 教科書体 NK-B" panose="02020700000000000000" pitchFamily="18" charset="-128"/>
              </a:rPr>
              <a:t>「大阪モデル」を取り巻く状況の変化や課題と論点</a:t>
            </a:r>
          </a:p>
        </p:txBody>
      </p:sp>
      <p:sp>
        <p:nvSpPr>
          <p:cNvPr id="3" name="スライド番号プレースホルダー 2"/>
          <p:cNvSpPr>
            <a:spLocks noGrp="1"/>
          </p:cNvSpPr>
          <p:nvPr>
            <p:ph type="sldNum" sz="quarter" idx="12"/>
          </p:nvPr>
        </p:nvSpPr>
        <p:spPr>
          <a:xfrm>
            <a:off x="9290824" y="6340307"/>
            <a:ext cx="2743200" cy="365125"/>
          </a:xfrm>
        </p:spPr>
        <p:txBody>
          <a:bodyPr/>
          <a:lstStyle/>
          <a:p>
            <a:fld id="{FE1BD58B-2CDE-485A-8E10-5E6FB430C5D3}" type="slidenum">
              <a:rPr kumimoji="1" lang="ja-JP" altLang="en-US" smtClean="0"/>
              <a:t>2</a:t>
            </a:fld>
            <a:endParaRPr kumimoji="1" lang="ja-JP" altLang="en-US" dirty="0"/>
          </a:p>
        </p:txBody>
      </p:sp>
      <p:sp>
        <p:nvSpPr>
          <p:cNvPr id="7" name="正方形/長方形 6">
            <a:extLst>
              <a:ext uri="{FF2B5EF4-FFF2-40B4-BE49-F238E27FC236}">
                <a16:creationId xmlns:a16="http://schemas.microsoft.com/office/drawing/2014/main" id="{C3CADB41-AE8A-42B6-ABB5-8356F8570E82}"/>
              </a:ext>
            </a:extLst>
          </p:cNvPr>
          <p:cNvSpPr/>
          <p:nvPr/>
        </p:nvSpPr>
        <p:spPr>
          <a:xfrm>
            <a:off x="0" y="565388"/>
            <a:ext cx="12192000" cy="64129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chemeClr val="tx1"/>
              </a:buClr>
            </a:pPr>
            <a:r>
              <a:rPr kumimoji="1" lang="ja-JP" altLang="en-US" sz="2000" b="1" dirty="0">
                <a:solidFill>
                  <a:schemeClr val="accent5"/>
                </a:solidFill>
                <a:latin typeface="Meiryo UI" panose="020B0604030504040204" pitchFamily="50" charset="-128"/>
                <a:ea typeface="Meiryo UI" panose="020B0604030504040204" pitchFamily="50" charset="-128"/>
              </a:rPr>
              <a:t>＜</a:t>
            </a:r>
            <a:r>
              <a:rPr lang="ja-JP" altLang="en-US" sz="2000" b="1" dirty="0">
                <a:solidFill>
                  <a:schemeClr val="accent5"/>
                </a:solidFill>
                <a:latin typeface="Meiryo UI" panose="020B0604030504040204" pitchFamily="50" charset="-128"/>
                <a:ea typeface="Meiryo UI" panose="020B0604030504040204" pitchFamily="50" charset="-128"/>
              </a:rPr>
              <a:t>見直し</a:t>
            </a:r>
            <a:r>
              <a:rPr lang="ja-JP" altLang="en-US" sz="2000" b="1" dirty="0" smtClean="0">
                <a:solidFill>
                  <a:schemeClr val="accent5"/>
                </a:solidFill>
                <a:latin typeface="Meiryo UI" panose="020B0604030504040204" pitchFamily="50" charset="-128"/>
                <a:ea typeface="Meiryo UI" panose="020B0604030504040204" pitchFamily="50" charset="-128"/>
              </a:rPr>
              <a:t>の論点</a:t>
            </a:r>
            <a:r>
              <a:rPr kumimoji="1" lang="ja-JP" altLang="en-US" sz="2000" b="1" dirty="0" smtClean="0">
                <a:solidFill>
                  <a:schemeClr val="accent5"/>
                </a:solidFill>
                <a:latin typeface="Meiryo UI" panose="020B0604030504040204" pitchFamily="50" charset="-128"/>
                <a:ea typeface="Meiryo UI" panose="020B0604030504040204" pitchFamily="50" charset="-128"/>
              </a:rPr>
              <a:t>＞　</a:t>
            </a:r>
            <a:endParaRPr kumimoji="1" lang="en-US" altLang="ja-JP" sz="2000" b="1" dirty="0" smtClean="0">
              <a:solidFill>
                <a:schemeClr val="accent5"/>
              </a:solidFill>
              <a:latin typeface="Meiryo UI" panose="020B0604030504040204" pitchFamily="50" charset="-128"/>
              <a:ea typeface="Meiryo UI" panose="020B0604030504040204" pitchFamily="50" charset="-128"/>
            </a:endParaRPr>
          </a:p>
          <a:p>
            <a:pPr>
              <a:buClr>
                <a:schemeClr val="tx1"/>
              </a:buClr>
            </a:pPr>
            <a:endParaRPr kumimoji="1" lang="en-US" altLang="ja-JP" sz="2000" b="1" dirty="0" smtClean="0">
              <a:solidFill>
                <a:schemeClr val="accent5"/>
              </a:solidFill>
              <a:latin typeface="Meiryo UI" panose="020B0604030504040204" pitchFamily="50" charset="-128"/>
              <a:ea typeface="Meiryo UI" panose="020B0604030504040204" pitchFamily="50" charset="-128"/>
            </a:endParaRPr>
          </a:p>
          <a:p>
            <a:pPr marL="108000">
              <a:buClr>
                <a:schemeClr val="tx1"/>
              </a:buClr>
            </a:pPr>
            <a:endParaRPr lang="en-US" altLang="ja-JP" sz="700"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（１）</a:t>
            </a:r>
            <a:r>
              <a:rPr lang="ja-JP" altLang="en-US" sz="2000" b="1" dirty="0" smtClean="0">
                <a:solidFill>
                  <a:schemeClr val="tx1"/>
                </a:solidFill>
                <a:latin typeface="Meiryo UI" panose="020B0604030504040204" pitchFamily="50" charset="-128"/>
                <a:ea typeface="Meiryo UI" panose="020B0604030504040204" pitchFamily="50" charset="-128"/>
              </a:rPr>
              <a:t>現行</a:t>
            </a:r>
            <a:r>
              <a:rPr lang="ja-JP" altLang="en-US" sz="2000" b="1" dirty="0">
                <a:solidFill>
                  <a:schemeClr val="tx1"/>
                </a:solidFill>
                <a:latin typeface="Meiryo UI" panose="020B0604030504040204" pitchFamily="50" charset="-128"/>
                <a:ea typeface="Meiryo UI" panose="020B0604030504040204" pitchFamily="50" charset="-128"/>
              </a:rPr>
              <a:t>「大阪モデル」の基本的</a:t>
            </a:r>
            <a:r>
              <a:rPr lang="ja-JP" altLang="en-US" sz="2000" b="1" dirty="0" smtClean="0">
                <a:solidFill>
                  <a:schemeClr val="tx1"/>
                </a:solidFill>
                <a:latin typeface="Meiryo UI" panose="020B0604030504040204" pitchFamily="50" charset="-128"/>
                <a:ea typeface="Meiryo UI" panose="020B0604030504040204" pitchFamily="50" charset="-128"/>
              </a:rPr>
              <a:t>考え方を変更するか。</a:t>
            </a:r>
            <a:r>
              <a:rPr lang="ja-JP" altLang="en-US" sz="2000" b="1" dirty="0">
                <a:solidFill>
                  <a:schemeClr val="tx1"/>
                </a:solidFill>
                <a:latin typeface="Meiryo UI" panose="020B0604030504040204" pitchFamily="50" charset="-128"/>
                <a:ea typeface="Meiryo UI" panose="020B0604030504040204" pitchFamily="50" charset="-128"/>
              </a:rPr>
              <a:t>「ステージ毎の対応方針」の詳細を設定する</a:t>
            </a:r>
            <a:r>
              <a:rPr lang="ja-JP" altLang="en-US" sz="2000" b="1" dirty="0" smtClean="0">
                <a:solidFill>
                  <a:schemeClr val="tx1"/>
                </a:solidFill>
                <a:latin typeface="Meiryo UI" panose="020B0604030504040204" pitchFamily="50" charset="-128"/>
                <a:ea typeface="Meiryo UI" panose="020B0604030504040204" pitchFamily="50" charset="-128"/>
              </a:rPr>
              <a:t>か。</a:t>
            </a:r>
            <a:endParaRPr lang="en-US" altLang="ja-JP" sz="2000" b="1"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2000"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2000" b="1" dirty="0" smtClean="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a:t>
            </a:r>
            <a:endParaRPr lang="en-US" altLang="ja-JP"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（２）</a:t>
            </a:r>
            <a:r>
              <a:rPr lang="ja-JP" altLang="en-US" sz="2000" b="1" dirty="0" smtClean="0">
                <a:solidFill>
                  <a:schemeClr val="tx1"/>
                </a:solidFill>
                <a:latin typeface="Meiryo UI" panose="020B0604030504040204" pitchFamily="50" charset="-128"/>
                <a:ea typeface="Meiryo UI" panose="020B0604030504040204" pitchFamily="50" charset="-128"/>
              </a:rPr>
              <a:t>大阪モデルの「警戒」（黄色信号）の指標・基準と、まん延防止等重点措置を適用する主な分科会指標と</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　　　　の関係。</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lnSpc>
                <a:spcPts val="1500"/>
              </a:lnSpc>
              <a:buClr>
                <a:schemeClr val="tx1"/>
              </a:buClr>
            </a:pP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　</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lnSpc>
                <a:spcPts val="1500"/>
              </a:lnSpc>
              <a:buClr>
                <a:schemeClr val="tx1"/>
              </a:buClr>
            </a:pPr>
            <a:endParaRPr lang="en-US" altLang="ja-JP" sz="20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（３）</a:t>
            </a:r>
            <a:r>
              <a:rPr lang="ja-JP" altLang="en-US" sz="2000" b="1" dirty="0" smtClean="0">
                <a:solidFill>
                  <a:schemeClr val="tx1"/>
                </a:solidFill>
                <a:latin typeface="Meiryo UI" panose="020B0604030504040204" pitchFamily="50" charset="-128"/>
                <a:ea typeface="Meiryo UI" panose="020B0604030504040204" pitchFamily="50" charset="-128"/>
              </a:rPr>
              <a:t>府民の行動変容を促し、感染拡大を抑制するための「警戒」（黄色信号）及び「非常事態」（赤色信号）　</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　　　　の設定の考え方。</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　</a:t>
            </a:r>
            <a:endParaRPr lang="en-US" altLang="ja-JP" sz="20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2000" dirty="0">
                <a:solidFill>
                  <a:schemeClr val="tx1"/>
                </a:solidFill>
                <a:latin typeface="Meiryo UI" panose="020B0604030504040204" pitchFamily="50" charset="-128"/>
                <a:ea typeface="Meiryo UI" panose="020B0604030504040204" pitchFamily="50" charset="-128"/>
              </a:rPr>
              <a:t>　</a:t>
            </a:r>
            <a:endParaRPr lang="en-US" altLang="ja-JP" sz="20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en-US" altLang="ja-JP" sz="2000" dirty="0">
                <a:solidFill>
                  <a:schemeClr val="tx1"/>
                </a:solidFill>
                <a:latin typeface="Meiryo UI" panose="020B0604030504040204" pitchFamily="50" charset="-128"/>
                <a:ea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４</a:t>
            </a:r>
            <a:r>
              <a:rPr lang="ja-JP" altLang="en-US" sz="2000" dirty="0" smtClean="0">
                <a:solidFill>
                  <a:schemeClr val="tx1"/>
                </a:solidFill>
                <a:latin typeface="Meiryo UI" panose="020B0604030504040204" pitchFamily="50" charset="-128"/>
                <a:ea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rPr>
              <a:t>黄色信号点灯の恒常化を防ぐための </a:t>
            </a:r>
            <a:r>
              <a:rPr lang="ja-JP" altLang="en-US" sz="2000" b="1" dirty="0">
                <a:solidFill>
                  <a:schemeClr val="tx1"/>
                </a:solidFill>
                <a:latin typeface="Meiryo UI" panose="020B0604030504040204" pitchFamily="50" charset="-128"/>
                <a:ea typeface="Meiryo UI" panose="020B0604030504040204" pitchFamily="50" charset="-128"/>
              </a:rPr>
              <a:t>「警戒」及び「警戒解除」の</a:t>
            </a:r>
            <a:r>
              <a:rPr lang="ja-JP" altLang="en-US" sz="2000" b="1" dirty="0" smtClean="0">
                <a:solidFill>
                  <a:schemeClr val="tx1"/>
                </a:solidFill>
                <a:latin typeface="Meiryo UI" panose="020B0604030504040204" pitchFamily="50" charset="-128"/>
                <a:ea typeface="Meiryo UI" panose="020B0604030504040204" pitchFamily="50" charset="-128"/>
              </a:rPr>
              <a:t>基準のあり方。</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　</a:t>
            </a:r>
            <a:endParaRPr lang="en-US" altLang="ja-JP" sz="2000" b="1" dirty="0" smtClean="0">
              <a:solidFill>
                <a:schemeClr val="tx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21193" y="1821220"/>
            <a:ext cx="11212831" cy="338554"/>
          </a:xfrm>
          <a:prstGeom prst="rect">
            <a:avLst/>
          </a:prstGeom>
          <a:noFill/>
          <a:ln w="28575">
            <a:solidFill>
              <a:schemeClr val="tx1"/>
            </a:solidFill>
          </a:ln>
        </p:spPr>
        <p:txBody>
          <a:bodyPr wrap="square" rtlCol="0" anchor="ctr">
            <a:spAutoFit/>
          </a:bodyPr>
          <a:lstStyle/>
          <a:p>
            <a:r>
              <a:rPr lang="ja-JP" altLang="en-US" sz="1600" b="1" dirty="0" smtClean="0">
                <a:latin typeface="Meiryo UI" panose="020B0604030504040204" pitchFamily="50" charset="-128"/>
                <a:ea typeface="Meiryo UI" panose="020B0604030504040204" pitchFamily="50" charset="-128"/>
              </a:rPr>
              <a:t>現行の基本的考え方</a:t>
            </a:r>
            <a:r>
              <a:rPr lang="ja-JP" altLang="en-US" sz="1600" b="1" dirty="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感染拡大状況を判断するため、府独自に指標・基準を設定し、日々モニタリング・</a:t>
            </a:r>
            <a:r>
              <a:rPr lang="ja-JP" altLang="en-US" sz="1600" b="1" dirty="0" err="1" smtClean="0">
                <a:latin typeface="Meiryo UI" panose="020B0604030504040204" pitchFamily="50" charset="-128"/>
                <a:ea typeface="Meiryo UI" panose="020B0604030504040204" pitchFamily="50" charset="-128"/>
              </a:rPr>
              <a:t>見える化して</a:t>
            </a:r>
            <a:r>
              <a:rPr lang="ja-JP" altLang="en-US" sz="1600" b="1" dirty="0" smtClean="0">
                <a:latin typeface="Meiryo UI" panose="020B0604030504040204" pitchFamily="50" charset="-128"/>
                <a:ea typeface="Meiryo UI" panose="020B0604030504040204" pitchFamily="50" charset="-128"/>
              </a:rPr>
              <a:t>府民に周知。</a:t>
            </a:r>
            <a:endParaRPr lang="en-US" altLang="ja-JP" sz="1600" b="1" dirty="0" smtClean="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45057" y="5825858"/>
            <a:ext cx="11688967" cy="461665"/>
          </a:xfrm>
          <a:prstGeom prst="rect">
            <a:avLst/>
          </a:prstGeom>
          <a:noFill/>
        </p:spPr>
        <p:txBody>
          <a:bodyPr wrap="square" rtlCol="0">
            <a:spAutoFit/>
          </a:bodyPr>
          <a:lstStyle/>
          <a:p>
            <a:r>
              <a:rPr kumimoji="1" lang="ja-JP" altLang="en-US" sz="2400" b="1" u="sng" dirty="0" smtClean="0">
                <a:solidFill>
                  <a:srgbClr val="FF0000"/>
                </a:solidFill>
                <a:latin typeface="Meiryo UI" panose="020B0604030504040204" pitchFamily="50" charset="-128"/>
                <a:ea typeface="Meiryo UI" panose="020B0604030504040204" pitchFamily="50" charset="-128"/>
              </a:rPr>
              <a:t>⇒今後、時短要請の解除に伴い、大阪モデルモニタリング指標等の</a:t>
            </a:r>
            <a:r>
              <a:rPr lang="ja-JP" altLang="en-US" sz="2400" b="1" u="sng" dirty="0" smtClean="0">
                <a:solidFill>
                  <a:srgbClr val="FF0000"/>
                </a:solidFill>
                <a:latin typeface="Meiryo UI" panose="020B0604030504040204" pitchFamily="50" charset="-128"/>
                <a:ea typeface="Meiryo UI" panose="020B0604030504040204" pitchFamily="50" charset="-128"/>
              </a:rPr>
              <a:t>方向性</a:t>
            </a:r>
            <a:r>
              <a:rPr lang="ja-JP" altLang="en-US" sz="2400" b="1" u="sng" dirty="0">
                <a:solidFill>
                  <a:srgbClr val="FF0000"/>
                </a:solidFill>
                <a:latin typeface="Meiryo UI" panose="020B0604030504040204" pitchFamily="50" charset="-128"/>
                <a:ea typeface="Meiryo UI" panose="020B0604030504040204" pitchFamily="50" charset="-128"/>
              </a:rPr>
              <a:t>及</a:t>
            </a:r>
            <a:r>
              <a:rPr lang="ja-JP" altLang="en-US" sz="2400" b="1" u="sng" dirty="0" smtClean="0">
                <a:solidFill>
                  <a:srgbClr val="FF0000"/>
                </a:solidFill>
                <a:latin typeface="Meiryo UI" panose="020B0604030504040204" pitchFamily="50" charset="-128"/>
                <a:ea typeface="Meiryo UI" panose="020B0604030504040204" pitchFamily="50" charset="-128"/>
              </a:rPr>
              <a:t>び</a:t>
            </a:r>
            <a:r>
              <a:rPr kumimoji="1" lang="ja-JP" altLang="en-US" sz="2400" b="1" u="sng" dirty="0" smtClean="0">
                <a:solidFill>
                  <a:srgbClr val="FF0000"/>
                </a:solidFill>
                <a:latin typeface="Meiryo UI" panose="020B0604030504040204" pitchFamily="50" charset="-128"/>
                <a:ea typeface="Meiryo UI" panose="020B0604030504040204" pitchFamily="50" charset="-128"/>
              </a:rPr>
              <a:t>詳細を検討。</a:t>
            </a:r>
            <a:endParaRPr kumimoji="1" lang="ja-JP" altLang="en-US" sz="2400" b="1" u="sng"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69047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99723" y="6055270"/>
            <a:ext cx="11883644" cy="741844"/>
          </a:xfrm>
          <a:prstGeom prst="rect">
            <a:avLst/>
          </a:prstGeom>
        </p:spPr>
      </p:pic>
      <p:sp>
        <p:nvSpPr>
          <p:cNvPr id="14" name="正方形/長方形 13"/>
          <p:cNvSpPr/>
          <p:nvPr/>
        </p:nvSpPr>
        <p:spPr>
          <a:xfrm>
            <a:off x="0" y="-1845"/>
            <a:ext cx="12192000" cy="56723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感染</a:t>
            </a:r>
            <a:r>
              <a:rPr lang="ja-JP" altLang="en-US" sz="2400" b="1" dirty="0">
                <a:solidFill>
                  <a:schemeClr val="bg1"/>
                </a:solidFill>
                <a:latin typeface="Meiryo UI" panose="020B0604030504040204" pitchFamily="50" charset="-128"/>
                <a:ea typeface="Meiryo UI" panose="020B0604030504040204" pitchFamily="50" charset="-128"/>
              </a:rPr>
              <a:t>拡大の波の起こり始めにおける流行</a:t>
            </a:r>
            <a:r>
              <a:rPr lang="ja-JP" altLang="en-US" sz="2400" b="1" dirty="0" smtClean="0">
                <a:solidFill>
                  <a:schemeClr val="bg1"/>
                </a:solidFill>
                <a:latin typeface="Meiryo UI" panose="020B0604030504040204" pitchFamily="50" charset="-128"/>
                <a:ea typeface="Meiryo UI" panose="020B0604030504040204" pitchFamily="50" charset="-128"/>
              </a:rPr>
              <a:t>予測（大阪モデルモニタリング指標以外）</a:t>
            </a:r>
            <a:endParaRPr lang="ja-JP" altLang="en-US" sz="24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2" name="正方形/長方形 11">
            <a:extLst>
              <a:ext uri="{FF2B5EF4-FFF2-40B4-BE49-F238E27FC236}">
                <a16:creationId xmlns:a16="http://schemas.microsoft.com/office/drawing/2014/main" id="{5437C3E6-FBD5-452F-BF7B-C7FC96EE74D4}"/>
              </a:ext>
            </a:extLst>
          </p:cNvPr>
          <p:cNvSpPr/>
          <p:nvPr/>
        </p:nvSpPr>
        <p:spPr>
          <a:xfrm>
            <a:off x="0" y="565388"/>
            <a:ext cx="12192000" cy="66696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chemeClr val="tx1"/>
              </a:buClr>
            </a:pPr>
            <a:r>
              <a:rPr lang="ja-JP" altLang="en-US" dirty="0">
                <a:solidFill>
                  <a:schemeClr val="tx1"/>
                </a:solidFill>
                <a:latin typeface="Meiryo UI" panose="020B0604030504040204" pitchFamily="50" charset="-128"/>
                <a:ea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endParaRPr>
          </a:p>
          <a:p>
            <a:pPr>
              <a:buClr>
                <a:schemeClr val="tx1"/>
              </a:buClr>
            </a:pPr>
            <a:endParaRPr lang="en-US" altLang="ja-JP" sz="900" dirty="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dirty="0">
                <a:solidFill>
                  <a:schemeClr val="tx1"/>
                </a:solidFill>
                <a:latin typeface="Meiryo UI" panose="020B0604030504040204" pitchFamily="50" charset="-128"/>
                <a:ea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endParaRPr>
          </a:p>
        </p:txBody>
      </p:sp>
      <p:graphicFrame>
        <p:nvGraphicFramePr>
          <p:cNvPr id="30" name="表 29">
            <a:extLst>
              <a:ext uri="{FF2B5EF4-FFF2-40B4-BE49-F238E27FC236}">
                <a16:creationId xmlns:a16="http://schemas.microsoft.com/office/drawing/2014/main" id="{43967C98-1604-41FD-82B3-7AAE2BDBD623}"/>
              </a:ext>
            </a:extLst>
          </p:cNvPr>
          <p:cNvGraphicFramePr>
            <a:graphicFrameLocks noGrp="1"/>
          </p:cNvGraphicFramePr>
          <p:nvPr>
            <p:extLst>
              <p:ext uri="{D42A27DB-BD31-4B8C-83A1-F6EECF244321}">
                <p14:modId xmlns:p14="http://schemas.microsoft.com/office/powerpoint/2010/main" val="3537697139"/>
              </p:ext>
            </p:extLst>
          </p:nvPr>
        </p:nvGraphicFramePr>
        <p:xfrm>
          <a:off x="146628" y="1665943"/>
          <a:ext cx="11898743" cy="1227189"/>
        </p:xfrm>
        <a:graphic>
          <a:graphicData uri="http://schemas.openxmlformats.org/drawingml/2006/table">
            <a:tbl>
              <a:tblPr firstRow="1" bandRow="1">
                <a:tableStyleId>{5C22544A-7EE6-4342-B048-85BDC9FD1C3A}</a:tableStyleId>
              </a:tblPr>
              <a:tblGrid>
                <a:gridCol w="3634779">
                  <a:extLst>
                    <a:ext uri="{9D8B030D-6E8A-4147-A177-3AD203B41FA5}">
                      <a16:colId xmlns:a16="http://schemas.microsoft.com/office/drawing/2014/main" val="3192987116"/>
                    </a:ext>
                  </a:extLst>
                </a:gridCol>
                <a:gridCol w="4169617">
                  <a:extLst>
                    <a:ext uri="{9D8B030D-6E8A-4147-A177-3AD203B41FA5}">
                      <a16:colId xmlns:a16="http://schemas.microsoft.com/office/drawing/2014/main" val="1612148102"/>
                    </a:ext>
                  </a:extLst>
                </a:gridCol>
                <a:gridCol w="1895776">
                  <a:extLst>
                    <a:ext uri="{9D8B030D-6E8A-4147-A177-3AD203B41FA5}">
                      <a16:colId xmlns:a16="http://schemas.microsoft.com/office/drawing/2014/main" val="1260858999"/>
                    </a:ext>
                  </a:extLst>
                </a:gridCol>
                <a:gridCol w="2198571">
                  <a:extLst>
                    <a:ext uri="{9D8B030D-6E8A-4147-A177-3AD203B41FA5}">
                      <a16:colId xmlns:a16="http://schemas.microsoft.com/office/drawing/2014/main" val="4250077893"/>
                    </a:ext>
                  </a:extLst>
                </a:gridCol>
              </a:tblGrid>
              <a:tr h="402665">
                <a:tc>
                  <a:txBody>
                    <a:bodyPr/>
                    <a:lstStyle/>
                    <a:p>
                      <a:pPr algn="ctr"/>
                      <a:r>
                        <a:rPr kumimoji="1" lang="ja-JP" altLang="en-US" sz="1400" dirty="0" smtClean="0">
                          <a:latin typeface="Meiryo UI" panose="020B0604030504040204" pitchFamily="50" charset="-128"/>
                          <a:ea typeface="Meiryo UI" panose="020B0604030504040204" pitchFamily="50" charset="-128"/>
                        </a:rPr>
                        <a:t>区分</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aseline="0" dirty="0" smtClean="0">
                          <a:latin typeface="Meiryo UI" panose="020B0604030504040204" pitchFamily="50" charset="-128"/>
                          <a:ea typeface="Meiryo UI" panose="020B0604030504040204" pitchFamily="50" charset="-128"/>
                        </a:rPr>
                        <a:t>見張り番指標</a:t>
                      </a:r>
                      <a:endParaRPr kumimoji="1" lang="ja-JP" altLang="en-US" sz="1400" b="1" baseline="0" dirty="0" smtClean="0">
                        <a:solidFill>
                          <a:schemeClr val="dk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1" u="none" dirty="0" smtClean="0">
                          <a:solidFill>
                            <a:schemeClr val="lt1"/>
                          </a:solidFill>
                          <a:latin typeface="Meiryo UI" panose="020B0604030504040204" pitchFamily="50" charset="-128"/>
                          <a:ea typeface="Meiryo UI" panose="020B0604030504040204" pitchFamily="50" charset="-128"/>
                        </a:rPr>
                        <a:t>目安</a:t>
                      </a:r>
                      <a:endParaRPr kumimoji="1" lang="en-US" altLang="ja-JP" sz="1400" b="1" u="none" dirty="0" smtClean="0">
                        <a:solidFill>
                          <a:schemeClr val="tx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b="1" u="none" dirty="0" smtClean="0">
                          <a:solidFill>
                            <a:schemeClr val="bg1"/>
                          </a:solidFill>
                          <a:latin typeface="Meiryo UI" panose="020B0604030504040204" pitchFamily="50" charset="-128"/>
                          <a:ea typeface="Meiryo UI" panose="020B0604030504040204" pitchFamily="50" charset="-128"/>
                        </a:rPr>
                        <a:t>兆候の探知</a:t>
                      </a:r>
                      <a:endParaRPr kumimoji="1" lang="en-US" altLang="ja-JP" sz="1400" b="1" u="none" dirty="0" smtClean="0">
                        <a:solidFill>
                          <a:schemeClr val="bg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38708478"/>
                  </a:ext>
                </a:extLst>
              </a:tr>
              <a:tr h="412262">
                <a:tc rowSpan="2">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若年層の増加傾向</a:t>
                      </a: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（今後１～２週間の感染拡大の兆候を予測）</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baseline="0" dirty="0" smtClean="0">
                          <a:solidFill>
                            <a:schemeClr val="dk1"/>
                          </a:solidFill>
                          <a:latin typeface="Meiryo UI" panose="020B0604030504040204" pitchFamily="50" charset="-128"/>
                          <a:ea typeface="Meiryo UI" panose="020B0604030504040204" pitchFamily="50" charset="-128"/>
                        </a:rPr>
                        <a:t>20</a:t>
                      </a:r>
                      <a:r>
                        <a:rPr kumimoji="1" lang="ja-JP" altLang="en-US" sz="1400" b="0" baseline="0" dirty="0" smtClean="0">
                          <a:solidFill>
                            <a:schemeClr val="dk1"/>
                          </a:solidFill>
                          <a:latin typeface="Meiryo UI" panose="020B0604030504040204" pitchFamily="50" charset="-128"/>
                          <a:ea typeface="Meiryo UI" panose="020B0604030504040204" pitchFamily="50" charset="-128"/>
                        </a:rPr>
                        <a:t>・</a:t>
                      </a:r>
                      <a:r>
                        <a:rPr kumimoji="1" lang="en-US" altLang="ja-JP" sz="1400" b="0" baseline="0" dirty="0" smtClean="0">
                          <a:solidFill>
                            <a:schemeClr val="dk1"/>
                          </a:solidFill>
                          <a:latin typeface="Meiryo UI" panose="020B0604030504040204" pitchFamily="50" charset="-128"/>
                          <a:ea typeface="Meiryo UI" panose="020B0604030504040204" pitchFamily="50" charset="-128"/>
                        </a:rPr>
                        <a:t>30</a:t>
                      </a:r>
                      <a:r>
                        <a:rPr kumimoji="1" lang="ja-JP" altLang="en-US" sz="1400" b="0" baseline="0" dirty="0" smtClean="0">
                          <a:solidFill>
                            <a:schemeClr val="dk1"/>
                          </a:solidFill>
                          <a:latin typeface="Meiryo UI" panose="020B0604030504040204" pitchFamily="50" charset="-128"/>
                          <a:ea typeface="Meiryo UI" panose="020B0604030504040204" pitchFamily="50" charset="-128"/>
                        </a:rPr>
                        <a:t>代新規陽性者数７日間移動平均</a:t>
                      </a:r>
                    </a:p>
                  </a:txBody>
                  <a:tcPr anchor="ctr"/>
                </a:tc>
                <a:tc>
                  <a:txBody>
                    <a:bodyPr/>
                    <a:lstStyle/>
                    <a:p>
                      <a:pPr algn="ctr"/>
                      <a:r>
                        <a:rPr kumimoji="1" lang="ja-JP" altLang="en-US" sz="1400" b="0" u="none" dirty="0" smtClean="0">
                          <a:solidFill>
                            <a:schemeClr val="tx1"/>
                          </a:solidFill>
                          <a:latin typeface="Meiryo UI" panose="020B0604030504040204" pitchFamily="50" charset="-128"/>
                          <a:ea typeface="Meiryo UI" panose="020B0604030504040204" pitchFamily="50" charset="-128"/>
                        </a:rPr>
                        <a:t>概ね</a:t>
                      </a:r>
                      <a:r>
                        <a:rPr kumimoji="1" lang="en-US" altLang="ja-JP" sz="1400" b="0" u="none" dirty="0" smtClean="0">
                          <a:solidFill>
                            <a:schemeClr val="tx1"/>
                          </a:solidFill>
                          <a:latin typeface="Meiryo UI" panose="020B0604030504040204" pitchFamily="50" charset="-128"/>
                          <a:ea typeface="Meiryo UI" panose="020B0604030504040204" pitchFamily="50" charset="-128"/>
                        </a:rPr>
                        <a:t>30</a:t>
                      </a:r>
                      <a:r>
                        <a:rPr kumimoji="1" lang="ja-JP" altLang="en-US" sz="1400" b="0" u="none" dirty="0" smtClean="0">
                          <a:solidFill>
                            <a:schemeClr val="tx1"/>
                          </a:solidFill>
                          <a:latin typeface="Meiryo UI" panose="020B0604030504040204" pitchFamily="50" charset="-128"/>
                          <a:ea typeface="Meiryo UI" panose="020B0604030504040204" pitchFamily="50" charset="-128"/>
                        </a:rPr>
                        <a:t>人以上</a:t>
                      </a:r>
                      <a:endParaRPr kumimoji="1" lang="ja-JP" altLang="en-US" sz="1400" b="0" u="none" dirty="0">
                        <a:solidFill>
                          <a:schemeClr val="tx1"/>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400" b="0" u="none" dirty="0" smtClean="0">
                          <a:solidFill>
                            <a:schemeClr val="tx1"/>
                          </a:solidFill>
                          <a:latin typeface="Meiryo UI" panose="020B0604030504040204" pitchFamily="50" charset="-128"/>
                          <a:ea typeface="Meiryo UI" panose="020B0604030504040204" pitchFamily="50" charset="-128"/>
                        </a:rPr>
                        <a:t>左記の全ての指標が</a:t>
                      </a:r>
                      <a:endParaRPr kumimoji="1" lang="en-US" altLang="ja-JP" sz="1400" b="0" u="none"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0" u="none" dirty="0" smtClean="0">
                          <a:solidFill>
                            <a:schemeClr val="tx1"/>
                          </a:solidFill>
                          <a:latin typeface="Meiryo UI" panose="020B0604030504040204" pitchFamily="50" charset="-128"/>
                          <a:ea typeface="Meiryo UI" panose="020B0604030504040204" pitchFamily="50" charset="-128"/>
                        </a:rPr>
                        <a:t>目安を満たした場合</a:t>
                      </a:r>
                      <a:endParaRPr kumimoji="1" lang="en-US" altLang="ja-JP" sz="1400" b="0" u="none"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44533653"/>
                  </a:ext>
                </a:extLst>
              </a:tr>
              <a:tr h="412262">
                <a:tc vMerge="1">
                  <a:txBody>
                    <a:bodyP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aseline="0" dirty="0" smtClean="0">
                          <a:latin typeface="Meiryo UI" panose="020B0604030504040204" pitchFamily="50" charset="-128"/>
                          <a:ea typeface="Meiryo UI" panose="020B0604030504040204" pitchFamily="50" charset="-128"/>
                        </a:rPr>
                        <a:t>20</a:t>
                      </a:r>
                      <a:r>
                        <a:rPr kumimoji="1" lang="ja-JP" altLang="en-US" sz="1400" baseline="0" dirty="0" smtClean="0">
                          <a:latin typeface="Meiryo UI" panose="020B0604030504040204" pitchFamily="50" charset="-128"/>
                          <a:ea typeface="Meiryo UI" panose="020B0604030504040204" pitchFamily="50" charset="-128"/>
                        </a:rPr>
                        <a:t>・</a:t>
                      </a:r>
                      <a:r>
                        <a:rPr kumimoji="1" lang="en-US" altLang="ja-JP" sz="1400" baseline="0" dirty="0" smtClean="0">
                          <a:latin typeface="Meiryo UI" panose="020B0604030504040204" pitchFamily="50" charset="-128"/>
                          <a:ea typeface="Meiryo UI" panose="020B0604030504040204" pitchFamily="50" charset="-128"/>
                        </a:rPr>
                        <a:t>30</a:t>
                      </a:r>
                      <a:r>
                        <a:rPr kumimoji="1" lang="ja-JP" altLang="en-US" sz="1400" baseline="0" dirty="0" smtClean="0">
                          <a:latin typeface="Meiryo UI" panose="020B0604030504040204" pitchFamily="50" charset="-128"/>
                          <a:ea typeface="Meiryo UI" panose="020B0604030504040204" pitchFamily="50" charset="-128"/>
                        </a:rPr>
                        <a:t>代新規陽性者数７日間移動平均前日比</a:t>
                      </a:r>
                      <a:endParaRPr kumimoji="1" lang="ja-JP" altLang="en-US" sz="1400" b="0" baseline="0" dirty="0" smtClean="0">
                        <a:solidFill>
                          <a:schemeClr val="dk1"/>
                        </a:solidFill>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u="none" dirty="0" smtClean="0">
                          <a:latin typeface="Meiryo UI" panose="020B0604030504040204" pitchFamily="50" charset="-128"/>
                          <a:ea typeface="Meiryo UI" panose="020B0604030504040204" pitchFamily="50" charset="-128"/>
                        </a:rPr>
                        <a:t>4</a:t>
                      </a:r>
                      <a:r>
                        <a:rPr kumimoji="1" lang="ja-JP" altLang="en-US" sz="1400" u="none" dirty="0" smtClean="0">
                          <a:latin typeface="Meiryo UI" panose="020B0604030504040204" pitchFamily="50" charset="-128"/>
                          <a:ea typeface="Meiryo UI" panose="020B0604030504040204" pitchFamily="50" charset="-128"/>
                        </a:rPr>
                        <a:t>日連続１を超過</a:t>
                      </a:r>
                      <a:endParaRPr kumimoji="1" lang="ja-JP" altLang="en-US" sz="1400" b="0" u="none" dirty="0">
                        <a:solidFill>
                          <a:schemeClr val="tx1"/>
                        </a:solidFill>
                        <a:latin typeface="Meiryo UI" panose="020B0604030504040204" pitchFamily="50" charset="-128"/>
                        <a:ea typeface="Meiryo UI" panose="020B0604030504040204" pitchFamily="50" charset="-128"/>
                      </a:endParaRPr>
                    </a:p>
                  </a:txBody>
                  <a:tcPr anchor="ctr"/>
                </a:tc>
                <a:tc vMerge="1">
                  <a:txBody>
                    <a:bodyPr/>
                    <a:lstStyle/>
                    <a:p>
                      <a:pPr algn="ctr"/>
                      <a:endParaRPr kumimoji="1" lang="en-US" altLang="ja-JP" sz="1400" b="0" u="none" dirty="0" smtClean="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24745748"/>
                  </a:ext>
                </a:extLst>
              </a:tr>
            </a:tbl>
          </a:graphicData>
        </a:graphic>
      </p:graphicFrame>
      <p:sp>
        <p:nvSpPr>
          <p:cNvPr id="31" name="正方形/長方形 30">
            <a:extLst>
              <a:ext uri="{FF2B5EF4-FFF2-40B4-BE49-F238E27FC236}">
                <a16:creationId xmlns:a16="http://schemas.microsoft.com/office/drawing/2014/main" id="{C3CADB41-AE8A-42B6-ABB5-8356F8570E82}"/>
              </a:ext>
            </a:extLst>
          </p:cNvPr>
          <p:cNvSpPr/>
          <p:nvPr/>
        </p:nvSpPr>
        <p:spPr>
          <a:xfrm>
            <a:off x="-122717" y="587013"/>
            <a:ext cx="12314717" cy="10516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chemeClr val="tx1"/>
              </a:buClr>
            </a:pPr>
            <a:r>
              <a:rPr lang="ja-JP" altLang="en-US" b="1" dirty="0">
                <a:solidFill>
                  <a:schemeClr val="accent5"/>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大阪モデルモニタリング指標とは別に、今</a:t>
            </a:r>
            <a:r>
              <a:rPr lang="ja-JP" altLang="en-US" sz="1600" b="1" dirty="0">
                <a:solidFill>
                  <a:schemeClr val="tx1"/>
                </a:solidFill>
                <a:latin typeface="Meiryo UI" panose="020B0604030504040204" pitchFamily="50" charset="-128"/>
                <a:ea typeface="Meiryo UI" panose="020B0604030504040204" pitchFamily="50" charset="-128"/>
              </a:rPr>
              <a:t>後１～２週間程度の感染拡大の兆候を</a:t>
            </a:r>
            <a:r>
              <a:rPr lang="ja-JP" altLang="en-US" sz="1600" b="1" dirty="0" smtClean="0">
                <a:solidFill>
                  <a:schemeClr val="tx1"/>
                </a:solidFill>
                <a:latin typeface="Meiryo UI" panose="020B0604030504040204" pitchFamily="50" charset="-128"/>
                <a:ea typeface="Meiryo UI" panose="020B0604030504040204" pitchFamily="50" charset="-128"/>
              </a:rPr>
              <a:t>予測するための「見張り番指標」（</a:t>
            </a:r>
            <a:r>
              <a:rPr lang="en-US" altLang="ja-JP" sz="1600" b="1" dirty="0" smtClean="0">
                <a:solidFill>
                  <a:schemeClr val="tx1"/>
                </a:solidFill>
                <a:latin typeface="Meiryo UI" panose="020B0604030504040204" pitchFamily="50" charset="-128"/>
                <a:ea typeface="Meiryo UI" panose="020B0604030504040204" pitchFamily="50" charset="-128"/>
              </a:rPr>
              <a:t>2/19</a:t>
            </a:r>
            <a:r>
              <a:rPr lang="ja-JP" altLang="en-US" sz="1600" b="1" dirty="0" smtClean="0">
                <a:solidFill>
                  <a:schemeClr val="tx1"/>
                </a:solidFill>
                <a:latin typeface="Meiryo UI" panose="020B0604030504040204" pitchFamily="50" charset="-128"/>
                <a:ea typeface="Meiryo UI" panose="020B0604030504040204" pitchFamily="50" charset="-128"/>
              </a:rPr>
              <a:t>より導入）を以下</a:t>
            </a:r>
            <a:endParaRPr lang="en-US" altLang="ja-JP" sz="1600" b="1"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のとおり見直す（</a:t>
            </a:r>
            <a:r>
              <a:rPr lang="en-US" altLang="ja-JP" sz="1600" b="1" dirty="0" smtClean="0">
                <a:solidFill>
                  <a:schemeClr val="tx1"/>
                </a:solidFill>
                <a:latin typeface="Meiryo UI" panose="020B0604030504040204" pitchFamily="50" charset="-128"/>
                <a:ea typeface="Meiryo UI" panose="020B0604030504040204" pitchFamily="50" charset="-128"/>
              </a:rPr>
              <a:t>3/19</a:t>
            </a:r>
            <a:r>
              <a:rPr lang="ja-JP" altLang="en-US" sz="1600" b="1" smtClean="0">
                <a:solidFill>
                  <a:schemeClr val="tx1"/>
                </a:solidFill>
                <a:latin typeface="Meiryo UI" panose="020B0604030504040204" pitchFamily="50" charset="-128"/>
                <a:ea typeface="Meiryo UI" panose="020B0604030504040204" pitchFamily="50" charset="-128"/>
              </a:rPr>
              <a:t>から）。</a:t>
            </a:r>
            <a:endParaRPr lang="en-US" altLang="ja-JP" sz="1600"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dirty="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目安到達状況</a:t>
            </a:r>
            <a:r>
              <a:rPr lang="ja-JP" altLang="en-US" sz="1600" dirty="0" smtClean="0">
                <a:solidFill>
                  <a:schemeClr val="tx1"/>
                </a:solidFill>
                <a:latin typeface="Meiryo UI" panose="020B0604030504040204" pitchFamily="50" charset="-128"/>
                <a:ea typeface="Meiryo UI" panose="020B0604030504040204" pitchFamily="50" charset="-128"/>
              </a:rPr>
              <a:t>や、</a:t>
            </a:r>
            <a:r>
              <a:rPr lang="ja-JP" altLang="en-US" sz="1600" b="1" dirty="0" smtClean="0">
                <a:solidFill>
                  <a:schemeClr val="tx1"/>
                </a:solidFill>
                <a:latin typeface="Meiryo UI" panose="020B0604030504040204" pitchFamily="50" charset="-128"/>
                <a:ea typeface="Meiryo UI" panose="020B0604030504040204" pitchFamily="50" charset="-128"/>
              </a:rPr>
              <a:t>感染状況</a:t>
            </a:r>
            <a:r>
              <a:rPr lang="ja-JP" altLang="en-US" sz="1600" b="1" dirty="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感染拡大</a:t>
            </a:r>
            <a:r>
              <a:rPr lang="ja-JP" altLang="en-US" sz="1600" b="1" dirty="0">
                <a:solidFill>
                  <a:schemeClr val="tx1"/>
                </a:solidFill>
                <a:latin typeface="Meiryo UI" panose="020B0604030504040204" pitchFamily="50" charset="-128"/>
                <a:ea typeface="Meiryo UI" panose="020B0604030504040204" pitchFamily="50" charset="-128"/>
              </a:rPr>
              <a:t>の</a:t>
            </a:r>
            <a:r>
              <a:rPr lang="ja-JP" altLang="en-US" sz="1600" b="1" dirty="0" smtClean="0">
                <a:solidFill>
                  <a:schemeClr val="tx1"/>
                </a:solidFill>
                <a:latin typeface="Meiryo UI" panose="020B0604030504040204" pitchFamily="50" charset="-128"/>
                <a:ea typeface="Meiryo UI" panose="020B0604030504040204" pitchFamily="50" charset="-128"/>
              </a:rPr>
              <a:t>契機（</a:t>
            </a:r>
            <a:r>
              <a:rPr lang="ja-JP" altLang="en-US" sz="1600" b="1" dirty="0">
                <a:solidFill>
                  <a:schemeClr val="tx1"/>
                </a:solidFill>
                <a:latin typeface="Meiryo UI" panose="020B0604030504040204" pitchFamily="50" charset="-128"/>
                <a:ea typeface="Meiryo UI" panose="020B0604030504040204" pitchFamily="50" charset="-128"/>
              </a:rPr>
              <a:t>恒例行事による人流の拡大など</a:t>
            </a:r>
            <a:r>
              <a:rPr lang="ja-JP" altLang="en-US" sz="1600" b="1" dirty="0" smtClean="0">
                <a:solidFill>
                  <a:schemeClr val="tx1"/>
                </a:solidFill>
                <a:latin typeface="Meiryo UI" panose="020B0604030504040204" pitchFamily="50" charset="-128"/>
                <a:ea typeface="Meiryo UI" panose="020B0604030504040204" pitchFamily="50" charset="-128"/>
              </a:rPr>
              <a:t>）の有無などを考慮</a:t>
            </a:r>
            <a:r>
              <a:rPr lang="ja-JP" altLang="en-US" sz="1600" dirty="0" smtClean="0">
                <a:solidFill>
                  <a:schemeClr val="tx1"/>
                </a:solidFill>
                <a:latin typeface="Meiryo UI" panose="020B0604030504040204" pitchFamily="50" charset="-128"/>
                <a:ea typeface="Meiryo UI" panose="020B0604030504040204" pitchFamily="50" charset="-128"/>
              </a:rPr>
              <a:t>のうえ、</a:t>
            </a:r>
            <a:r>
              <a:rPr lang="ja-JP" altLang="en-US" sz="1600" b="1" dirty="0" smtClean="0">
                <a:solidFill>
                  <a:schemeClr val="tx1"/>
                </a:solidFill>
                <a:latin typeface="Meiryo UI" panose="020B0604030504040204" pitchFamily="50" charset="-128"/>
                <a:ea typeface="Meiryo UI" panose="020B0604030504040204" pitchFamily="50" charset="-128"/>
              </a:rPr>
              <a:t>府民に注意喚起</a:t>
            </a:r>
            <a:r>
              <a:rPr lang="ja-JP" altLang="en-US" sz="1600" dirty="0" smtClean="0">
                <a:solidFill>
                  <a:schemeClr val="tx1"/>
                </a:solidFill>
                <a:latin typeface="Meiryo UI" panose="020B0604030504040204" pitchFamily="50" charset="-128"/>
                <a:ea typeface="Meiryo UI" panose="020B0604030504040204" pitchFamily="50" charset="-128"/>
              </a:rPr>
              <a:t>を行う。</a:t>
            </a:r>
            <a:endParaRPr lang="en-US" altLang="ja-JP" sz="1600" dirty="0" smtClean="0">
              <a:solidFill>
                <a:schemeClr val="tx1"/>
              </a:solidFill>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2610" y="5803342"/>
            <a:ext cx="3547242"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＜現時点に当てはめた場合＞</a:t>
            </a:r>
            <a:endParaRPr kumimoji="1" lang="ja-JP" altLang="en-US" sz="12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49073" y="2888981"/>
            <a:ext cx="3547242"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＜第二波に当てはめた場合＞</a:t>
            </a:r>
            <a:endParaRPr kumimoji="1" lang="ja-JP" altLang="en-US" sz="12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49073" y="3826786"/>
            <a:ext cx="3547242"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＜第三波（</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月～</a:t>
            </a:r>
            <a:r>
              <a:rPr kumimoji="1" lang="en-US" altLang="ja-JP" sz="1200" dirty="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月）に当てはめた場合＞</a:t>
            </a:r>
            <a:endParaRPr kumimoji="1" lang="ja-JP" altLang="en-US" sz="1200" dirty="0">
              <a:latin typeface="Meiryo UI" panose="020B0604030504040204" pitchFamily="50" charset="-128"/>
              <a:ea typeface="Meiryo UI" panose="020B0604030504040204" pitchFamily="50" charset="-128"/>
            </a:endParaRPr>
          </a:p>
        </p:txBody>
      </p:sp>
      <p:pic>
        <p:nvPicPr>
          <p:cNvPr id="13" name="図 12"/>
          <p:cNvPicPr>
            <a:picLocks noChangeAspect="1"/>
          </p:cNvPicPr>
          <p:nvPr/>
        </p:nvPicPr>
        <p:blipFill>
          <a:blip r:embed="rId4"/>
          <a:stretch>
            <a:fillRect/>
          </a:stretch>
        </p:blipFill>
        <p:spPr>
          <a:xfrm>
            <a:off x="99723" y="4084853"/>
            <a:ext cx="8059573" cy="741844"/>
          </a:xfrm>
          <a:prstGeom prst="rect">
            <a:avLst/>
          </a:prstGeom>
        </p:spPr>
      </p:pic>
      <p:pic>
        <p:nvPicPr>
          <p:cNvPr id="16" name="図 15"/>
          <p:cNvPicPr>
            <a:picLocks noChangeAspect="1"/>
          </p:cNvPicPr>
          <p:nvPr/>
        </p:nvPicPr>
        <p:blipFill>
          <a:blip r:embed="rId5"/>
          <a:stretch>
            <a:fillRect/>
          </a:stretch>
        </p:blipFill>
        <p:spPr>
          <a:xfrm>
            <a:off x="99723" y="5071367"/>
            <a:ext cx="10289781" cy="741844"/>
          </a:xfrm>
          <a:prstGeom prst="rect">
            <a:avLst/>
          </a:prstGeom>
        </p:spPr>
      </p:pic>
      <p:sp>
        <p:nvSpPr>
          <p:cNvPr id="36" name="テキスト ボックス 35"/>
          <p:cNvSpPr txBox="1"/>
          <p:nvPr/>
        </p:nvSpPr>
        <p:spPr>
          <a:xfrm>
            <a:off x="2610" y="4809570"/>
            <a:ext cx="3547242"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＜第三波（</a:t>
            </a:r>
            <a:r>
              <a:rPr lang="en-US" altLang="ja-JP" sz="1200" dirty="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月下旬～</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月）に当てはめた場合＞</a:t>
            </a:r>
            <a:endParaRPr kumimoji="1" lang="ja-JP" altLang="en-US" sz="1200" dirty="0">
              <a:latin typeface="Meiryo UI" panose="020B0604030504040204" pitchFamily="50" charset="-128"/>
              <a:ea typeface="Meiryo UI" panose="020B0604030504040204" pitchFamily="50" charset="-128"/>
            </a:endParaRPr>
          </a:p>
        </p:txBody>
      </p:sp>
      <p:pic>
        <p:nvPicPr>
          <p:cNvPr id="19" name="図 18"/>
          <p:cNvPicPr>
            <a:picLocks noChangeAspect="1"/>
          </p:cNvPicPr>
          <p:nvPr/>
        </p:nvPicPr>
        <p:blipFill>
          <a:blip r:embed="rId6"/>
          <a:stretch>
            <a:fillRect/>
          </a:stretch>
        </p:blipFill>
        <p:spPr>
          <a:xfrm>
            <a:off x="99723" y="3128281"/>
            <a:ext cx="10126595" cy="696746"/>
          </a:xfrm>
          <a:prstGeom prst="rect">
            <a:avLst/>
          </a:prstGeom>
        </p:spPr>
      </p:pic>
      <p:sp>
        <p:nvSpPr>
          <p:cNvPr id="29" name="角丸四角形 28"/>
          <p:cNvSpPr/>
          <p:nvPr/>
        </p:nvSpPr>
        <p:spPr>
          <a:xfrm>
            <a:off x="9192869" y="3119116"/>
            <a:ext cx="554450" cy="682498"/>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角丸四角形 36"/>
          <p:cNvSpPr/>
          <p:nvPr/>
        </p:nvSpPr>
        <p:spPr>
          <a:xfrm>
            <a:off x="7117561" y="4113433"/>
            <a:ext cx="528715" cy="682498"/>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8204777" y="5086853"/>
            <a:ext cx="528715" cy="682498"/>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10486617" y="3272347"/>
            <a:ext cx="1520861" cy="2403707"/>
          </a:xfrm>
          <a:prstGeom prst="round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rPr>
              <a:t>第二波は</a:t>
            </a:r>
            <a:r>
              <a:rPr lang="en-US" altLang="ja-JP" sz="1600" dirty="0" smtClean="0">
                <a:solidFill>
                  <a:schemeClr val="tx1"/>
                </a:solidFill>
              </a:rPr>
              <a:t>7/19</a:t>
            </a:r>
            <a:r>
              <a:rPr lang="ja-JP" altLang="en-US" sz="1600" dirty="0" smtClean="0">
                <a:solidFill>
                  <a:schemeClr val="tx1"/>
                </a:solidFill>
              </a:rPr>
              <a:t>に、第三波は</a:t>
            </a:r>
            <a:r>
              <a:rPr lang="en-US" altLang="ja-JP" sz="1600" dirty="0" smtClean="0">
                <a:solidFill>
                  <a:schemeClr val="tx1"/>
                </a:solidFill>
              </a:rPr>
              <a:t>10/27</a:t>
            </a:r>
            <a:r>
              <a:rPr lang="ja-JP" altLang="en-US" sz="1600" dirty="0" err="1" smtClean="0">
                <a:solidFill>
                  <a:schemeClr val="tx1"/>
                </a:solidFill>
              </a:rPr>
              <a:t>、</a:t>
            </a:r>
            <a:r>
              <a:rPr lang="en-US" altLang="ja-JP" sz="1600" dirty="0" smtClean="0">
                <a:solidFill>
                  <a:schemeClr val="tx1"/>
                </a:solidFill>
              </a:rPr>
              <a:t>1/1</a:t>
            </a:r>
            <a:r>
              <a:rPr lang="ja-JP" altLang="en-US" sz="1600" dirty="0" smtClean="0">
                <a:solidFill>
                  <a:schemeClr val="tx1"/>
                </a:solidFill>
              </a:rPr>
              <a:t>に感染拡大の兆候を探知。</a:t>
            </a:r>
            <a:endParaRPr lang="en-US" altLang="ja-JP" sz="1600" dirty="0" smtClean="0">
              <a:solidFill>
                <a:schemeClr val="tx1"/>
              </a:solidFill>
            </a:endParaRPr>
          </a:p>
          <a:p>
            <a:r>
              <a:rPr kumimoji="1" lang="en-US" altLang="ja-JP" sz="1400" dirty="0" smtClean="0">
                <a:solidFill>
                  <a:schemeClr val="tx1"/>
                </a:solidFill>
              </a:rPr>
              <a:t>※</a:t>
            </a:r>
            <a:r>
              <a:rPr lang="ja-JP" altLang="en-US" sz="1400" dirty="0" smtClean="0">
                <a:solidFill>
                  <a:schemeClr val="tx1"/>
                </a:solidFill>
              </a:rPr>
              <a:t>現時点は拡</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大兆候は未</a:t>
            </a:r>
            <a:endParaRPr lang="en-US" altLang="ja-JP" sz="1400" dirty="0" smtClean="0">
              <a:solidFill>
                <a:schemeClr val="tx1"/>
              </a:solidFill>
            </a:endParaRPr>
          </a:p>
          <a:p>
            <a:r>
              <a:rPr lang="ja-JP" altLang="en-US" sz="1400" dirty="0">
                <a:solidFill>
                  <a:schemeClr val="tx1"/>
                </a:solidFill>
              </a:rPr>
              <a:t>　</a:t>
            </a:r>
            <a:r>
              <a:rPr lang="ja-JP" altLang="en-US" sz="1400" dirty="0" smtClean="0">
                <a:solidFill>
                  <a:schemeClr val="tx1"/>
                </a:solidFill>
              </a:rPr>
              <a:t>探知</a:t>
            </a:r>
            <a:r>
              <a:rPr lang="ja-JP" altLang="en-US" sz="1400" dirty="0">
                <a:solidFill>
                  <a:schemeClr val="tx1"/>
                </a:solidFill>
              </a:rPr>
              <a:t>。</a:t>
            </a:r>
            <a:endParaRPr kumimoji="1" lang="ja-JP" altLang="en-US" sz="1400" dirty="0">
              <a:solidFill>
                <a:schemeClr val="tx1"/>
              </a:solidFill>
            </a:endParaRPr>
          </a:p>
        </p:txBody>
      </p:sp>
      <p:sp>
        <p:nvSpPr>
          <p:cNvPr id="40" name="スライド番号プレースホルダー 39"/>
          <p:cNvSpPr>
            <a:spLocks noGrp="1"/>
          </p:cNvSpPr>
          <p:nvPr>
            <p:ph type="sldNum" sz="quarter" idx="12"/>
          </p:nvPr>
        </p:nvSpPr>
        <p:spPr>
          <a:xfrm>
            <a:off x="9448800" y="6380444"/>
            <a:ext cx="2743200" cy="365125"/>
          </a:xfrm>
        </p:spPr>
        <p:txBody>
          <a:bodyPr/>
          <a:lstStyle/>
          <a:p>
            <a:fld id="{FE1BD58B-2CDE-485A-8E10-5E6FB430C5D3}" type="slidenum">
              <a:rPr kumimoji="1" lang="ja-JP" altLang="en-US" smtClean="0"/>
              <a:t>3</a:t>
            </a:fld>
            <a:endParaRPr kumimoji="1" lang="ja-JP" altLang="en-US" dirty="0"/>
          </a:p>
        </p:txBody>
      </p:sp>
    </p:spTree>
    <p:extLst>
      <p:ext uri="{BB962C8B-B14F-4D97-AF65-F5344CB8AC3E}">
        <p14:creationId xmlns:p14="http://schemas.microsoft.com/office/powerpoint/2010/main" val="2549585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4142" y="3765110"/>
            <a:ext cx="363818" cy="2344392"/>
          </a:xfrm>
          <a:prstGeom prst="rect">
            <a:avLst/>
          </a:prstGeom>
          <a:noFill/>
        </p:spPr>
        <p:txBody>
          <a:bodyPr vert="eaVert" wrap="square" rtlCol="0">
            <a:spAutoFit/>
          </a:bodyPr>
          <a:lstStyle/>
          <a:p>
            <a:r>
              <a:rPr kumimoji="1" lang="ja-JP" altLang="en-US" sz="1100" dirty="0" smtClean="0">
                <a:latin typeface="Meiryo UI" panose="020B0604030504040204" pitchFamily="50" charset="-128"/>
                <a:ea typeface="Meiryo UI" panose="020B0604030504040204" pitchFamily="50" charset="-128"/>
              </a:rPr>
              <a:t>重症者数・</a:t>
            </a:r>
            <a:r>
              <a:rPr kumimoji="1" lang="en-US" altLang="ja-JP" sz="1100" dirty="0" smtClean="0">
                <a:latin typeface="Meiryo UI" panose="020B0604030504040204" pitchFamily="50" charset="-128"/>
                <a:ea typeface="Meiryo UI" panose="020B0604030504040204" pitchFamily="50" charset="-128"/>
              </a:rPr>
              <a:t>60</a:t>
            </a:r>
            <a:r>
              <a:rPr kumimoji="1" lang="ja-JP" altLang="en-US" sz="1100" dirty="0" smtClean="0">
                <a:latin typeface="Meiryo UI" panose="020B0604030504040204" pitchFamily="50" charset="-128"/>
                <a:ea typeface="Meiryo UI" panose="020B0604030504040204" pitchFamily="50" charset="-128"/>
              </a:rPr>
              <a:t>代以上の陽性者数</a:t>
            </a:r>
            <a:endParaRPr kumimoji="1" lang="ja-JP" altLang="en-US" sz="1100"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028760" y="5670340"/>
            <a:ext cx="10851776"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0" name="角丸四角形吹き出し 9"/>
          <p:cNvSpPr/>
          <p:nvPr/>
        </p:nvSpPr>
        <p:spPr>
          <a:xfrm>
            <a:off x="3718155" y="4155111"/>
            <a:ext cx="1452283" cy="362476"/>
          </a:xfrm>
          <a:prstGeom prst="wedgeRoundRectCallout">
            <a:avLst>
              <a:gd name="adj1" fmla="val -3240"/>
              <a:gd name="adj2" fmla="val 68290"/>
              <a:gd name="adj3" fmla="val 16667"/>
            </a:avLst>
          </a:prstGeom>
          <a:ln>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latin typeface="Meiryo UI" panose="020B0604030504040204" pitchFamily="50" charset="-128"/>
                <a:ea typeface="Meiryo UI" panose="020B0604030504040204" pitchFamily="50" charset="-128"/>
              </a:rPr>
              <a:t>重症病床</a:t>
            </a:r>
            <a:r>
              <a:rPr lang="en-US" altLang="ja-JP" sz="1100" dirty="0" smtClean="0">
                <a:latin typeface="Meiryo UI" panose="020B0604030504040204" pitchFamily="50" charset="-128"/>
                <a:ea typeface="Meiryo UI" panose="020B0604030504040204" pitchFamily="50" charset="-128"/>
              </a:rPr>
              <a:t>224</a:t>
            </a:r>
            <a:r>
              <a:rPr lang="ja-JP" altLang="en-US" sz="1100" dirty="0" smtClean="0">
                <a:latin typeface="Meiryo UI" panose="020B0604030504040204" pitchFamily="50" charset="-128"/>
                <a:ea typeface="Meiryo UI" panose="020B0604030504040204" pitchFamily="50" charset="-128"/>
              </a:rPr>
              <a:t>床中の</a:t>
            </a:r>
            <a:r>
              <a:rPr lang="en-US" altLang="ja-JP" sz="1100" dirty="0" smtClean="0">
                <a:latin typeface="Meiryo UI" panose="020B0604030504040204" pitchFamily="50" charset="-128"/>
                <a:ea typeface="Meiryo UI" panose="020B0604030504040204" pitchFamily="50" charset="-128"/>
              </a:rPr>
              <a:t>60</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134</a:t>
            </a:r>
            <a:r>
              <a:rPr lang="ja-JP" altLang="en-US" sz="1100" dirty="0" smtClean="0">
                <a:latin typeface="Meiryo UI" panose="020B0604030504040204" pitchFamily="50" charset="-128"/>
                <a:ea typeface="Meiryo UI" panose="020B0604030504040204" pitchFamily="50" charset="-128"/>
              </a:rPr>
              <a:t>床）</a:t>
            </a:r>
            <a:endParaRPr kumimoji="1" lang="ja-JP" altLang="en-US" sz="1100" dirty="0">
              <a:latin typeface="Meiryo UI" panose="020B0604030504040204" pitchFamily="50" charset="-128"/>
              <a:ea typeface="Meiryo UI" panose="020B0604030504040204" pitchFamily="50" charset="-128"/>
            </a:endParaRPr>
          </a:p>
        </p:txBody>
      </p:sp>
      <p:cxnSp>
        <p:nvCxnSpPr>
          <p:cNvPr id="11" name="直線コネクタ 10"/>
          <p:cNvCxnSpPr/>
          <p:nvPr/>
        </p:nvCxnSpPr>
        <p:spPr>
          <a:xfrm>
            <a:off x="1028760" y="4597721"/>
            <a:ext cx="10851776" cy="0"/>
          </a:xfrm>
          <a:prstGeom prst="line">
            <a:avLst/>
          </a:prstGeom>
          <a:ln>
            <a:prstDash val="solid"/>
          </a:ln>
        </p:spPr>
        <p:style>
          <a:lnRef idx="1">
            <a:schemeClr val="accent1"/>
          </a:lnRef>
          <a:fillRef idx="0">
            <a:schemeClr val="accent1"/>
          </a:fillRef>
          <a:effectRef idx="0">
            <a:schemeClr val="accent1"/>
          </a:effectRef>
          <a:fontRef idx="minor">
            <a:schemeClr val="tx1"/>
          </a:fontRef>
        </p:style>
      </p:cxnSp>
      <p:sp>
        <p:nvSpPr>
          <p:cNvPr id="12" name="角丸四角形吹き出し 11"/>
          <p:cNvSpPr/>
          <p:nvPr/>
        </p:nvSpPr>
        <p:spPr>
          <a:xfrm>
            <a:off x="7828075" y="5777733"/>
            <a:ext cx="1452283" cy="331769"/>
          </a:xfrm>
          <a:prstGeom prst="wedgeRoundRectCallout">
            <a:avLst>
              <a:gd name="adj1" fmla="val -421"/>
              <a:gd name="adj2" fmla="val -81812"/>
              <a:gd name="adj3" fmla="val 16667"/>
            </a:avLst>
          </a:prstGeom>
          <a:ln>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latin typeface="Meiryo UI" panose="020B0604030504040204" pitchFamily="50" charset="-128"/>
                <a:ea typeface="Meiryo UI" panose="020B0604030504040204" pitchFamily="50" charset="-128"/>
              </a:rPr>
              <a:t>重症病床</a:t>
            </a:r>
            <a:r>
              <a:rPr lang="en-US" altLang="ja-JP" sz="1100" dirty="0" smtClean="0">
                <a:latin typeface="Meiryo UI" panose="020B0604030504040204" pitchFamily="50" charset="-128"/>
                <a:ea typeface="Meiryo UI" panose="020B0604030504040204" pitchFamily="50" charset="-128"/>
              </a:rPr>
              <a:t>224</a:t>
            </a:r>
            <a:r>
              <a:rPr lang="ja-JP" altLang="en-US" sz="1100" dirty="0" smtClean="0">
                <a:latin typeface="Meiryo UI" panose="020B0604030504040204" pitchFamily="50" charset="-128"/>
                <a:ea typeface="Meiryo UI" panose="020B0604030504040204" pitchFamily="50" charset="-128"/>
              </a:rPr>
              <a:t>床中の</a:t>
            </a:r>
            <a:r>
              <a:rPr lang="en-US" altLang="ja-JP" sz="1100" dirty="0">
                <a:latin typeface="Meiryo UI" panose="020B0604030504040204" pitchFamily="50" charset="-128"/>
                <a:ea typeface="Meiryo UI" panose="020B0604030504040204" pitchFamily="50" charset="-128"/>
              </a:rPr>
              <a:t>2</a:t>
            </a:r>
            <a:r>
              <a:rPr lang="en-US" altLang="ja-JP" sz="1100" dirty="0" smtClean="0">
                <a:latin typeface="Meiryo UI" panose="020B0604030504040204" pitchFamily="50" charset="-128"/>
                <a:ea typeface="Meiryo UI" panose="020B0604030504040204" pitchFamily="50" charset="-128"/>
              </a:rPr>
              <a:t>0</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44</a:t>
            </a:r>
            <a:r>
              <a:rPr lang="ja-JP" altLang="en-US" sz="1100" dirty="0" smtClean="0">
                <a:latin typeface="Meiryo UI" panose="020B0604030504040204" pitchFamily="50" charset="-128"/>
                <a:ea typeface="Meiryo UI" panose="020B0604030504040204" pitchFamily="50" charset="-128"/>
              </a:rPr>
              <a:t>床）</a:t>
            </a:r>
            <a:endParaRPr kumimoji="1" lang="ja-JP" altLang="en-US" sz="1100" dirty="0">
              <a:latin typeface="Meiryo UI" panose="020B0604030504040204" pitchFamily="50" charset="-128"/>
              <a:ea typeface="Meiryo UI" panose="020B0604030504040204" pitchFamily="50" charset="-128"/>
            </a:endParaRPr>
          </a:p>
        </p:txBody>
      </p:sp>
      <p:sp>
        <p:nvSpPr>
          <p:cNvPr id="14" name="正方形/長方形 13"/>
          <p:cNvSpPr/>
          <p:nvPr/>
        </p:nvSpPr>
        <p:spPr>
          <a:xfrm>
            <a:off x="0" y="-1844"/>
            <a:ext cx="12192000" cy="461094"/>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bg1"/>
                </a:solidFill>
                <a:latin typeface="UD デジタル 教科書体 NK-B" panose="02020700000000000000" pitchFamily="18" charset="-128"/>
                <a:ea typeface="UD デジタル 教科書体 NK-B" panose="02020700000000000000" pitchFamily="18" charset="-128"/>
              </a:rPr>
              <a:t>医療提供体制の負荷の状況（見込み）を示す参考</a:t>
            </a:r>
            <a:r>
              <a:rPr lang="ja-JP" altLang="en-US" sz="2400" b="1" dirty="0">
                <a:solidFill>
                  <a:schemeClr val="bg1"/>
                </a:solidFill>
                <a:latin typeface="UD デジタル 教科書体 NK-B" panose="02020700000000000000" pitchFamily="18" charset="-128"/>
                <a:ea typeface="UD デジタル 教科書体 NK-B" panose="02020700000000000000" pitchFamily="18" charset="-128"/>
              </a:rPr>
              <a:t>数値（大阪モデルモニタリング指標以外）</a:t>
            </a:r>
          </a:p>
        </p:txBody>
      </p:sp>
      <p:sp>
        <p:nvSpPr>
          <p:cNvPr id="3" name="スライド番号プレースホルダー 2"/>
          <p:cNvSpPr>
            <a:spLocks noGrp="1"/>
          </p:cNvSpPr>
          <p:nvPr>
            <p:ph type="sldNum" sz="quarter" idx="12"/>
          </p:nvPr>
        </p:nvSpPr>
        <p:spPr>
          <a:xfrm>
            <a:off x="9448800" y="6492875"/>
            <a:ext cx="2743200" cy="365125"/>
          </a:xfrm>
        </p:spPr>
        <p:txBody>
          <a:bodyPr/>
          <a:lstStyle/>
          <a:p>
            <a:fld id="{FE1BD58B-2CDE-485A-8E10-5E6FB430C5D3}" type="slidenum">
              <a:rPr kumimoji="1" lang="ja-JP" altLang="en-US" smtClean="0"/>
              <a:t>4</a:t>
            </a:fld>
            <a:endParaRPr kumimoji="1" lang="ja-JP" altLang="en-US" dirty="0"/>
          </a:p>
        </p:txBody>
      </p:sp>
      <p:sp>
        <p:nvSpPr>
          <p:cNvPr id="15" name="正方形/長方形 14">
            <a:extLst>
              <a:ext uri="{FF2B5EF4-FFF2-40B4-BE49-F238E27FC236}">
                <a16:creationId xmlns:a16="http://schemas.microsoft.com/office/drawing/2014/main" id="{C3CADB41-AE8A-42B6-ABB5-8356F8570E82}"/>
              </a:ext>
            </a:extLst>
          </p:cNvPr>
          <p:cNvSpPr/>
          <p:nvPr/>
        </p:nvSpPr>
        <p:spPr>
          <a:xfrm>
            <a:off x="-61359" y="464152"/>
            <a:ext cx="12314717" cy="6570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chemeClr val="tx1"/>
              </a:buClr>
            </a:pPr>
            <a:r>
              <a:rPr lang="ja-JP" altLang="en-US" sz="2000" b="1" dirty="0">
                <a:solidFill>
                  <a:schemeClr val="accent5"/>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モニタリング指標や見張り番指標とは別に、当面の医療提供体制の負荷の状況（見込み）を示すものとして、</a:t>
            </a:r>
            <a:endParaRPr lang="en-US" altLang="ja-JP" dirty="0" smtClean="0">
              <a:solidFill>
                <a:schemeClr val="tx1"/>
              </a:solidFill>
              <a:latin typeface="Meiryo UI" panose="020B0604030504040204" pitchFamily="50" charset="-128"/>
              <a:ea typeface="Meiryo UI" panose="020B0604030504040204" pitchFamily="50" charset="-128"/>
            </a:endParaRPr>
          </a:p>
          <a:p>
            <a:pPr>
              <a:buClr>
                <a:schemeClr val="tx1"/>
              </a:buClr>
            </a:pPr>
            <a:r>
              <a:rPr lang="ja-JP" altLang="en-US" dirty="0">
                <a:solidFill>
                  <a:schemeClr val="tx1"/>
                </a:solidFill>
                <a:latin typeface="Meiryo UI" panose="020B0604030504040204" pitchFamily="50" charset="-128"/>
                <a:ea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 </a:t>
            </a:r>
            <a:r>
              <a:rPr lang="en-US" altLang="ja-JP" b="1" dirty="0" smtClean="0">
                <a:solidFill>
                  <a:schemeClr val="tx1"/>
                </a:solidFill>
                <a:latin typeface="Meiryo UI" panose="020B0604030504040204" pitchFamily="50" charset="-128"/>
                <a:ea typeface="Meiryo UI" panose="020B0604030504040204" pitchFamily="50" charset="-128"/>
              </a:rPr>
              <a:t>60</a:t>
            </a:r>
            <a:r>
              <a:rPr lang="ja-JP" altLang="en-US" b="1" dirty="0" smtClean="0">
                <a:solidFill>
                  <a:schemeClr val="tx1"/>
                </a:solidFill>
                <a:latin typeface="Meiryo UI" panose="020B0604030504040204" pitchFamily="50" charset="-128"/>
                <a:ea typeface="Meiryo UI" panose="020B0604030504040204" pitchFamily="50" charset="-128"/>
              </a:rPr>
              <a:t>代以上新規陽性者数移動平均の状況を日々、大阪モデルモニタリング指標の状況とともに公表する（</a:t>
            </a:r>
            <a:r>
              <a:rPr lang="en-US" altLang="ja-JP" b="1" dirty="0" smtClean="0">
                <a:solidFill>
                  <a:schemeClr val="tx1"/>
                </a:solidFill>
                <a:latin typeface="Meiryo UI" panose="020B0604030504040204" pitchFamily="50" charset="-128"/>
                <a:ea typeface="Meiryo UI" panose="020B0604030504040204" pitchFamily="50" charset="-128"/>
              </a:rPr>
              <a:t>3/19</a:t>
            </a:r>
            <a:r>
              <a:rPr lang="ja-JP" altLang="en-US" b="1" dirty="0" smtClean="0">
                <a:solidFill>
                  <a:schemeClr val="tx1"/>
                </a:solidFill>
                <a:latin typeface="Meiryo UI" panose="020B0604030504040204" pitchFamily="50" charset="-128"/>
                <a:ea typeface="Meiryo UI" panose="020B0604030504040204" pitchFamily="50" charset="-128"/>
              </a:rPr>
              <a:t>から）。</a:t>
            </a:r>
            <a:endParaRPr lang="en-US" altLang="ja-JP" b="1" dirty="0" smtClean="0">
              <a:solidFill>
                <a:schemeClr val="tx1"/>
              </a:solidFill>
              <a:latin typeface="Meiryo UI" panose="020B0604030504040204" pitchFamily="50" charset="-128"/>
              <a:ea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345547526"/>
              </p:ext>
            </p:extLst>
          </p:nvPr>
        </p:nvGraphicFramePr>
        <p:xfrm>
          <a:off x="1777072" y="1483186"/>
          <a:ext cx="8637853" cy="1743072"/>
        </p:xfrm>
        <a:graphic>
          <a:graphicData uri="http://schemas.openxmlformats.org/drawingml/2006/table">
            <a:tbl>
              <a:tblPr firstRow="1" bandRow="1">
                <a:tableStyleId>{00A15C55-8517-42AA-B614-E9B94910E393}</a:tableStyleId>
              </a:tblPr>
              <a:tblGrid>
                <a:gridCol w="3416702">
                  <a:extLst>
                    <a:ext uri="{9D8B030D-6E8A-4147-A177-3AD203B41FA5}">
                      <a16:colId xmlns:a16="http://schemas.microsoft.com/office/drawing/2014/main" val="632026809"/>
                    </a:ext>
                  </a:extLst>
                </a:gridCol>
                <a:gridCol w="5221151">
                  <a:extLst>
                    <a:ext uri="{9D8B030D-6E8A-4147-A177-3AD203B41FA5}">
                      <a16:colId xmlns:a16="http://schemas.microsoft.com/office/drawing/2014/main" val="1334758462"/>
                    </a:ext>
                  </a:extLst>
                </a:gridCol>
              </a:tblGrid>
              <a:tr h="584840">
                <a:tc>
                  <a:txBody>
                    <a:bodyPr/>
                    <a:lstStyle/>
                    <a:p>
                      <a:pPr algn="ctr"/>
                      <a:r>
                        <a:rPr kumimoji="1" lang="en-US" altLang="ja-JP" sz="1400" dirty="0" smtClean="0">
                          <a:latin typeface="Meiryo UI" panose="020B0604030504040204" pitchFamily="50" charset="-128"/>
                          <a:ea typeface="Meiryo UI" panose="020B0604030504040204" pitchFamily="50" charset="-128"/>
                        </a:rPr>
                        <a:t>60</a:t>
                      </a:r>
                      <a:r>
                        <a:rPr kumimoji="1" lang="ja-JP" altLang="en-US" sz="1400" dirty="0" smtClean="0">
                          <a:latin typeface="Meiryo UI" panose="020B0604030504040204" pitchFamily="50" charset="-128"/>
                          <a:ea typeface="Meiryo UI" panose="020B0604030504040204" pitchFamily="50" charset="-128"/>
                        </a:rPr>
                        <a:t>代以上</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rPr>
                        <a:t>新規陽性者数移動平均</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400" dirty="0" smtClean="0">
                          <a:latin typeface="Meiryo UI" panose="020B0604030504040204" pitchFamily="50" charset="-128"/>
                          <a:ea typeface="Meiryo UI" panose="020B0604030504040204" pitchFamily="50" charset="-128"/>
                        </a:rPr>
                        <a:t>左記の人数が</a:t>
                      </a:r>
                      <a:r>
                        <a:rPr kumimoji="1" lang="en-US" altLang="ja-JP" sz="1400" dirty="0" smtClean="0">
                          <a:latin typeface="Meiryo UI" panose="020B0604030504040204" pitchFamily="50" charset="-128"/>
                          <a:ea typeface="Meiryo UI" panose="020B0604030504040204" pitchFamily="50" charset="-128"/>
                        </a:rPr>
                        <a:t>3</a:t>
                      </a:r>
                      <a:r>
                        <a:rPr kumimoji="1" lang="ja-JP" altLang="en-US" sz="1400" dirty="0" smtClean="0">
                          <a:latin typeface="Meiryo UI" panose="020B0604030504040204" pitchFamily="50" charset="-128"/>
                          <a:ea typeface="Meiryo UI" panose="020B0604030504040204" pitchFamily="50" charset="-128"/>
                        </a:rPr>
                        <a:t>週間程度横ばいで推移した場合の重症者数</a:t>
                      </a:r>
                      <a:endParaRPr kumimoji="1" lang="en-US" altLang="ja-JP" sz="1400" dirty="0" smtClean="0">
                        <a:latin typeface="Meiryo UI" panose="020B0604030504040204" pitchFamily="50" charset="-128"/>
                        <a:ea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rPr>
                        <a:t>（重症率</a:t>
                      </a:r>
                      <a:r>
                        <a:rPr kumimoji="1" lang="en-US" altLang="ja-JP" sz="1100" dirty="0" smtClean="0">
                          <a:latin typeface="Meiryo UI" panose="020B0604030504040204" pitchFamily="50" charset="-128"/>
                          <a:ea typeface="Meiryo UI" panose="020B0604030504040204" pitchFamily="50" charset="-128"/>
                        </a:rPr>
                        <a:t>8.7</a:t>
                      </a:r>
                      <a:r>
                        <a:rPr kumimoji="1" lang="ja-JP" altLang="en-US" sz="1100" dirty="0" smtClean="0">
                          <a:latin typeface="Meiryo UI" panose="020B0604030504040204" pitchFamily="50" charset="-128"/>
                          <a:ea typeface="Meiryo UI" panose="020B0604030504040204" pitchFamily="50" charset="-128"/>
                        </a:rPr>
                        <a:t>％の場合）</a:t>
                      </a:r>
                      <a:endParaRPr kumimoji="1" lang="en-US" altLang="ja-JP" sz="11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71231704"/>
                  </a:ext>
                </a:extLst>
              </a:tr>
              <a:tr h="433010">
                <a:tc>
                  <a:txBody>
                    <a:bodyPr/>
                    <a:lstStyle/>
                    <a:p>
                      <a:pPr algn="ctr"/>
                      <a:r>
                        <a:rPr kumimoji="1" lang="en-US" altLang="ja-JP" sz="1600" dirty="0" smtClean="0">
                          <a:latin typeface="Meiryo UI" panose="020B0604030504040204" pitchFamily="50" charset="-128"/>
                          <a:ea typeface="Meiryo UI" panose="020B0604030504040204" pitchFamily="50" charset="-128"/>
                        </a:rPr>
                        <a:t>20</a:t>
                      </a:r>
                      <a:r>
                        <a:rPr kumimoji="1" lang="ja-JP" altLang="en-US" sz="1600" dirty="0" smtClean="0">
                          <a:latin typeface="Meiryo UI" panose="020B0604030504040204" pitchFamily="50" charset="-128"/>
                          <a:ea typeface="Meiryo UI" panose="020B0604030504040204" pitchFamily="50" charset="-128"/>
                        </a:rPr>
                        <a:t>人／日</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rPr>
                        <a:t>37</a:t>
                      </a:r>
                      <a:r>
                        <a:rPr kumimoji="1" lang="ja-JP" altLang="en-US" sz="1600" dirty="0" smtClean="0">
                          <a:latin typeface="Meiryo UI" panose="020B0604030504040204" pitchFamily="50" charset="-128"/>
                          <a:ea typeface="Meiryo UI" panose="020B0604030504040204" pitchFamily="50" charset="-128"/>
                        </a:rPr>
                        <a:t>名程度</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4998507"/>
                  </a:ext>
                </a:extLst>
              </a:tr>
              <a:tr h="362611">
                <a:tc>
                  <a:txBody>
                    <a:bodyPr/>
                    <a:lstStyle/>
                    <a:p>
                      <a:pPr algn="ctr"/>
                      <a:r>
                        <a:rPr kumimoji="1" lang="en-US" altLang="ja-JP" sz="1600" dirty="0" smtClean="0">
                          <a:latin typeface="Meiryo UI" panose="020B0604030504040204" pitchFamily="50" charset="-128"/>
                          <a:ea typeface="Meiryo UI" panose="020B0604030504040204" pitchFamily="50" charset="-128"/>
                        </a:rPr>
                        <a:t>40</a:t>
                      </a:r>
                      <a:r>
                        <a:rPr kumimoji="1" lang="ja-JP" altLang="en-US" sz="1600" dirty="0" smtClean="0">
                          <a:latin typeface="Meiryo UI" panose="020B0604030504040204" pitchFamily="50" charset="-128"/>
                          <a:ea typeface="Meiryo UI" panose="020B0604030504040204" pitchFamily="50" charset="-128"/>
                        </a:rPr>
                        <a:t>人／日</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rPr>
                        <a:t>73</a:t>
                      </a:r>
                      <a:r>
                        <a:rPr kumimoji="1" lang="ja-JP" altLang="en-US" sz="1600" dirty="0" smtClean="0">
                          <a:latin typeface="Meiryo UI" panose="020B0604030504040204" pitchFamily="50" charset="-128"/>
                          <a:ea typeface="Meiryo UI" panose="020B0604030504040204" pitchFamily="50" charset="-128"/>
                        </a:rPr>
                        <a:t>名程度</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938521374"/>
                  </a:ext>
                </a:extLst>
              </a:tr>
              <a:tr h="362611">
                <a:tc>
                  <a:txBody>
                    <a:bodyPr/>
                    <a:lstStyle/>
                    <a:p>
                      <a:pPr algn="ctr"/>
                      <a:r>
                        <a:rPr kumimoji="1" lang="en-US" altLang="ja-JP" sz="1600" dirty="0" smtClean="0">
                          <a:latin typeface="Meiryo UI" panose="020B0604030504040204" pitchFamily="50" charset="-128"/>
                          <a:ea typeface="Meiryo UI" panose="020B0604030504040204" pitchFamily="50" charset="-128"/>
                        </a:rPr>
                        <a:t>60</a:t>
                      </a:r>
                      <a:r>
                        <a:rPr kumimoji="1" lang="ja-JP" altLang="en-US" sz="1600" dirty="0" smtClean="0">
                          <a:latin typeface="Meiryo UI" panose="020B0604030504040204" pitchFamily="50" charset="-128"/>
                          <a:ea typeface="Meiryo UI" panose="020B0604030504040204" pitchFamily="50" charset="-128"/>
                        </a:rPr>
                        <a:t>人／日</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rPr>
                        <a:t>110</a:t>
                      </a:r>
                      <a:r>
                        <a:rPr kumimoji="1" lang="ja-JP" altLang="en-US" sz="1600" dirty="0" smtClean="0">
                          <a:latin typeface="Meiryo UI" panose="020B0604030504040204" pitchFamily="50" charset="-128"/>
                          <a:ea typeface="Meiryo UI" panose="020B0604030504040204" pitchFamily="50" charset="-128"/>
                        </a:rPr>
                        <a:t>名程度</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57493202"/>
                  </a:ext>
                </a:extLst>
              </a:tr>
            </a:tbl>
          </a:graphicData>
        </a:graphic>
      </p:graphicFrame>
      <p:sp>
        <p:nvSpPr>
          <p:cNvPr id="2" name="テキスト ボックス 1"/>
          <p:cNvSpPr txBox="1"/>
          <p:nvPr/>
        </p:nvSpPr>
        <p:spPr>
          <a:xfrm>
            <a:off x="1669144" y="1143907"/>
            <a:ext cx="6327373" cy="369332"/>
          </a:xfrm>
          <a:prstGeom prst="rect">
            <a:avLst/>
          </a:prstGeom>
          <a:noFill/>
        </p:spPr>
        <p:txBody>
          <a:bodyPr wrap="none" rtlCol="0">
            <a:spAutoFit/>
          </a:bodyPr>
          <a:lstStyle/>
          <a:p>
            <a:r>
              <a:rPr kumimoji="1" lang="en-US" altLang="ja-JP" dirty="0" smtClean="0">
                <a:latin typeface="Meiryo UI" panose="020B0604030504040204" pitchFamily="50" charset="-128"/>
                <a:ea typeface="Meiryo UI" panose="020B0604030504040204" pitchFamily="50" charset="-128"/>
                <a:cs typeface="Microsoft Himalaya" panose="01010100010101010101" pitchFamily="2" charset="0"/>
              </a:rPr>
              <a:t>60</a:t>
            </a:r>
            <a:r>
              <a:rPr kumimoji="1" lang="ja-JP" altLang="en-US" dirty="0" smtClean="0">
                <a:latin typeface="Meiryo UI" panose="020B0604030504040204" pitchFamily="50" charset="-128"/>
                <a:ea typeface="Meiryo UI" panose="020B0604030504040204" pitchFamily="50" charset="-128"/>
                <a:cs typeface="Microsoft Himalaya" panose="01010100010101010101" pitchFamily="2" charset="0"/>
              </a:rPr>
              <a:t>代以上の新規陽性者数</a:t>
            </a:r>
            <a:r>
              <a:rPr kumimoji="1" lang="en-US" altLang="ja-JP" dirty="0" smtClean="0">
                <a:latin typeface="Meiryo UI" panose="020B0604030504040204" pitchFamily="50" charset="-128"/>
                <a:ea typeface="Meiryo UI" panose="020B0604030504040204" pitchFamily="50" charset="-128"/>
                <a:cs typeface="Microsoft Himalaya" panose="01010100010101010101" pitchFamily="2" charset="0"/>
              </a:rPr>
              <a:t>(</a:t>
            </a:r>
            <a:r>
              <a:rPr kumimoji="1" lang="ja-JP" altLang="en-US" dirty="0" smtClean="0">
                <a:latin typeface="Meiryo UI" panose="020B0604030504040204" pitchFamily="50" charset="-128"/>
                <a:ea typeface="Meiryo UI" panose="020B0604030504040204" pitchFamily="50" charset="-128"/>
                <a:cs typeface="Microsoft Himalaya" panose="01010100010101010101" pitchFamily="2" charset="0"/>
              </a:rPr>
              <a:t>移動平均</a:t>
            </a:r>
            <a:r>
              <a:rPr kumimoji="1" lang="en-US" altLang="ja-JP" dirty="0" smtClean="0">
                <a:latin typeface="Meiryo UI" panose="020B0604030504040204" pitchFamily="50" charset="-128"/>
                <a:ea typeface="Meiryo UI" panose="020B0604030504040204" pitchFamily="50" charset="-128"/>
                <a:cs typeface="Microsoft Himalaya" panose="01010100010101010101" pitchFamily="2" charset="0"/>
              </a:rPr>
              <a:t>)</a:t>
            </a:r>
            <a:r>
              <a:rPr kumimoji="1" lang="ja-JP" altLang="en-US" dirty="0" smtClean="0">
                <a:latin typeface="Meiryo UI" panose="020B0604030504040204" pitchFamily="50" charset="-128"/>
                <a:ea typeface="Meiryo UI" panose="020B0604030504040204" pitchFamily="50" charset="-128"/>
                <a:cs typeface="Microsoft Himalaya" panose="01010100010101010101" pitchFamily="2" charset="0"/>
              </a:rPr>
              <a:t>と重症者数（見込み）</a:t>
            </a:r>
            <a:r>
              <a:rPr kumimoji="1" lang="en-US" altLang="ja-JP" dirty="0" smtClean="0">
                <a:latin typeface="Meiryo UI" panose="020B0604030504040204" pitchFamily="50" charset="-128"/>
                <a:ea typeface="Meiryo UI" panose="020B0604030504040204" pitchFamily="50" charset="-128"/>
                <a:cs typeface="Microsoft Himalaya" panose="01010100010101010101" pitchFamily="2" charset="0"/>
              </a:rPr>
              <a:t> </a:t>
            </a:r>
            <a:endParaRPr kumimoji="1" lang="ja-JP" altLang="en-US" dirty="0">
              <a:latin typeface="Meiryo UI" panose="020B0604030504040204" pitchFamily="50" charset="-128"/>
              <a:ea typeface="Meiryo UI" panose="020B0604030504040204" pitchFamily="50" charset="-128"/>
              <a:cs typeface="Microsoft Himalaya" panose="01010100010101010101" pitchFamily="2" charset="0"/>
            </a:endParaRPr>
          </a:p>
        </p:txBody>
      </p:sp>
      <p:pic>
        <p:nvPicPr>
          <p:cNvPr id="4" name="図 3"/>
          <p:cNvPicPr>
            <a:picLocks noChangeAspect="1"/>
          </p:cNvPicPr>
          <p:nvPr/>
        </p:nvPicPr>
        <p:blipFill>
          <a:blip r:embed="rId3"/>
          <a:stretch>
            <a:fillRect/>
          </a:stretch>
        </p:blipFill>
        <p:spPr>
          <a:xfrm>
            <a:off x="395218" y="3352496"/>
            <a:ext cx="11796782" cy="3505504"/>
          </a:xfrm>
          <a:prstGeom prst="rect">
            <a:avLst/>
          </a:prstGeom>
        </p:spPr>
      </p:pic>
    </p:spTree>
    <p:extLst>
      <p:ext uri="{BB962C8B-B14F-4D97-AF65-F5344CB8AC3E}">
        <p14:creationId xmlns:p14="http://schemas.microsoft.com/office/powerpoint/2010/main" val="2744194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1845"/>
            <a:ext cx="12192000" cy="56723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「大阪モデル</a:t>
            </a:r>
            <a:r>
              <a:rPr kumimoji="1" lang="ja-JP" altLang="en-US" sz="2400" b="1" dirty="0" smtClean="0">
                <a:latin typeface="UD デジタル 教科書体 NK-B" panose="02020700000000000000" pitchFamily="18" charset="-128"/>
                <a:ea typeface="UD デジタル 教科書体 NK-B" panose="02020700000000000000" pitchFamily="18" charset="-128"/>
              </a:rPr>
              <a:t>」公表イメージ（３月</a:t>
            </a:r>
            <a:r>
              <a:rPr kumimoji="1" lang="en-US" altLang="ja-JP" sz="2400" b="1" dirty="0" smtClean="0">
                <a:latin typeface="UD デジタル 教科書体 NK-B" panose="02020700000000000000" pitchFamily="18" charset="-128"/>
                <a:ea typeface="UD デジタル 教科書体 NK-B" panose="02020700000000000000" pitchFamily="18" charset="-128"/>
              </a:rPr>
              <a:t>19</a:t>
            </a:r>
            <a:r>
              <a:rPr kumimoji="1" lang="ja-JP" altLang="en-US" sz="2400" b="1" dirty="0" smtClean="0">
                <a:latin typeface="UD デジタル 教科書体 NK-B" panose="02020700000000000000" pitchFamily="18" charset="-128"/>
                <a:ea typeface="UD デジタル 教科書体 NK-B" panose="02020700000000000000" pitchFamily="18" charset="-128"/>
              </a:rPr>
              <a:t>日から）　トップページ</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p:cNvSpPr>
            <a:spLocks noGrp="1"/>
          </p:cNvSpPr>
          <p:nvPr>
            <p:ph type="sldNum" sz="quarter" idx="12"/>
          </p:nvPr>
        </p:nvSpPr>
        <p:spPr>
          <a:xfrm>
            <a:off x="9288379" y="6492875"/>
            <a:ext cx="2743200" cy="365125"/>
          </a:xfrm>
        </p:spPr>
        <p:txBody>
          <a:bodyPr/>
          <a:lstStyle/>
          <a:p>
            <a:fld id="{FE1BD58B-2CDE-485A-8E10-5E6FB430C5D3}" type="slidenum">
              <a:rPr kumimoji="1" lang="ja-JP" altLang="en-US" smtClean="0"/>
              <a:t>5</a:t>
            </a:fld>
            <a:endParaRPr kumimoji="1" lang="ja-JP" altLang="en-US"/>
          </a:p>
        </p:txBody>
      </p:sp>
      <p:sp>
        <p:nvSpPr>
          <p:cNvPr id="5" name="テキスト ボックス 4"/>
          <p:cNvSpPr txBox="1"/>
          <p:nvPr/>
        </p:nvSpPr>
        <p:spPr>
          <a:xfrm>
            <a:off x="80210" y="601474"/>
            <a:ext cx="2158493" cy="369332"/>
          </a:xfrm>
          <a:prstGeom prst="rect">
            <a:avLst/>
          </a:prstGeom>
          <a:solidFill>
            <a:schemeClr val="accent1">
              <a:lumMod val="20000"/>
              <a:lumOff val="80000"/>
            </a:schemeClr>
          </a:solidFill>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モニタリング指標</a:t>
            </a: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6512" y="3480757"/>
            <a:ext cx="4964756" cy="369332"/>
          </a:xfrm>
          <a:prstGeom prst="rect">
            <a:avLst/>
          </a:prstGeom>
          <a:solidFill>
            <a:schemeClr val="accent1">
              <a:lumMod val="20000"/>
              <a:lumOff val="80000"/>
            </a:schemeClr>
          </a:solid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感染拡大の兆候を探知するための見張り番指標</a:t>
            </a:r>
            <a:endParaRPr kumimoji="1" lang="ja-JP" altLang="en-US"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0210" y="5233713"/>
            <a:ext cx="1874714" cy="369332"/>
          </a:xfrm>
          <a:prstGeom prst="rect">
            <a:avLst/>
          </a:prstGeom>
          <a:solidFill>
            <a:schemeClr val="accent1">
              <a:lumMod val="20000"/>
              <a:lumOff val="80000"/>
            </a:schemeClr>
          </a:solidFill>
        </p:spPr>
        <p:txBody>
          <a:bodyPr wrap="square" rtlCol="0">
            <a:spAutoFit/>
          </a:bodyPr>
          <a:lstStyle/>
          <a:p>
            <a:r>
              <a:rPr lang="ja-JP" altLang="en-US" dirty="0">
                <a:latin typeface="Meiryo UI" panose="020B0604030504040204" pitchFamily="50" charset="-128"/>
                <a:ea typeface="Meiryo UI" panose="020B0604030504040204" pitchFamily="50" charset="-128"/>
              </a:rPr>
              <a:t>入院・療養状況</a:t>
            </a:r>
            <a:endParaRPr kumimoji="1" lang="ja-JP" altLang="en-US"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3"/>
          <a:stretch>
            <a:fillRect/>
          </a:stretch>
        </p:blipFill>
        <p:spPr>
          <a:xfrm>
            <a:off x="304788" y="1103399"/>
            <a:ext cx="3300272" cy="667420"/>
          </a:xfrm>
          <a:prstGeom prst="rect">
            <a:avLst/>
          </a:prstGeom>
        </p:spPr>
      </p:pic>
      <p:pic>
        <p:nvPicPr>
          <p:cNvPr id="2" name="図 1"/>
          <p:cNvPicPr>
            <a:picLocks noChangeAspect="1"/>
          </p:cNvPicPr>
          <p:nvPr/>
        </p:nvPicPr>
        <p:blipFill>
          <a:blip r:embed="rId4"/>
          <a:stretch>
            <a:fillRect/>
          </a:stretch>
        </p:blipFill>
        <p:spPr>
          <a:xfrm>
            <a:off x="3739465" y="568623"/>
            <a:ext cx="7312163" cy="2826143"/>
          </a:xfrm>
          <a:prstGeom prst="rect">
            <a:avLst/>
          </a:prstGeom>
        </p:spPr>
      </p:pic>
      <p:pic>
        <p:nvPicPr>
          <p:cNvPr id="13" name="図 12"/>
          <p:cNvPicPr>
            <a:picLocks noChangeAspect="1"/>
          </p:cNvPicPr>
          <p:nvPr/>
        </p:nvPicPr>
        <p:blipFill>
          <a:blip r:embed="rId5"/>
          <a:stretch>
            <a:fillRect/>
          </a:stretch>
        </p:blipFill>
        <p:spPr>
          <a:xfrm>
            <a:off x="80210" y="3878133"/>
            <a:ext cx="11551782" cy="1267355"/>
          </a:xfrm>
          <a:prstGeom prst="rect">
            <a:avLst/>
          </a:prstGeom>
        </p:spPr>
      </p:pic>
      <p:pic>
        <p:nvPicPr>
          <p:cNvPr id="16" name="図 15"/>
          <p:cNvPicPr>
            <a:picLocks noChangeAspect="1"/>
          </p:cNvPicPr>
          <p:nvPr/>
        </p:nvPicPr>
        <p:blipFill>
          <a:blip r:embed="rId6"/>
          <a:stretch>
            <a:fillRect/>
          </a:stretch>
        </p:blipFill>
        <p:spPr>
          <a:xfrm>
            <a:off x="80210" y="5560027"/>
            <a:ext cx="6698962" cy="1219370"/>
          </a:xfrm>
          <a:prstGeom prst="rect">
            <a:avLst/>
          </a:prstGeom>
        </p:spPr>
      </p:pic>
    </p:spTree>
    <p:extLst>
      <p:ext uri="{BB962C8B-B14F-4D97-AF65-F5344CB8AC3E}">
        <p14:creationId xmlns:p14="http://schemas.microsoft.com/office/powerpoint/2010/main" val="2991062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1845"/>
            <a:ext cx="12192000" cy="56723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UD デジタル 教科書体 NK-B" panose="02020700000000000000" pitchFamily="18" charset="-128"/>
                <a:ea typeface="UD デジタル 教科書体 NK-B" panose="02020700000000000000" pitchFamily="18" charset="-128"/>
              </a:rPr>
              <a:t>「大阪モデル</a:t>
            </a:r>
            <a:r>
              <a:rPr kumimoji="1" lang="ja-JP" altLang="en-US" sz="2400" b="1" dirty="0" smtClean="0">
                <a:latin typeface="UD デジタル 教科書体 NK-B" panose="02020700000000000000" pitchFamily="18" charset="-128"/>
                <a:ea typeface="UD デジタル 教科書体 NK-B" panose="02020700000000000000" pitchFamily="18" charset="-128"/>
              </a:rPr>
              <a:t>」公表イメージ（３月</a:t>
            </a:r>
            <a:r>
              <a:rPr kumimoji="1" lang="en-US" altLang="ja-JP" sz="2400" b="1" dirty="0" smtClean="0">
                <a:latin typeface="UD デジタル 教科書体 NK-B" panose="02020700000000000000" pitchFamily="18" charset="-128"/>
                <a:ea typeface="UD デジタル 教科書体 NK-B" panose="02020700000000000000" pitchFamily="18" charset="-128"/>
              </a:rPr>
              <a:t>19</a:t>
            </a:r>
            <a:r>
              <a:rPr kumimoji="1" lang="ja-JP" altLang="en-US" sz="2400" b="1" dirty="0" smtClean="0">
                <a:latin typeface="UD デジタル 教科書体 NK-B" panose="02020700000000000000" pitchFamily="18" charset="-128"/>
                <a:ea typeface="UD デジタル 教科書体 NK-B" panose="02020700000000000000" pitchFamily="18" charset="-128"/>
              </a:rPr>
              <a:t>日から）　「大阪モデル」のページ</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3" name="スライド番号プレースホルダー 2"/>
          <p:cNvSpPr>
            <a:spLocks noGrp="1"/>
          </p:cNvSpPr>
          <p:nvPr>
            <p:ph type="sldNum" sz="quarter" idx="12"/>
          </p:nvPr>
        </p:nvSpPr>
        <p:spPr>
          <a:xfrm>
            <a:off x="9288379" y="6492875"/>
            <a:ext cx="2743200" cy="365125"/>
          </a:xfrm>
        </p:spPr>
        <p:txBody>
          <a:bodyPr/>
          <a:lstStyle/>
          <a:p>
            <a:fld id="{FE1BD58B-2CDE-485A-8E10-5E6FB430C5D3}" type="slidenum">
              <a:rPr kumimoji="1" lang="ja-JP" altLang="en-US" smtClean="0"/>
              <a:t>6</a:t>
            </a:fld>
            <a:endParaRPr kumimoji="1" lang="ja-JP" altLang="en-US"/>
          </a:p>
        </p:txBody>
      </p:sp>
      <p:sp>
        <p:nvSpPr>
          <p:cNvPr id="17" name="テキスト ボックス 16"/>
          <p:cNvSpPr txBox="1"/>
          <p:nvPr/>
        </p:nvSpPr>
        <p:spPr>
          <a:xfrm>
            <a:off x="251882" y="5076808"/>
            <a:ext cx="5990896" cy="261610"/>
          </a:xfrm>
          <a:prstGeom prst="rect">
            <a:avLst/>
          </a:prstGeom>
          <a:noFill/>
        </p:spPr>
        <p:txBody>
          <a:bodyPr wrap="square" rtlCol="0">
            <a:spAutoFit/>
          </a:bodyPr>
          <a:lstStyle/>
          <a:p>
            <a:r>
              <a:rPr kumimoji="1" lang="en-US" altLang="ja-JP" sz="1100" dirty="0" smtClean="0">
                <a:latin typeface="Meiryo UI" panose="020B0604030504040204" pitchFamily="50" charset="-128"/>
                <a:ea typeface="Meiryo UI" panose="020B0604030504040204" pitchFamily="50" charset="-128"/>
              </a:rPr>
              <a:t>※60</a:t>
            </a:r>
            <a:r>
              <a:rPr kumimoji="1" lang="ja-JP" altLang="en-US" sz="1100" dirty="0" smtClean="0">
                <a:latin typeface="Meiryo UI" panose="020B0604030504040204" pitchFamily="50" charset="-128"/>
                <a:ea typeface="Meiryo UI" panose="020B0604030504040204" pitchFamily="50" charset="-128"/>
              </a:rPr>
              <a:t>代以上新規陽性者数移動平均の推移は、上記エクセルファイルをご参照ください。</a:t>
            </a:r>
            <a:endParaRPr kumimoji="1" lang="ja-JP" altLang="en-US" sz="1100" dirty="0">
              <a:latin typeface="Meiryo UI" panose="020B0604030504040204" pitchFamily="50" charset="-128"/>
              <a:ea typeface="Meiryo UI" panose="020B0604030504040204" pitchFamily="50" charset="-128"/>
            </a:endParaRPr>
          </a:p>
        </p:txBody>
      </p:sp>
      <p:sp>
        <p:nvSpPr>
          <p:cNvPr id="21" name="四角形吹き出し 20"/>
          <p:cNvSpPr/>
          <p:nvPr/>
        </p:nvSpPr>
        <p:spPr>
          <a:xfrm>
            <a:off x="6449684" y="4082488"/>
            <a:ext cx="2552770" cy="457200"/>
          </a:xfrm>
          <a:prstGeom prst="wedgeRectCallout">
            <a:avLst>
              <a:gd name="adj1" fmla="val -61367"/>
              <a:gd name="adj2" fmla="val -5689"/>
            </a:avLst>
          </a:prstGeom>
          <a:solidFill>
            <a:srgbClr val="FFFF99"/>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○新たにを追加（数値は、</a:t>
            </a:r>
            <a:r>
              <a:rPr lang="ja-JP" altLang="en-US" sz="1400" dirty="0" smtClean="0">
                <a:latin typeface="Meiryo UI" panose="020B0604030504040204" pitchFamily="50" charset="-128"/>
                <a:ea typeface="Meiryo UI" panose="020B0604030504040204" pitchFamily="50" charset="-128"/>
              </a:rPr>
              <a:t>上記</a:t>
            </a:r>
            <a:endParaRPr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エクセルファイルで日々公表）</a:t>
            </a:r>
            <a:endParaRPr kumimoji="1" lang="ja-JP" altLang="en-US" sz="14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173787" y="3628648"/>
            <a:ext cx="4366901" cy="261610"/>
          </a:xfrm>
          <a:prstGeom prst="rect">
            <a:avLst/>
          </a:prstGeom>
          <a:noFill/>
        </p:spPr>
        <p:txBody>
          <a:bodyPr wrap="none" rtlCol="0">
            <a:spAutoFit/>
          </a:bodyPr>
          <a:lstStyle/>
          <a:p>
            <a:r>
              <a:rPr kumimoji="1" lang="ja-JP" altLang="en-US" sz="1100" dirty="0" smtClean="0">
                <a:latin typeface="Meiryo UI" panose="020B0604030504040204" pitchFamily="50" charset="-128"/>
                <a:ea typeface="Meiryo UI" panose="020B0604030504040204" pitchFamily="50" charset="-128"/>
                <a:cs typeface="Microsoft Himalaya" panose="01010100010101010101" pitchFamily="2" charset="0"/>
              </a:rPr>
              <a:t>（参考）</a:t>
            </a:r>
            <a:r>
              <a:rPr kumimoji="1" lang="en-US" altLang="ja-JP" sz="1100" dirty="0" smtClean="0">
                <a:latin typeface="Meiryo UI" panose="020B0604030504040204" pitchFamily="50" charset="-128"/>
                <a:ea typeface="Meiryo UI" panose="020B0604030504040204" pitchFamily="50" charset="-128"/>
                <a:cs typeface="Microsoft Himalaya" panose="01010100010101010101" pitchFamily="2" charset="0"/>
              </a:rPr>
              <a:t>60</a:t>
            </a:r>
            <a:r>
              <a:rPr kumimoji="1" lang="ja-JP" altLang="en-US" sz="1100" dirty="0" smtClean="0">
                <a:latin typeface="Meiryo UI" panose="020B0604030504040204" pitchFamily="50" charset="-128"/>
                <a:ea typeface="Meiryo UI" panose="020B0604030504040204" pitchFamily="50" charset="-128"/>
                <a:cs typeface="Microsoft Himalaya" panose="01010100010101010101" pitchFamily="2" charset="0"/>
              </a:rPr>
              <a:t>代以上の新規陽性者数</a:t>
            </a:r>
            <a:r>
              <a:rPr kumimoji="1" lang="en-US" altLang="ja-JP" sz="1100" dirty="0" smtClean="0">
                <a:latin typeface="Meiryo UI" panose="020B0604030504040204" pitchFamily="50" charset="-128"/>
                <a:ea typeface="Meiryo UI" panose="020B0604030504040204" pitchFamily="50" charset="-128"/>
                <a:cs typeface="Microsoft Himalaya" panose="01010100010101010101" pitchFamily="2" charset="0"/>
              </a:rPr>
              <a:t>(</a:t>
            </a:r>
            <a:r>
              <a:rPr kumimoji="1" lang="ja-JP" altLang="en-US" sz="1100" dirty="0" smtClean="0">
                <a:latin typeface="Meiryo UI" panose="020B0604030504040204" pitchFamily="50" charset="-128"/>
                <a:ea typeface="Meiryo UI" panose="020B0604030504040204" pitchFamily="50" charset="-128"/>
                <a:cs typeface="Microsoft Himalaya" panose="01010100010101010101" pitchFamily="2" charset="0"/>
              </a:rPr>
              <a:t>移動平均</a:t>
            </a:r>
            <a:r>
              <a:rPr kumimoji="1" lang="en-US" altLang="ja-JP" sz="1100" dirty="0" smtClean="0">
                <a:latin typeface="Meiryo UI" panose="020B0604030504040204" pitchFamily="50" charset="-128"/>
                <a:ea typeface="Meiryo UI" panose="020B0604030504040204" pitchFamily="50" charset="-128"/>
                <a:cs typeface="Microsoft Himalaya" panose="01010100010101010101" pitchFamily="2" charset="0"/>
              </a:rPr>
              <a:t>)</a:t>
            </a:r>
            <a:r>
              <a:rPr kumimoji="1" lang="ja-JP" altLang="en-US" sz="1100" dirty="0" smtClean="0">
                <a:latin typeface="Meiryo UI" panose="020B0604030504040204" pitchFamily="50" charset="-128"/>
                <a:ea typeface="Meiryo UI" panose="020B0604030504040204" pitchFamily="50" charset="-128"/>
                <a:cs typeface="Microsoft Himalaya" panose="01010100010101010101" pitchFamily="2" charset="0"/>
              </a:rPr>
              <a:t>と重症者数（見込み）</a:t>
            </a:r>
            <a:r>
              <a:rPr kumimoji="1" lang="en-US" altLang="ja-JP" sz="1100" dirty="0" smtClean="0">
                <a:latin typeface="Meiryo UI" panose="020B0604030504040204" pitchFamily="50" charset="-128"/>
                <a:ea typeface="Meiryo UI" panose="020B0604030504040204" pitchFamily="50" charset="-128"/>
                <a:cs typeface="Microsoft Himalaya" panose="01010100010101010101" pitchFamily="2" charset="0"/>
              </a:rPr>
              <a:t> </a:t>
            </a:r>
            <a:endParaRPr kumimoji="1" lang="ja-JP" altLang="en-US" sz="11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4" name="テキスト ボックス 3"/>
          <p:cNvSpPr txBox="1"/>
          <p:nvPr/>
        </p:nvSpPr>
        <p:spPr>
          <a:xfrm>
            <a:off x="115541" y="6003614"/>
            <a:ext cx="9293772" cy="769441"/>
          </a:xfrm>
          <a:prstGeom prst="rect">
            <a:avLst/>
          </a:prstGeom>
          <a:noFill/>
          <a:ln>
            <a:solidFill>
              <a:schemeClr val="tx1"/>
            </a:solidFill>
            <a:prstDash val="sysDot"/>
          </a:ln>
        </p:spPr>
        <p:txBody>
          <a:bodyPr wrap="square" rtlCol="0">
            <a:spAutoFit/>
          </a:bodyPr>
          <a:lstStyle/>
          <a:p>
            <a:r>
              <a:rPr lang="ja-JP" altLang="en-US" sz="1100" dirty="0">
                <a:latin typeface="Meiryo UI" panose="020B0604030504040204" pitchFamily="50" charset="-128"/>
                <a:ea typeface="Meiryo UI" panose="020B0604030504040204" pitchFamily="50" charset="-128"/>
              </a:rPr>
              <a:t>公表</a:t>
            </a:r>
            <a:r>
              <a:rPr lang="ja-JP" altLang="en-US" sz="1100" dirty="0" smtClean="0">
                <a:latin typeface="Meiryo UI" panose="020B0604030504040204" pitchFamily="50" charset="-128"/>
                <a:ea typeface="Meiryo UI" panose="020B0604030504040204" pitchFamily="50" charset="-128"/>
              </a:rPr>
              <a:t>指標　 　①最大確保病床占有率（患者数／確保数）　　　②現時点の確保病床占有率（同）</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③重症病床最大確保病床占有率（同）　　　　　　④重症病床現時点確保病床占有率（同）</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⑤人口</a:t>
            </a:r>
            <a:r>
              <a:rPr lang="en-US" altLang="ja-JP" sz="1100" dirty="0" smtClean="0">
                <a:latin typeface="Meiryo UI" panose="020B0604030504040204" pitchFamily="50" charset="-128"/>
                <a:ea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rPr>
              <a:t>万人あたり療養者数　                   　　⑥１週間平均陽性率</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⑦直近１週間の人口</a:t>
            </a:r>
            <a:r>
              <a:rPr lang="en-US" altLang="ja-JP" sz="1100" dirty="0" smtClean="0">
                <a:latin typeface="Meiryo UI" panose="020B0604030504040204" pitchFamily="50" charset="-128"/>
                <a:ea typeface="Meiryo UI" panose="020B0604030504040204" pitchFamily="50" charset="-128"/>
              </a:rPr>
              <a:t>10</a:t>
            </a:r>
            <a:r>
              <a:rPr lang="ja-JP" altLang="en-US" sz="1100" dirty="0" smtClean="0">
                <a:latin typeface="Meiryo UI" panose="020B0604030504040204" pitchFamily="50" charset="-128"/>
                <a:ea typeface="Meiryo UI" panose="020B0604030504040204" pitchFamily="50" charset="-128"/>
              </a:rPr>
              <a:t>万人あたり新規陽性者数　⑧直近１週間の新規陽性者数前週比　⑨１週間平均感染経路不明割合　　</a:t>
            </a:r>
            <a:endParaRPr kumimoji="1" lang="ja-JP" altLang="en-US" sz="11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63064" y="2829189"/>
            <a:ext cx="10216055" cy="600164"/>
          </a:xfrm>
          <a:prstGeom prst="rect">
            <a:avLst/>
          </a:prstGeom>
          <a:noFill/>
          <a:ln>
            <a:solidFill>
              <a:schemeClr val="tx1"/>
            </a:solidFill>
            <a:prstDash val="sysDot"/>
          </a:ln>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公表指標等　・大阪モデルモニタリングの各指標</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・見張り番指標　①</a:t>
            </a:r>
            <a:r>
              <a:rPr lang="en-US" altLang="ja-JP" sz="1100" dirty="0" smtClean="0">
                <a:latin typeface="Meiryo UI" panose="020B0604030504040204" pitchFamily="50" charset="-128"/>
                <a:ea typeface="Meiryo UI" panose="020B0604030504040204" pitchFamily="50" charset="-128"/>
              </a:rPr>
              <a:t>20</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30</a:t>
            </a:r>
            <a:r>
              <a:rPr lang="ja-JP" altLang="en-US" sz="1100" dirty="0" smtClean="0">
                <a:latin typeface="Meiryo UI" panose="020B0604030504040204" pitchFamily="50" charset="-128"/>
                <a:ea typeface="Meiryo UI" panose="020B0604030504040204" pitchFamily="50" charset="-128"/>
              </a:rPr>
              <a:t>代新規陽性者数７日間移動平均　②同前日比</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60</a:t>
            </a:r>
            <a:r>
              <a:rPr lang="ja-JP" altLang="en-US" sz="1100" dirty="0" smtClean="0">
                <a:latin typeface="Meiryo UI" panose="020B0604030504040204" pitchFamily="50" charset="-128"/>
                <a:ea typeface="Meiryo UI" panose="020B0604030504040204" pitchFamily="50" charset="-128"/>
              </a:rPr>
              <a:t>代以上新規陽性者数７日間移動平均</a:t>
            </a:r>
            <a:endParaRPr kumimoji="1" lang="ja-JP" altLang="en-US" sz="1100" dirty="0">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68090190"/>
              </p:ext>
            </p:extLst>
          </p:nvPr>
        </p:nvGraphicFramePr>
        <p:xfrm>
          <a:off x="462380" y="3853197"/>
          <a:ext cx="5569899" cy="1203960"/>
        </p:xfrm>
        <a:graphic>
          <a:graphicData uri="http://schemas.openxmlformats.org/drawingml/2006/table">
            <a:tbl>
              <a:tblPr firstRow="1" bandRow="1">
                <a:tableStyleId>{5940675A-B579-460E-94D1-54222C63F5DA}</a:tableStyleId>
              </a:tblPr>
              <a:tblGrid>
                <a:gridCol w="1791923">
                  <a:extLst>
                    <a:ext uri="{9D8B030D-6E8A-4147-A177-3AD203B41FA5}">
                      <a16:colId xmlns:a16="http://schemas.microsoft.com/office/drawing/2014/main" val="1321260247"/>
                    </a:ext>
                  </a:extLst>
                </a:gridCol>
                <a:gridCol w="3777976">
                  <a:extLst>
                    <a:ext uri="{9D8B030D-6E8A-4147-A177-3AD203B41FA5}">
                      <a16:colId xmlns:a16="http://schemas.microsoft.com/office/drawing/2014/main" val="3615911270"/>
                    </a:ext>
                  </a:extLst>
                </a:gridCol>
              </a:tblGrid>
              <a:tr h="358272">
                <a:tc>
                  <a:txBody>
                    <a:bodyPr/>
                    <a:lstStyle/>
                    <a:p>
                      <a:pPr algn="ctr"/>
                      <a:r>
                        <a:rPr kumimoji="1" lang="en-US" altLang="zh-TW" sz="1100" dirty="0" smtClean="0">
                          <a:latin typeface="Meiryo UI" panose="020B0604030504040204" pitchFamily="50" charset="-128"/>
                          <a:ea typeface="Meiryo UI" panose="020B0604030504040204" pitchFamily="50" charset="-128"/>
                        </a:rPr>
                        <a:t>60</a:t>
                      </a:r>
                      <a:r>
                        <a:rPr kumimoji="1" lang="zh-TW" altLang="en-US" sz="1100" dirty="0" smtClean="0">
                          <a:latin typeface="Meiryo UI" panose="020B0604030504040204" pitchFamily="50" charset="-128"/>
                          <a:ea typeface="Meiryo UI" panose="020B0604030504040204" pitchFamily="50" charset="-128"/>
                        </a:rPr>
                        <a:t>代以上</a:t>
                      </a:r>
                    </a:p>
                    <a:p>
                      <a:pPr algn="ctr"/>
                      <a:r>
                        <a:rPr kumimoji="1" lang="zh-TW" altLang="en-US" sz="1100" dirty="0" smtClean="0">
                          <a:latin typeface="Meiryo UI" panose="020B0604030504040204" pitchFamily="50" charset="-128"/>
                          <a:ea typeface="Meiryo UI" panose="020B0604030504040204" pitchFamily="50" charset="-128"/>
                        </a:rPr>
                        <a:t>新規陽性者数移動平均</a:t>
                      </a:r>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rPr>
                        <a:t>左記の人数が</a:t>
                      </a:r>
                      <a:r>
                        <a:rPr kumimoji="1" lang="en-US" altLang="ja-JP" sz="1100" dirty="0" smtClean="0">
                          <a:latin typeface="Meiryo UI" panose="020B0604030504040204" pitchFamily="50" charset="-128"/>
                          <a:ea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rPr>
                        <a:t>週間程度横ばいで推移した場合の重症者数</a:t>
                      </a:r>
                    </a:p>
                    <a:p>
                      <a:pPr algn="ctr"/>
                      <a:r>
                        <a:rPr kumimoji="1" lang="ja-JP" altLang="en-US" sz="1100" dirty="0" smtClean="0">
                          <a:latin typeface="Meiryo UI" panose="020B0604030504040204" pitchFamily="50" charset="-128"/>
                          <a:ea typeface="Meiryo UI" panose="020B0604030504040204" pitchFamily="50" charset="-128"/>
                        </a:rPr>
                        <a:t>（重症率</a:t>
                      </a:r>
                      <a:r>
                        <a:rPr kumimoji="1" lang="en-US" altLang="ja-JP" sz="1100" dirty="0" smtClean="0">
                          <a:latin typeface="Meiryo UI" panose="020B0604030504040204" pitchFamily="50" charset="-128"/>
                          <a:ea typeface="Meiryo UI" panose="020B0604030504040204" pitchFamily="50" charset="-128"/>
                        </a:rPr>
                        <a:t>8.7</a:t>
                      </a:r>
                      <a:r>
                        <a:rPr kumimoji="1" lang="ja-JP" altLang="en-US" sz="1100" dirty="0" smtClean="0">
                          <a:latin typeface="Meiryo UI" panose="020B0604030504040204" pitchFamily="50" charset="-128"/>
                          <a:ea typeface="Meiryo UI" panose="020B0604030504040204" pitchFamily="50" charset="-128"/>
                        </a:rPr>
                        <a:t>％の場合）</a:t>
                      </a:r>
                    </a:p>
                  </a:txBody>
                  <a:tcPr/>
                </a:tc>
                <a:extLst>
                  <a:ext uri="{0D108BD9-81ED-4DB2-BD59-A6C34878D82A}">
                    <a16:rowId xmlns:a16="http://schemas.microsoft.com/office/drawing/2014/main" val="1512962274"/>
                  </a:ext>
                </a:extLst>
              </a:tr>
              <a:tr h="242297">
                <a:tc>
                  <a:txBody>
                    <a:bodyPr/>
                    <a:lstStyle/>
                    <a:p>
                      <a:pPr algn="ctr"/>
                      <a:r>
                        <a:rPr kumimoji="1" lang="en-US" altLang="ja-JP" sz="1100" dirty="0" smtClean="0">
                          <a:latin typeface="Meiryo UI" panose="020B0604030504040204" pitchFamily="50" charset="-128"/>
                          <a:ea typeface="Meiryo UI" panose="020B0604030504040204" pitchFamily="50" charset="-128"/>
                        </a:rPr>
                        <a:t>20</a:t>
                      </a:r>
                      <a:r>
                        <a:rPr kumimoji="1" lang="ja-JP" altLang="en-US" sz="1100" dirty="0" smtClean="0">
                          <a:latin typeface="Meiryo UI" panose="020B0604030504040204" pitchFamily="50" charset="-128"/>
                          <a:ea typeface="Meiryo UI" panose="020B0604030504040204" pitchFamily="50" charset="-128"/>
                        </a:rPr>
                        <a:t>人／日</a:t>
                      </a: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37</a:t>
                      </a:r>
                      <a:r>
                        <a:rPr kumimoji="1" lang="ja-JP" altLang="en-US" sz="1100" dirty="0" smtClean="0">
                          <a:latin typeface="Meiryo UI" panose="020B0604030504040204" pitchFamily="50" charset="-128"/>
                          <a:ea typeface="Meiryo UI" panose="020B0604030504040204" pitchFamily="50" charset="-128"/>
                        </a:rPr>
                        <a:t>名程度</a:t>
                      </a:r>
                    </a:p>
                  </a:txBody>
                  <a:tcPr anchor="ctr"/>
                </a:tc>
                <a:extLst>
                  <a:ext uri="{0D108BD9-81ED-4DB2-BD59-A6C34878D82A}">
                    <a16:rowId xmlns:a16="http://schemas.microsoft.com/office/drawing/2014/main" val="1788549431"/>
                  </a:ext>
                </a:extLst>
              </a:tr>
              <a:tr h="242297">
                <a:tc>
                  <a:txBody>
                    <a:bodyPr/>
                    <a:lstStyle/>
                    <a:p>
                      <a:pPr algn="ctr"/>
                      <a:r>
                        <a:rPr kumimoji="1" lang="en-US" altLang="ja-JP" sz="1100" dirty="0" smtClean="0">
                          <a:latin typeface="Meiryo UI" panose="020B0604030504040204" pitchFamily="50" charset="-128"/>
                          <a:ea typeface="Meiryo UI" panose="020B0604030504040204" pitchFamily="50" charset="-128"/>
                        </a:rPr>
                        <a:t>40</a:t>
                      </a:r>
                      <a:r>
                        <a:rPr kumimoji="1" lang="ja-JP" altLang="en-US" sz="1100" dirty="0" smtClean="0">
                          <a:latin typeface="Meiryo UI" panose="020B0604030504040204" pitchFamily="50" charset="-128"/>
                          <a:ea typeface="Meiryo UI" panose="020B0604030504040204" pitchFamily="50" charset="-128"/>
                        </a:rPr>
                        <a:t>人／日</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73</a:t>
                      </a:r>
                      <a:r>
                        <a:rPr kumimoji="1" lang="ja-JP" altLang="en-US" sz="1100" dirty="0" smtClean="0">
                          <a:latin typeface="Meiryo UI" panose="020B0604030504040204" pitchFamily="50" charset="-128"/>
                          <a:ea typeface="Meiryo UI" panose="020B0604030504040204" pitchFamily="50" charset="-128"/>
                        </a:rPr>
                        <a:t>名程度</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26560529"/>
                  </a:ext>
                </a:extLst>
              </a:tr>
              <a:tr h="242297">
                <a:tc>
                  <a:txBody>
                    <a:bodyPr/>
                    <a:lstStyle/>
                    <a:p>
                      <a:pPr algn="ctr"/>
                      <a:r>
                        <a:rPr kumimoji="1" lang="en-US" altLang="ja-JP" sz="1100" dirty="0" smtClean="0">
                          <a:latin typeface="Meiryo UI" panose="020B0604030504040204" pitchFamily="50" charset="-128"/>
                          <a:ea typeface="Meiryo UI" panose="020B0604030504040204" pitchFamily="50" charset="-128"/>
                        </a:rPr>
                        <a:t>60</a:t>
                      </a:r>
                      <a:r>
                        <a:rPr kumimoji="1" lang="ja-JP" altLang="en-US" sz="1100" dirty="0" smtClean="0">
                          <a:latin typeface="Meiryo UI" panose="020B0604030504040204" pitchFamily="50" charset="-128"/>
                          <a:ea typeface="Meiryo UI" panose="020B0604030504040204" pitchFamily="50" charset="-128"/>
                        </a:rPr>
                        <a:t>人／日</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110</a:t>
                      </a:r>
                      <a:r>
                        <a:rPr kumimoji="1" lang="ja-JP" altLang="en-US" sz="1100" dirty="0" smtClean="0">
                          <a:latin typeface="Meiryo UI" panose="020B0604030504040204" pitchFamily="50" charset="-128"/>
                          <a:ea typeface="Meiryo UI" panose="020B0604030504040204" pitchFamily="50" charset="-128"/>
                        </a:rPr>
                        <a:t>名程度</a:t>
                      </a:r>
                      <a:endParaRPr kumimoji="1" lang="ja-JP" altLang="en-US" sz="11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75928536"/>
                  </a:ext>
                </a:extLst>
              </a:tr>
            </a:tbl>
          </a:graphicData>
        </a:graphic>
      </p:graphicFrame>
      <p:pic>
        <p:nvPicPr>
          <p:cNvPr id="2" name="図 1"/>
          <p:cNvPicPr>
            <a:picLocks noChangeAspect="1"/>
          </p:cNvPicPr>
          <p:nvPr/>
        </p:nvPicPr>
        <p:blipFill>
          <a:blip r:embed="rId3"/>
          <a:stretch>
            <a:fillRect/>
          </a:stretch>
        </p:blipFill>
        <p:spPr>
          <a:xfrm>
            <a:off x="28652" y="608956"/>
            <a:ext cx="8771428" cy="2132903"/>
          </a:xfrm>
          <a:prstGeom prst="rect">
            <a:avLst/>
          </a:prstGeom>
        </p:spPr>
      </p:pic>
      <p:sp>
        <p:nvSpPr>
          <p:cNvPr id="11" name="四角形吹き出し 10"/>
          <p:cNvSpPr/>
          <p:nvPr/>
        </p:nvSpPr>
        <p:spPr>
          <a:xfrm>
            <a:off x="8155341" y="2110142"/>
            <a:ext cx="3876237" cy="686488"/>
          </a:xfrm>
          <a:prstGeom prst="wedgeRectCallout">
            <a:avLst>
              <a:gd name="adj1" fmla="val -61367"/>
              <a:gd name="adj2" fmla="val -5689"/>
            </a:avLst>
          </a:prstGeom>
          <a:solidFill>
            <a:srgbClr val="FFFF99"/>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○大阪モデルモニタリング指標の状況と、</a:t>
            </a:r>
            <a:endParaRPr kumimoji="1"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見張り番指標、</a:t>
            </a:r>
            <a:r>
              <a:rPr kumimoji="1" lang="en-US" altLang="ja-JP" sz="1400" dirty="0" smtClean="0">
                <a:latin typeface="Meiryo UI" panose="020B0604030504040204" pitchFamily="50" charset="-128"/>
                <a:ea typeface="Meiryo UI" panose="020B0604030504040204" pitchFamily="50" charset="-128"/>
              </a:rPr>
              <a:t>60</a:t>
            </a:r>
            <a:r>
              <a:rPr kumimoji="1" lang="ja-JP" altLang="en-US" sz="1400" dirty="0" smtClean="0">
                <a:latin typeface="Meiryo UI" panose="020B0604030504040204" pitchFamily="50" charset="-128"/>
                <a:ea typeface="Meiryo UI" panose="020B0604030504040204" pitchFamily="50" charset="-128"/>
              </a:rPr>
              <a:t>代新規陽性者数７日間移</a:t>
            </a:r>
            <a:endParaRPr kumimoji="1"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動平均の推移を公表</a:t>
            </a:r>
            <a:endParaRPr kumimoji="1" lang="ja-JP" altLang="en-US" sz="14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4"/>
          <a:stretch>
            <a:fillRect/>
          </a:stretch>
        </p:blipFill>
        <p:spPr>
          <a:xfrm>
            <a:off x="63064" y="5338418"/>
            <a:ext cx="8752381" cy="657317"/>
          </a:xfrm>
          <a:prstGeom prst="rect">
            <a:avLst/>
          </a:prstGeom>
        </p:spPr>
      </p:pic>
    </p:spTree>
    <p:extLst>
      <p:ext uri="{BB962C8B-B14F-4D97-AF65-F5344CB8AC3E}">
        <p14:creationId xmlns:p14="http://schemas.microsoft.com/office/powerpoint/2010/main" val="1534556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116114" y="603467"/>
          <a:ext cx="11874995" cy="5159839"/>
        </p:xfrm>
        <a:graphic>
          <a:graphicData uri="http://schemas.openxmlformats.org/drawingml/2006/table">
            <a:tbl>
              <a:tblPr firstRow="1" bandRow="1">
                <a:tableStyleId>{5C22544A-7EE6-4342-B048-85BDC9FD1C3A}</a:tableStyleId>
              </a:tblPr>
              <a:tblGrid>
                <a:gridCol w="1121843">
                  <a:extLst>
                    <a:ext uri="{9D8B030D-6E8A-4147-A177-3AD203B41FA5}">
                      <a16:colId xmlns:a16="http://schemas.microsoft.com/office/drawing/2014/main" val="2267971377"/>
                    </a:ext>
                  </a:extLst>
                </a:gridCol>
                <a:gridCol w="3287089">
                  <a:extLst>
                    <a:ext uri="{9D8B030D-6E8A-4147-A177-3AD203B41FA5}">
                      <a16:colId xmlns:a16="http://schemas.microsoft.com/office/drawing/2014/main" val="1612148102"/>
                    </a:ext>
                  </a:extLst>
                </a:gridCol>
                <a:gridCol w="1614884">
                  <a:extLst>
                    <a:ext uri="{9D8B030D-6E8A-4147-A177-3AD203B41FA5}">
                      <a16:colId xmlns:a16="http://schemas.microsoft.com/office/drawing/2014/main" val="1756242887"/>
                    </a:ext>
                  </a:extLst>
                </a:gridCol>
                <a:gridCol w="1869501">
                  <a:extLst>
                    <a:ext uri="{9D8B030D-6E8A-4147-A177-3AD203B41FA5}">
                      <a16:colId xmlns:a16="http://schemas.microsoft.com/office/drawing/2014/main" val="396408095"/>
                    </a:ext>
                  </a:extLst>
                </a:gridCol>
                <a:gridCol w="1990839">
                  <a:extLst>
                    <a:ext uri="{9D8B030D-6E8A-4147-A177-3AD203B41FA5}">
                      <a16:colId xmlns:a16="http://schemas.microsoft.com/office/drawing/2014/main" val="2130370942"/>
                    </a:ext>
                  </a:extLst>
                </a:gridCol>
                <a:gridCol w="1990839">
                  <a:extLst>
                    <a:ext uri="{9D8B030D-6E8A-4147-A177-3AD203B41FA5}">
                      <a16:colId xmlns:a16="http://schemas.microsoft.com/office/drawing/2014/main" val="1174064521"/>
                    </a:ext>
                  </a:extLst>
                </a:gridCol>
              </a:tblGrid>
              <a:tr h="563899">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分析事項</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モニタリング指標</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警戒の基準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非常事態の基準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rPr>
                        <a:t>非常事態解除の基準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rPr>
                        <a:t>府民に対する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latin typeface="Meiryo UI" panose="020B0604030504040204" pitchFamily="50" charset="-128"/>
                          <a:ea typeface="Meiryo UI" panose="020B0604030504040204" pitchFamily="50" charset="-128"/>
                        </a:rPr>
                        <a:t>警戒解除</a:t>
                      </a:r>
                      <a:r>
                        <a:rPr kumimoji="1" lang="ja-JP" altLang="en-US" sz="1400" b="1" dirty="0">
                          <a:solidFill>
                            <a:schemeClr val="tx1"/>
                          </a:solidFill>
                          <a:latin typeface="Meiryo UI" panose="020B0604030504040204" pitchFamily="50" charset="-128"/>
                          <a:ea typeface="Meiryo UI" panose="020B0604030504040204" pitchFamily="50" charset="-128"/>
                        </a:rPr>
                        <a:t>の基準</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DFC24"/>
                    </a:solidFill>
                  </a:tcPr>
                </a:tc>
                <a:extLst>
                  <a:ext uri="{0D108BD9-81ED-4DB2-BD59-A6C34878D82A}">
                    <a16:rowId xmlns:a16="http://schemas.microsoft.com/office/drawing/2014/main" val="2587253245"/>
                  </a:ext>
                </a:extLst>
              </a:tr>
              <a:tr h="685800">
                <a:tc rowSpan="2">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市中</a:t>
                      </a:r>
                      <a:r>
                        <a:rPr kumimoji="1" lang="ja-JP" altLang="en-US" sz="1400" dirty="0">
                          <a:solidFill>
                            <a:schemeClr val="tx1"/>
                          </a:solidFill>
                          <a:latin typeface="Meiryo UI" panose="020B0604030504040204" pitchFamily="50" charset="-128"/>
                          <a:ea typeface="Meiryo UI" panose="020B0604030504040204" pitchFamily="50" charset="-128"/>
                        </a:rPr>
                        <a:t>で</a:t>
                      </a:r>
                      <a:r>
                        <a:rPr kumimoji="1" lang="ja-JP" altLang="en-US" sz="1400" dirty="0" smtClean="0">
                          <a:solidFill>
                            <a:schemeClr val="tx1"/>
                          </a:solidFill>
                          <a:latin typeface="Meiryo UI" panose="020B0604030504040204" pitchFamily="50" charset="-128"/>
                          <a:ea typeface="Meiryo UI" panose="020B0604030504040204" pitchFamily="50" charset="-128"/>
                        </a:rPr>
                        <a:t>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感染　</a:t>
                      </a:r>
                      <a:r>
                        <a:rPr kumimoji="1" lang="en-US" altLang="ja-JP" sz="1400" baseline="0" dirty="0" smtClean="0">
                          <a:solidFill>
                            <a:schemeClr val="tx1"/>
                          </a:solidFill>
                          <a:latin typeface="Meiryo UI" panose="020B0604030504040204" pitchFamily="50" charset="-128"/>
                          <a:ea typeface="Meiryo UI" panose="020B0604030504040204" pitchFamily="50" charset="-128"/>
                        </a:rPr>
                        <a:t>  </a:t>
                      </a:r>
                    </a:p>
                    <a:p>
                      <a:pPr algn="l"/>
                      <a:r>
                        <a:rPr kumimoji="1" lang="en-US" altLang="ja-JP" sz="1400" baseline="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拡大</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状況</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①</a:t>
                      </a:r>
                      <a:r>
                        <a:rPr kumimoji="1" lang="ja-JP" altLang="en-US" sz="1400" b="0" dirty="0">
                          <a:solidFill>
                            <a:schemeClr val="tx1"/>
                          </a:solidFill>
                          <a:latin typeface="Meiryo UI" panose="020B0604030504040204" pitchFamily="50" charset="-128"/>
                          <a:ea typeface="Meiryo UI" panose="020B0604030504040204" pitchFamily="50" charset="-128"/>
                        </a:rPr>
                        <a:t>新規陽性者における</a:t>
                      </a:r>
                      <a:r>
                        <a:rPr kumimoji="1" lang="ja-JP" altLang="en-US" sz="1400" b="0" dirty="0" smtClean="0">
                          <a:solidFill>
                            <a:schemeClr val="tx1"/>
                          </a:solidFill>
                          <a:latin typeface="Meiryo UI" panose="020B0604030504040204" pitchFamily="50" charset="-128"/>
                          <a:ea typeface="Meiryo UI" panose="020B0604030504040204" pitchFamily="50" charset="-128"/>
                        </a:rPr>
                        <a:t>感染経路不明者</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　 ７日間</a:t>
                      </a:r>
                      <a:r>
                        <a:rPr kumimoji="1" lang="ja-JP" altLang="en-US" sz="1400" b="0" dirty="0">
                          <a:solidFill>
                            <a:schemeClr val="tx1"/>
                          </a:solidFill>
                          <a:latin typeface="Meiryo UI" panose="020B0604030504040204" pitchFamily="50" charset="-128"/>
                          <a:ea typeface="Meiryo UI" panose="020B0604030504040204" pitchFamily="50" charset="-128"/>
                        </a:rPr>
                        <a:t>移動</a:t>
                      </a:r>
                      <a:r>
                        <a:rPr kumimoji="1" lang="ja-JP" altLang="en-US" sz="1400" b="0" dirty="0" smtClean="0">
                          <a:solidFill>
                            <a:schemeClr val="tx1"/>
                          </a:solidFill>
                          <a:latin typeface="Meiryo UI" panose="020B0604030504040204" pitchFamily="50" charset="-128"/>
                          <a:ea typeface="Meiryo UI" panose="020B0604030504040204" pitchFamily="50" charset="-128"/>
                        </a:rPr>
                        <a:t>平均前週増加比</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r>
                        <a:rPr kumimoji="1" lang="ja-JP" altLang="en-US" sz="1400" b="0" dirty="0" smtClean="0">
                          <a:solidFill>
                            <a:schemeClr val="tx1"/>
                          </a:solidFill>
                          <a:latin typeface="Meiryo UI" panose="020B0604030504040204" pitchFamily="50" charset="-128"/>
                          <a:ea typeface="Meiryo UI" panose="020B0604030504040204" pitchFamily="50" charset="-128"/>
                        </a:rPr>
                        <a:t>②</a:t>
                      </a:r>
                      <a:r>
                        <a:rPr kumimoji="1" lang="ja-JP" altLang="en-US" sz="1400" b="0" dirty="0">
                          <a:solidFill>
                            <a:schemeClr val="tx1"/>
                          </a:solidFill>
                          <a:latin typeface="Meiryo UI" panose="020B0604030504040204" pitchFamily="50" charset="-128"/>
                          <a:ea typeface="Meiryo UI" panose="020B0604030504040204" pitchFamily="50" charset="-128"/>
                        </a:rPr>
                        <a:t>新規陽性者における</a:t>
                      </a:r>
                      <a:r>
                        <a:rPr kumimoji="1" lang="ja-JP" altLang="en-US" sz="1400" b="0" dirty="0" smtClean="0">
                          <a:solidFill>
                            <a:schemeClr val="tx1"/>
                          </a:solidFill>
                          <a:latin typeface="Meiryo UI" panose="020B0604030504040204" pitchFamily="50" charset="-128"/>
                          <a:ea typeface="Meiryo UI" panose="020B0604030504040204" pitchFamily="50" charset="-128"/>
                        </a:rPr>
                        <a:t>感染経路不明者</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r>
                        <a:rPr kumimoji="1" lang="ja-JP" altLang="en-US" sz="1400" b="0" dirty="0" smtClean="0">
                          <a:solidFill>
                            <a:schemeClr val="tx1"/>
                          </a:solidFill>
                          <a:latin typeface="Meiryo UI" panose="020B0604030504040204" pitchFamily="50" charset="-128"/>
                          <a:ea typeface="Meiryo UI" panose="020B0604030504040204" pitchFamily="50" charset="-128"/>
                        </a:rPr>
                        <a:t>　 数</a:t>
                      </a:r>
                      <a:r>
                        <a:rPr kumimoji="1" lang="ja-JP" altLang="en-US" sz="1400" b="0" baseline="0" dirty="0" smtClean="0">
                          <a:solidFill>
                            <a:schemeClr val="tx1"/>
                          </a:solidFill>
                          <a:latin typeface="Meiryo UI" panose="020B0604030504040204" pitchFamily="50" charset="-128"/>
                          <a:ea typeface="Meiryo UI" panose="020B0604030504040204" pitchFamily="50" charset="-128"/>
                        </a:rPr>
                        <a:t>７日間</a:t>
                      </a:r>
                      <a:r>
                        <a:rPr kumimoji="1" lang="ja-JP" altLang="en-US" sz="1400" b="0" baseline="0" dirty="0">
                          <a:solidFill>
                            <a:schemeClr val="tx1"/>
                          </a:solidFill>
                          <a:latin typeface="Meiryo UI" panose="020B0604030504040204" pitchFamily="50" charset="-128"/>
                          <a:ea typeface="Meiryo UI" panose="020B0604030504040204" pitchFamily="50" charset="-128"/>
                        </a:rPr>
                        <a:t>移動</a:t>
                      </a:r>
                      <a:r>
                        <a:rPr kumimoji="1" lang="ja-JP" altLang="en-US" sz="1400" b="0" baseline="0" dirty="0" smtClean="0">
                          <a:solidFill>
                            <a:schemeClr val="tx1"/>
                          </a:solidFill>
                          <a:latin typeface="Meiryo UI" panose="020B0604030504040204" pitchFamily="50" charset="-128"/>
                          <a:ea typeface="Meiryo UI" panose="020B0604030504040204" pitchFamily="50" charset="-128"/>
                        </a:rPr>
                        <a:t>平均</a:t>
                      </a:r>
                      <a:endParaRPr kumimoji="1" lang="en-US" altLang="ja-JP" sz="1400" b="0" baseline="0" dirty="0" smtClean="0">
                        <a:solidFill>
                          <a:schemeClr val="dk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①</a:t>
                      </a:r>
                      <a:r>
                        <a:rPr kumimoji="1" lang="ja-JP" altLang="en-US" sz="1400" b="0" u="none" dirty="0" smtClean="0">
                          <a:solidFill>
                            <a:schemeClr val="tx1"/>
                          </a:solidFill>
                          <a:latin typeface="Meiryo UI" panose="020B0604030504040204" pitchFamily="50" charset="-128"/>
                          <a:ea typeface="Meiryo UI" panose="020B0604030504040204" pitchFamily="50" charset="-128"/>
                        </a:rPr>
                        <a:t>２以上</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a:solidFill>
                            <a:schemeClr val="tx1"/>
                          </a:solidFill>
                          <a:latin typeface="Meiryo UI" panose="020B0604030504040204" pitchFamily="50" charset="-128"/>
                          <a:ea typeface="Meiryo UI" panose="020B0604030504040204" pitchFamily="50" charset="-128"/>
                        </a:rPr>
                        <a:t>かつ</a:t>
                      </a:r>
                      <a:endParaRPr kumimoji="1" lang="en-US" altLang="ja-JP" sz="12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②</a:t>
                      </a:r>
                      <a:r>
                        <a:rPr kumimoji="1" lang="en-US" altLang="ja-JP" sz="1400" b="0" u="none" dirty="0" smtClean="0">
                          <a:solidFill>
                            <a:schemeClr val="tx1"/>
                          </a:solidFill>
                          <a:latin typeface="Meiryo UI" panose="020B0604030504040204" pitchFamily="50" charset="-128"/>
                          <a:ea typeface="Meiryo UI" panose="020B0604030504040204" pitchFamily="50" charset="-128"/>
                        </a:rPr>
                        <a:t>10</a:t>
                      </a:r>
                      <a:r>
                        <a:rPr kumimoji="1" lang="ja-JP" altLang="en-US" sz="1400" b="0" u="none" dirty="0" smtClean="0">
                          <a:solidFill>
                            <a:schemeClr val="tx1"/>
                          </a:solidFill>
                          <a:latin typeface="Meiryo UI" panose="020B0604030504040204" pitchFamily="50" charset="-128"/>
                          <a:ea typeface="Meiryo UI" panose="020B0604030504040204" pitchFamily="50" charset="-128"/>
                        </a:rPr>
                        <a:t>人</a:t>
                      </a:r>
                      <a:r>
                        <a:rPr kumimoji="1" lang="ja-JP" altLang="en-US" sz="1400" b="0" u="none" dirty="0">
                          <a:solidFill>
                            <a:schemeClr val="tx1"/>
                          </a:solidFill>
                          <a:latin typeface="Meiryo UI" panose="020B0604030504040204" pitchFamily="50" charset="-128"/>
                          <a:ea typeface="Meiryo UI" panose="020B0604030504040204" pitchFamily="50" charset="-128"/>
                        </a:rPr>
                        <a:t>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②</a:t>
                      </a:r>
                      <a:r>
                        <a:rPr kumimoji="1" lang="en-US" altLang="ja-JP" sz="1400" b="0" dirty="0" smtClean="0">
                          <a:solidFill>
                            <a:schemeClr val="tx1"/>
                          </a:solidFill>
                          <a:latin typeface="Meiryo UI" panose="020B0604030504040204" pitchFamily="50" charset="-128"/>
                          <a:ea typeface="Meiryo UI" panose="020B0604030504040204" pitchFamily="50" charset="-128"/>
                        </a:rPr>
                        <a:t>10</a:t>
                      </a:r>
                      <a:r>
                        <a:rPr kumimoji="1" lang="ja-JP" altLang="en-US" sz="1400" b="0" dirty="0" smtClean="0">
                          <a:solidFill>
                            <a:schemeClr val="tx1"/>
                          </a:solidFill>
                          <a:latin typeface="Meiryo UI" panose="020B0604030504040204" pitchFamily="50" charset="-128"/>
                          <a:ea typeface="Meiryo UI" panose="020B0604030504040204" pitchFamily="50" charset="-128"/>
                        </a:rPr>
                        <a:t>人未満</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7030615"/>
                  </a:ext>
                </a:extLst>
              </a:tr>
              <a:tr h="250338">
                <a:tc vMerge="1">
                  <a:txBody>
                    <a:bodyPr/>
                    <a:lstStyle/>
                    <a:p>
                      <a:pPr algn="l"/>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baseline="0" dirty="0" smtClean="0">
                          <a:solidFill>
                            <a:schemeClr val="dk1"/>
                          </a:solidFill>
                          <a:latin typeface="Meiryo UI" panose="020B0604030504040204" pitchFamily="50" charset="-128"/>
                          <a:ea typeface="Meiryo UI" panose="020B0604030504040204" pitchFamily="50" charset="-128"/>
                        </a:rPr>
                        <a:t>【</a:t>
                      </a:r>
                      <a:r>
                        <a:rPr kumimoji="1" lang="ja-JP" altLang="en-US" sz="1200" b="0" baseline="0" dirty="0" smtClean="0">
                          <a:solidFill>
                            <a:schemeClr val="dk1"/>
                          </a:solidFill>
                          <a:latin typeface="Meiryo UI" panose="020B0604030504040204" pitchFamily="50" charset="-128"/>
                          <a:ea typeface="Meiryo UI" panose="020B0604030504040204" pitchFamily="50" charset="-128"/>
                        </a:rPr>
                        <a:t>参考①</a:t>
                      </a:r>
                      <a:r>
                        <a:rPr kumimoji="1" lang="en-US" altLang="ja-JP" sz="1200" b="0" baseline="0" dirty="0" smtClean="0">
                          <a:solidFill>
                            <a:schemeClr val="dk1"/>
                          </a:solidFill>
                          <a:latin typeface="Meiryo UI" panose="020B0604030504040204" pitchFamily="50" charset="-128"/>
                          <a:ea typeface="Meiryo UI" panose="020B0604030504040204" pitchFamily="50" charset="-128"/>
                        </a:rPr>
                        <a:t>】</a:t>
                      </a:r>
                      <a:r>
                        <a:rPr kumimoji="1" lang="ja-JP" altLang="en-US" sz="1200" b="0" baseline="0" dirty="0" smtClean="0">
                          <a:solidFill>
                            <a:schemeClr val="dk1"/>
                          </a:solidFill>
                          <a:latin typeface="Meiryo UI" panose="020B0604030504040204" pitchFamily="50" charset="-128"/>
                          <a:ea typeface="Meiryo UI" panose="020B0604030504040204" pitchFamily="50" charset="-128"/>
                        </a:rPr>
                        <a:t>新規陽性者における感染経路不明者の割合</a:t>
                      </a:r>
                      <a:endParaRPr kumimoji="1" lang="en-US" altLang="ja-JP" sz="1200" b="0" baseline="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ja-JP" altLang="en-US"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7317851"/>
                  </a:ext>
                </a:extLst>
              </a:tr>
              <a:tr h="596701">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新規陽</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性患者の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拡大</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状況</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u="none" dirty="0" smtClean="0">
                          <a:solidFill>
                            <a:schemeClr val="tx1"/>
                          </a:solidFill>
                          <a:latin typeface="Meiryo UI" panose="020B0604030504040204" pitchFamily="50" charset="-128"/>
                          <a:ea typeface="Meiryo UI" panose="020B0604030504040204" pitchFamily="50" charset="-128"/>
                        </a:rPr>
                        <a:t>③７日間合計</a:t>
                      </a:r>
                      <a:r>
                        <a:rPr kumimoji="1" lang="ja-JP" altLang="en-US" sz="1400" b="0" u="none" dirty="0">
                          <a:solidFill>
                            <a:schemeClr val="tx1"/>
                          </a:solidFill>
                          <a:latin typeface="Meiryo UI" panose="020B0604030504040204" pitchFamily="50" charset="-128"/>
                          <a:ea typeface="Meiryo UI" panose="020B0604030504040204" pitchFamily="50" charset="-128"/>
                        </a:rPr>
                        <a:t>新規陽性者</a:t>
                      </a:r>
                      <a:r>
                        <a:rPr lang="ja-JP" altLang="en-US" sz="1400" dirty="0">
                          <a:latin typeface="Meiryo UI" panose="020B0604030504040204" pitchFamily="50" charset="-128"/>
                          <a:ea typeface="Meiryo UI" panose="020B0604030504040204" pitchFamily="50" charset="-128"/>
                        </a:rPr>
                        <a:t>数</a:t>
                      </a:r>
                      <a:endParaRPr kumimoji="1" lang="ja-JP" altLang="en-US" sz="1400" b="0" u="non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120</a:t>
                      </a:r>
                      <a:r>
                        <a:rPr kumimoji="1" lang="ja-JP" altLang="en-US" sz="1400" b="0" u="none" dirty="0">
                          <a:solidFill>
                            <a:schemeClr val="tx1"/>
                          </a:solidFill>
                          <a:latin typeface="Meiryo UI" panose="020B0604030504040204" pitchFamily="50" charset="-128"/>
                          <a:ea typeface="Meiryo UI" panose="020B0604030504040204" pitchFamily="50" charset="-128"/>
                        </a:rPr>
                        <a:t>人</a:t>
                      </a:r>
                      <a:r>
                        <a:rPr kumimoji="1" lang="ja-JP" altLang="en-US" sz="1400" b="0" u="none" dirty="0" smtClean="0">
                          <a:solidFill>
                            <a:schemeClr val="tx1"/>
                          </a:solidFill>
                          <a:latin typeface="Meiryo UI" panose="020B0604030504040204" pitchFamily="50" charset="-128"/>
                          <a:ea typeface="Meiryo UI" panose="020B0604030504040204" pitchFamily="50" charset="-128"/>
                        </a:rPr>
                        <a:t>以上</a:t>
                      </a:r>
                      <a:r>
                        <a:rPr kumimoji="1" lang="ja-JP" altLang="en-US" sz="1200" b="0" u="none" dirty="0" smtClean="0">
                          <a:solidFill>
                            <a:schemeClr val="tx1"/>
                          </a:solidFill>
                          <a:latin typeface="Meiryo UI" panose="020B0604030504040204" pitchFamily="50" charset="-128"/>
                          <a:ea typeface="Meiryo UI" panose="020B0604030504040204" pitchFamily="50" charset="-128"/>
                        </a:rPr>
                        <a:t>かつ</a:t>
                      </a:r>
                      <a:endParaRPr kumimoji="1" lang="en-US" altLang="ja-JP" sz="1200" b="0" u="none" dirty="0">
                        <a:solidFill>
                          <a:schemeClr val="tx1"/>
                        </a:solidFill>
                        <a:latin typeface="Meiryo UI" panose="020B0604030504040204" pitchFamily="50" charset="-128"/>
                        <a:ea typeface="Meiryo UI" panose="020B0604030504040204" pitchFamily="50" charset="-128"/>
                      </a:endParaRPr>
                    </a:p>
                    <a:p>
                      <a:pPr algn="ctr"/>
                      <a:r>
                        <a:rPr kumimoji="1" lang="ja-JP" altLang="en-US" sz="1400" b="0" u="none" dirty="0" smtClean="0">
                          <a:solidFill>
                            <a:schemeClr val="tx1"/>
                          </a:solidFill>
                          <a:latin typeface="Meiryo UI" panose="020B0604030504040204" pitchFamily="50" charset="-128"/>
                          <a:ea typeface="Meiryo UI" panose="020B0604030504040204" pitchFamily="50" charset="-128"/>
                        </a:rPr>
                        <a:t>後半３日間で半数以上</a:t>
                      </a:r>
                      <a:endParaRPr kumimoji="1" lang="en-US" altLang="ja-JP"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5694321"/>
                  </a:ext>
                </a:extLst>
              </a:tr>
              <a:tr h="51436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dirty="0" smtClean="0">
                          <a:solidFill>
                            <a:schemeClr val="tx1"/>
                          </a:solidFill>
                          <a:latin typeface="Meiryo UI" panose="020B0604030504040204" pitchFamily="50" charset="-128"/>
                          <a:ea typeface="Meiryo UI" panose="020B0604030504040204" pitchFamily="50" charset="-128"/>
                        </a:rPr>
                        <a:t>④</a:t>
                      </a:r>
                      <a:r>
                        <a:rPr kumimoji="1" lang="ja-JP" altLang="en-US" sz="1400" b="0" u="none" dirty="0">
                          <a:solidFill>
                            <a:schemeClr val="tx1"/>
                          </a:solidFill>
                          <a:latin typeface="Meiryo UI" panose="020B0604030504040204" pitchFamily="50" charset="-128"/>
                          <a:ea typeface="Meiryo UI" panose="020B0604030504040204" pitchFamily="50" charset="-128"/>
                        </a:rPr>
                        <a:t>直近</a:t>
                      </a:r>
                      <a:r>
                        <a:rPr kumimoji="1" lang="en-US" altLang="ja-JP" sz="1400" b="0" u="none" dirty="0">
                          <a:solidFill>
                            <a:schemeClr val="tx1"/>
                          </a:solidFill>
                          <a:latin typeface="Meiryo UI" panose="020B0604030504040204" pitchFamily="50" charset="-128"/>
                          <a:ea typeface="Meiryo UI" panose="020B0604030504040204" pitchFamily="50" charset="-128"/>
                        </a:rPr>
                        <a:t>1</a:t>
                      </a:r>
                      <a:r>
                        <a:rPr kumimoji="1" lang="ja-JP" altLang="en-US" sz="1400" b="0" u="none" dirty="0">
                          <a:solidFill>
                            <a:schemeClr val="tx1"/>
                          </a:solidFill>
                          <a:latin typeface="Meiryo UI" panose="020B0604030504040204" pitchFamily="50" charset="-128"/>
                          <a:ea typeface="Meiryo UI" panose="020B0604030504040204" pitchFamily="50" charset="-128"/>
                        </a:rPr>
                        <a:t>週間の人口</a:t>
                      </a:r>
                      <a:r>
                        <a:rPr kumimoji="1" lang="en-US" altLang="ja-JP" sz="1400" b="0" u="none" dirty="0">
                          <a:solidFill>
                            <a:schemeClr val="tx1"/>
                          </a:solidFill>
                          <a:latin typeface="Meiryo UI" panose="020B0604030504040204" pitchFamily="50" charset="-128"/>
                          <a:ea typeface="Meiryo UI" panose="020B0604030504040204" pitchFamily="50" charset="-128"/>
                        </a:rPr>
                        <a:t>10</a:t>
                      </a:r>
                      <a:r>
                        <a:rPr kumimoji="1" lang="ja-JP" altLang="en-US" sz="1400" b="0" u="none" dirty="0" smtClean="0">
                          <a:solidFill>
                            <a:schemeClr val="tx1"/>
                          </a:solidFill>
                          <a:latin typeface="Meiryo UI" panose="020B0604030504040204" pitchFamily="50" charset="-128"/>
                          <a:ea typeface="Meiryo UI" panose="020B0604030504040204" pitchFamily="50" charset="-128"/>
                        </a:rPr>
                        <a:t>万人あたり新規陽性者数</a:t>
                      </a:r>
                      <a:endParaRPr kumimoji="1" lang="ja-JP" altLang="en-US" sz="1400" b="0" u="non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a:t>
                      </a:r>
                      <a:endParaRPr kumimoji="1" lang="en-US" altLang="ja-JP"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a:solidFill>
                            <a:schemeClr val="tx1"/>
                          </a:solidFill>
                          <a:latin typeface="Meiryo UI" panose="020B0604030504040204" pitchFamily="50" charset="-128"/>
                          <a:ea typeface="Meiryo UI" panose="020B0604030504040204" pitchFamily="50" charset="-128"/>
                        </a:rPr>
                        <a:t>0.5</a:t>
                      </a:r>
                      <a:r>
                        <a:rPr kumimoji="1" lang="ja-JP" altLang="en-US" sz="1400" b="0" u="none" dirty="0">
                          <a:solidFill>
                            <a:schemeClr val="tx1"/>
                          </a:solidFill>
                          <a:latin typeface="Meiryo UI" panose="020B0604030504040204" pitchFamily="50" charset="-128"/>
                          <a:ea typeface="Meiryo UI" panose="020B0604030504040204" pitchFamily="50" charset="-128"/>
                        </a:rPr>
                        <a:t>人未満</a:t>
                      </a:r>
                      <a:endParaRPr kumimoji="1" lang="en-US" altLang="ja-JP" sz="14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6220275"/>
                  </a:ext>
                </a:extLst>
              </a:tr>
              <a:tr h="267992">
                <a:tc vMerge="1">
                  <a:txBody>
                    <a:bodyPr/>
                    <a:lstStyle/>
                    <a:p>
                      <a:pPr algn="l"/>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参考②</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確定診断検査における陽性率の</a:t>
                      </a:r>
                      <a:r>
                        <a:rPr kumimoji="1" lang="en-US" altLang="ja-JP" sz="1200" dirty="0" smtClean="0">
                          <a:solidFill>
                            <a:schemeClr val="tx1"/>
                          </a:solidFill>
                          <a:latin typeface="Meiryo UI" panose="020B0604030504040204" pitchFamily="50" charset="-128"/>
                          <a:ea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rPr>
                        <a:t>日間移動平均</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b="0" dirty="0" smtClean="0">
                          <a:solidFill>
                            <a:schemeClr val="tx1"/>
                          </a:solidFill>
                          <a:latin typeface="Meiryo UI" panose="020B0604030504040204" pitchFamily="50" charset="-128"/>
                          <a:ea typeface="Meiryo UI" panose="020B0604030504040204" pitchFamily="50" charset="-128"/>
                        </a:rPr>
                        <a:t>―</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1335900"/>
                  </a:ext>
                </a:extLst>
              </a:tr>
              <a:tr h="639868">
                <a:tc rowSpan="2">
                  <a:txBody>
                    <a:bodyPr/>
                    <a:lstStyle/>
                    <a:p>
                      <a:pPr algn="l"/>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病床等</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のひっ迫</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400"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状況</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rPr>
                        <a:t>⑤患者受入重症病床使用率</a:t>
                      </a:r>
                      <a:endParaRPr kumimoji="1" lang="ja-JP" altLang="en-US"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70%</a:t>
                      </a:r>
                      <a:r>
                        <a:rPr kumimoji="1" lang="ja-JP" altLang="en-US" sz="1400" b="0" u="none" dirty="0" smtClean="0">
                          <a:solidFill>
                            <a:schemeClr val="tx1"/>
                          </a:solidFill>
                          <a:latin typeface="Meiryo UI" panose="020B0604030504040204" pitchFamily="50" charset="-128"/>
                          <a:ea typeface="Meiryo UI" panose="020B0604030504040204" pitchFamily="50" charset="-128"/>
                        </a:rPr>
                        <a:t>以上</a:t>
                      </a:r>
                      <a:endParaRPr kumimoji="1" lang="en-US" altLang="ja-JP" sz="1400" b="0" u="none"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rPr>
                        <a:t>（「警戒（黄色）」信号が点灯した日から起算して</a:t>
                      </a:r>
                      <a:r>
                        <a:rPr kumimoji="1" lang="en-US" altLang="ja-JP" sz="1000" b="0" u="none" dirty="0" smtClean="0">
                          <a:solidFill>
                            <a:schemeClr val="tx1"/>
                          </a:solidFill>
                          <a:latin typeface="Meiryo UI" panose="020B0604030504040204" pitchFamily="50" charset="-128"/>
                          <a:ea typeface="Meiryo UI" panose="020B0604030504040204" pitchFamily="50" charset="-128"/>
                        </a:rPr>
                        <a:t>25</a:t>
                      </a:r>
                      <a:r>
                        <a:rPr kumimoji="1" lang="ja-JP" altLang="en-US" sz="1000" b="0" u="none" dirty="0" smtClean="0">
                          <a:solidFill>
                            <a:schemeClr val="tx1"/>
                          </a:solidFill>
                          <a:latin typeface="Meiryo UI" panose="020B0604030504040204" pitchFamily="50" charset="-128"/>
                          <a:ea typeface="Meiryo UI" panose="020B0604030504040204" pitchFamily="50" charset="-128"/>
                        </a:rPr>
                        <a:t>日以内</a:t>
                      </a:r>
                      <a:r>
                        <a:rPr kumimoji="1" lang="ja-JP" altLang="en-US" sz="1000" b="0" dirty="0" smtClean="0">
                          <a:solidFill>
                            <a:schemeClr val="tx1"/>
                          </a:solidFill>
                          <a:latin typeface="Meiryo UI" panose="020B0604030504040204" pitchFamily="50" charset="-128"/>
                          <a:ea typeface="Meiryo UI" panose="020B0604030504040204" pitchFamily="50" charset="-128"/>
                        </a:rPr>
                        <a:t>）</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b="0" dirty="0" smtClean="0">
                          <a:solidFill>
                            <a:schemeClr val="tx1"/>
                          </a:solidFill>
                          <a:latin typeface="Meiryo UI" panose="020B0604030504040204" pitchFamily="50" charset="-128"/>
                          <a:ea typeface="Meiryo UI" panose="020B0604030504040204" pitchFamily="50" charset="-128"/>
                        </a:rPr>
                        <a:t>７日間連続</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60</a:t>
                      </a:r>
                      <a:r>
                        <a:rPr kumimoji="1" lang="ja-JP" altLang="en-US" sz="1400" b="0" dirty="0" smtClean="0">
                          <a:solidFill>
                            <a:schemeClr val="tx1"/>
                          </a:solidFill>
                          <a:latin typeface="Meiryo UI" panose="020B0604030504040204" pitchFamily="50" charset="-128"/>
                          <a:ea typeface="Meiryo UI" panose="020B0604030504040204" pitchFamily="50" charset="-128"/>
                        </a:rPr>
                        <a:t>％未満</a:t>
                      </a:r>
                      <a:endParaRPr kumimoji="1" lang="en-US" altLang="ja-JP" sz="14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u="none" dirty="0" smtClean="0">
                          <a:solidFill>
                            <a:schemeClr val="tx1"/>
                          </a:solidFill>
                          <a:latin typeface="Meiryo UI" panose="020B0604030504040204" pitchFamily="50" charset="-128"/>
                          <a:ea typeface="Meiryo UI" panose="020B0604030504040204" pitchFamily="50" charset="-128"/>
                        </a:rPr>
                        <a:t>60%</a:t>
                      </a:r>
                      <a:r>
                        <a:rPr kumimoji="1" lang="ja-JP" altLang="en-US" sz="1400" b="0" u="none" dirty="0" smtClean="0">
                          <a:solidFill>
                            <a:schemeClr val="tx1"/>
                          </a:solidFill>
                          <a:latin typeface="Meiryo UI" panose="020B0604030504040204" pitchFamily="50" charset="-128"/>
                          <a:ea typeface="Meiryo UI" panose="020B0604030504040204" pitchFamily="50" charset="-128"/>
                        </a:rPr>
                        <a:t>未満</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0784114"/>
                  </a:ext>
                </a:extLst>
              </a:tr>
              <a:tr h="304588">
                <a:tc vMerge="1">
                  <a:txBody>
                    <a:bodyPr/>
                    <a:lstStyle/>
                    <a:p>
                      <a:pPr algn="l"/>
                      <a:endParaRPr kumimoji="1" lang="en-US" altLang="ja-JP" sz="12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参考③</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患者受入軽症中等症病床使用率</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参考④</a:t>
                      </a:r>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zh-TW" altLang="en-US" sz="1200" b="0" dirty="0" smtClean="0">
                          <a:solidFill>
                            <a:schemeClr val="tx1"/>
                          </a:solidFill>
                          <a:latin typeface="Meiryo UI" panose="020B0604030504040204" pitchFamily="50" charset="-128"/>
                          <a:ea typeface="Meiryo UI" panose="020B0604030504040204" pitchFamily="50" charset="-128"/>
                        </a:rPr>
                        <a:t>患者受入宿泊療養施設部屋数使用率</a:t>
                      </a: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b="0" dirty="0" smtClean="0">
                          <a:solidFill>
                            <a:schemeClr val="tx1"/>
                          </a:solidFill>
                          <a:latin typeface="Meiryo UI" panose="020B0604030504040204" pitchFamily="50" charset="-128"/>
                          <a:ea typeface="Meiryo UI" panose="020B0604030504040204" pitchFamily="50" charset="-128"/>
                        </a:rPr>
                        <a:t>―</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69962888"/>
                  </a:ext>
                </a:extLst>
              </a:tr>
              <a:tr h="389912">
                <a:tc gridSpan="2">
                  <a:txBody>
                    <a:bodyPr/>
                    <a:lstStyle/>
                    <a:p>
                      <a:pPr algn="ctr"/>
                      <a:r>
                        <a:rPr kumimoji="1" lang="ja-JP" altLang="en-US" sz="1400" b="1" dirty="0" smtClean="0">
                          <a:latin typeface="Meiryo UI" panose="020B0604030504040204" pitchFamily="50" charset="-128"/>
                          <a:ea typeface="Meiryo UI" panose="020B0604030504040204" pitchFamily="50" charset="-128"/>
                        </a:rPr>
                        <a:t>各指標を全て満たした場合における信号</a:t>
                      </a:r>
                      <a:endParaRPr kumimoji="1" lang="ja-JP" altLang="en-US" sz="14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黄</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赤</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黄</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緑</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DFC24"/>
                    </a:solidFill>
                  </a:tcPr>
                </a:tc>
                <a:extLst>
                  <a:ext uri="{0D108BD9-81ED-4DB2-BD59-A6C34878D82A}">
                    <a16:rowId xmlns:a16="http://schemas.microsoft.com/office/drawing/2014/main" val="2406690648"/>
                  </a:ext>
                </a:extLst>
              </a:tr>
            </a:tbl>
          </a:graphicData>
        </a:graphic>
      </p:graphicFrame>
      <p:sp>
        <p:nvSpPr>
          <p:cNvPr id="23" name="テキスト ボックス 22"/>
          <p:cNvSpPr txBox="1"/>
          <p:nvPr/>
        </p:nvSpPr>
        <p:spPr>
          <a:xfrm>
            <a:off x="116114" y="5801385"/>
            <a:ext cx="11480800" cy="1015663"/>
          </a:xfrm>
          <a:prstGeom prst="rect">
            <a:avLst/>
          </a:prstGeom>
          <a:noFill/>
          <a:ln w="19050">
            <a:solidFill>
              <a:schemeClr val="tx1"/>
            </a:solidFill>
            <a:prstDash val="sysDash"/>
          </a:ln>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＜考慮事項＞</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警戒基準引き上げにより、緩やかな感染拡大の兆候に対して</a:t>
            </a:r>
            <a:r>
              <a:rPr lang="ja-JP" altLang="en-US" sz="1200" dirty="0" smtClean="0">
                <a:latin typeface="Meiryo UI" panose="020B0604030504040204" pitchFamily="50" charset="-128"/>
                <a:ea typeface="Meiryo UI" panose="020B0604030504040204" pitchFamily="50" charset="-128"/>
              </a:rPr>
              <a:t>は早期</a:t>
            </a:r>
            <a:r>
              <a:rPr lang="ja-JP" altLang="en-US" sz="1200" dirty="0">
                <a:latin typeface="Meiryo UI" panose="020B0604030504040204" pitchFamily="50" charset="-128"/>
                <a:ea typeface="Meiryo UI" panose="020B0604030504040204" pitchFamily="50" charset="-128"/>
              </a:rPr>
              <a:t>の探知が機能しない</a:t>
            </a:r>
            <a:r>
              <a:rPr lang="ja-JP" altLang="en-US" sz="1200" dirty="0" smtClean="0">
                <a:latin typeface="Meiryo UI" panose="020B0604030504040204" pitchFamily="50" charset="-128"/>
                <a:ea typeface="Meiryo UI" panose="020B0604030504040204" pitchFamily="50" charset="-128"/>
              </a:rPr>
              <a:t>ことから、</a:t>
            </a:r>
            <a:r>
              <a:rPr lang="ja-JP" altLang="en-US" sz="1200" dirty="0">
                <a:latin typeface="Meiryo UI" panose="020B0604030504040204" pitchFamily="50" charset="-128"/>
                <a:ea typeface="Meiryo UI" panose="020B0604030504040204" pitchFamily="50" charset="-128"/>
              </a:rPr>
              <a:t>都道府県による社会への</a:t>
            </a:r>
            <a:r>
              <a:rPr lang="ja-JP" altLang="en-US" sz="1200" dirty="0" smtClean="0">
                <a:latin typeface="Meiryo UI" panose="020B0604030504040204" pitchFamily="50" charset="-128"/>
                <a:ea typeface="Meiryo UI" panose="020B0604030504040204" pitchFamily="50" charset="-128"/>
              </a:rPr>
              <a:t>協力要請</a:t>
            </a:r>
            <a:r>
              <a:rPr lang="ja-JP" altLang="en-US" sz="1200" dirty="0">
                <a:latin typeface="Meiryo UI" panose="020B0604030504040204" pitchFamily="50" charset="-128"/>
                <a:ea typeface="Meiryo UI" panose="020B0604030504040204" pitchFamily="50" charset="-128"/>
              </a:rPr>
              <a:t>を行うべき国</a:t>
            </a:r>
            <a:r>
              <a:rPr lang="ja-JP" altLang="en-US" sz="1200" dirty="0" smtClean="0">
                <a:latin typeface="Meiryo UI" panose="020B0604030504040204" pitchFamily="50" charset="-128"/>
                <a:ea typeface="Meiryo UI" panose="020B0604030504040204" pitchFamily="50" charset="-128"/>
              </a:rPr>
              <a:t>が示した基準</a:t>
            </a:r>
            <a:r>
              <a:rPr lang="ja-JP" altLang="en-US" sz="1200" dirty="0">
                <a:latin typeface="Meiryo UI" panose="020B0604030504040204" pitchFamily="50" charset="-128"/>
                <a:ea typeface="Meiryo UI" panose="020B0604030504040204" pitchFamily="50" charset="-128"/>
              </a:rPr>
              <a:t>日の条件（直近</a:t>
            </a:r>
            <a:r>
              <a:rPr lang="ja-JP" altLang="en-US" sz="1200" dirty="0" smtClean="0">
                <a:latin typeface="Meiryo UI" panose="020B0604030504040204" pitchFamily="50" charset="-128"/>
                <a:ea typeface="Meiryo UI" panose="020B0604030504040204" pitchFamily="50" charset="-128"/>
              </a:rPr>
              <a:t>１週</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間</a:t>
            </a:r>
            <a:r>
              <a:rPr lang="ja-JP" altLang="en-US" sz="1200" dirty="0">
                <a:latin typeface="Meiryo UI" panose="020B0604030504040204" pitchFamily="50" charset="-128"/>
                <a:ea typeface="Meiryo UI" panose="020B0604030504040204" pitchFamily="50" charset="-128"/>
              </a:rPr>
              <a:t>の人口</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万人あたり新規陽性者数</a:t>
            </a:r>
            <a:r>
              <a:rPr lang="en-US" altLang="ja-JP" sz="1200" dirty="0">
                <a:latin typeface="Meiryo UI" panose="020B0604030504040204" pitchFamily="50" charset="-128"/>
                <a:ea typeface="Meiryo UI" panose="020B0604030504040204" pitchFamily="50" charset="-128"/>
              </a:rPr>
              <a:t>2.5</a:t>
            </a:r>
            <a:r>
              <a:rPr lang="ja-JP" altLang="en-US" sz="1200" dirty="0">
                <a:latin typeface="Meiryo UI" panose="020B0604030504040204" pitchFamily="50" charset="-128"/>
                <a:ea typeface="Meiryo UI" panose="020B0604030504040204" pitchFamily="50" charset="-128"/>
              </a:rPr>
              <a:t>人）を満たした</a:t>
            </a:r>
            <a:r>
              <a:rPr lang="ja-JP" altLang="en-US" sz="1200" dirty="0" smtClean="0">
                <a:latin typeface="Meiryo UI" panose="020B0604030504040204" pitchFamily="50" charset="-128"/>
                <a:ea typeface="Meiryo UI" panose="020B0604030504040204" pitchFamily="50" charset="-128"/>
              </a:rPr>
              <a:t>場合には、指標①②に基づく感染経路不明者の増加傾向、及び新規陽性患者の日々の増加傾向を踏まえて、専門家会</a:t>
            </a:r>
            <a:endParaRPr lang="en-US" altLang="ja-JP" sz="1200" dirty="0" smtClean="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議の構成員等の意見を聴取し、対策本部会議で「警戒（黄色）」信号点灯の要否を決定するものとする。</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　国による緊急事態宣言が出された場合、対策本部会議で「非常事態（赤色）」信号点灯の要否を決定するものとする。</a:t>
            </a:r>
            <a:endParaRPr lang="ja-JP" altLang="en-US" sz="1200" dirty="0">
              <a:latin typeface="Meiryo UI" panose="020B0604030504040204" pitchFamily="50" charset="-128"/>
              <a:ea typeface="Meiryo UI" panose="020B0604030504040204" pitchFamily="50" charset="-128"/>
            </a:endParaRPr>
          </a:p>
        </p:txBody>
      </p:sp>
      <p:sp>
        <p:nvSpPr>
          <p:cNvPr id="25" name="正方形/長方形 24"/>
          <p:cNvSpPr/>
          <p:nvPr/>
        </p:nvSpPr>
        <p:spPr>
          <a:xfrm>
            <a:off x="0" y="-1845"/>
            <a:ext cx="12192000" cy="56723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UD デジタル 教科書体 NK-B" panose="02020700000000000000" pitchFamily="18" charset="-128"/>
                <a:ea typeface="UD デジタル 教科書体 NK-B" panose="02020700000000000000" pitchFamily="18" charset="-128"/>
              </a:rPr>
              <a:t>（参考）現行「大阪モデル」モニタリング指標　</a:t>
            </a:r>
            <a:endParaRPr kumimoji="1"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4" name="スライド番号プレースホルダー 3"/>
          <p:cNvSpPr>
            <a:spLocks noGrp="1"/>
          </p:cNvSpPr>
          <p:nvPr>
            <p:ph type="sldNum" sz="quarter" idx="12"/>
          </p:nvPr>
        </p:nvSpPr>
        <p:spPr>
          <a:xfrm>
            <a:off x="9448800" y="6451923"/>
            <a:ext cx="2743200" cy="365125"/>
          </a:xfrm>
        </p:spPr>
        <p:txBody>
          <a:bodyPr/>
          <a:lstStyle/>
          <a:p>
            <a:fld id="{FE1BD58B-2CDE-485A-8E10-5E6FB430C5D3}" type="slidenum">
              <a:rPr kumimoji="1" lang="ja-JP" altLang="en-US" smtClean="0"/>
              <a:t>7</a:t>
            </a:fld>
            <a:endParaRPr kumimoji="1" lang="ja-JP" altLang="en-US" dirty="0"/>
          </a:p>
        </p:txBody>
      </p:sp>
    </p:spTree>
    <p:extLst>
      <p:ext uri="{BB962C8B-B14F-4D97-AF65-F5344CB8AC3E}">
        <p14:creationId xmlns:p14="http://schemas.microsoft.com/office/powerpoint/2010/main" val="2741368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24000" y="6630"/>
            <a:ext cx="9144000" cy="64081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r>
              <a:rPr lang="ja-JP" altLang="en-US" b="1" dirty="0" smtClean="0">
                <a:solidFill>
                  <a:prstClr val="white"/>
                </a:solidFill>
                <a:latin typeface="Meiryo UI" panose="020B0604030504040204" pitchFamily="50" charset="-128"/>
                <a:ea typeface="Meiryo UI" panose="020B0604030504040204" pitchFamily="50" charset="-128"/>
              </a:rPr>
              <a:t>新しい</a:t>
            </a:r>
            <a:r>
              <a:rPr lang="ja-JP" altLang="en-US" b="1" dirty="0">
                <a:solidFill>
                  <a:prstClr val="white"/>
                </a:solidFill>
                <a:latin typeface="Meiryo UI" panose="020B0604030504040204" pitchFamily="50" charset="-128"/>
                <a:ea typeface="Meiryo UI" panose="020B0604030504040204" pitchFamily="50" charset="-128"/>
              </a:rPr>
              <a:t>「大阪モデル」による感染拡大防止の推進</a:t>
            </a:r>
            <a:endParaRPr lang="en-US" altLang="ja-JP" b="1" dirty="0">
              <a:solidFill>
                <a:prstClr val="white"/>
              </a:solidFill>
              <a:latin typeface="Meiryo UI" panose="020B0604030504040204" pitchFamily="50" charset="-128"/>
              <a:ea typeface="Meiryo UI" panose="020B0604030504040204" pitchFamily="50" charset="-128"/>
            </a:endParaRPr>
          </a:p>
          <a:p>
            <a:pPr algn="ctr" defTabSz="685800"/>
            <a:r>
              <a:rPr lang="ja-JP" altLang="en-US" b="1" u="sng" dirty="0">
                <a:solidFill>
                  <a:prstClr val="white"/>
                </a:solidFill>
                <a:latin typeface="Meiryo UI" panose="020B0604030504040204" pitchFamily="50" charset="-128"/>
                <a:ea typeface="Meiryo UI" panose="020B0604030504040204" pitchFamily="50" charset="-128"/>
              </a:rPr>
              <a:t>次の波におけるステージ毎の対応方針</a:t>
            </a:r>
          </a:p>
        </p:txBody>
      </p:sp>
      <p:graphicFrame>
        <p:nvGraphicFramePr>
          <p:cNvPr id="5" name="表 4"/>
          <p:cNvGraphicFramePr>
            <a:graphicFrameLocks noGrp="1"/>
          </p:cNvGraphicFramePr>
          <p:nvPr>
            <p:extLst/>
          </p:nvPr>
        </p:nvGraphicFramePr>
        <p:xfrm>
          <a:off x="1593410" y="681991"/>
          <a:ext cx="9005180" cy="5356860"/>
        </p:xfrm>
        <a:graphic>
          <a:graphicData uri="http://schemas.openxmlformats.org/drawingml/2006/table">
            <a:tbl>
              <a:tblPr firstRow="1" bandRow="1">
                <a:tableStyleId>{5940675A-B579-460E-94D1-54222C63F5DA}</a:tableStyleId>
              </a:tblPr>
              <a:tblGrid>
                <a:gridCol w="891464">
                  <a:extLst>
                    <a:ext uri="{9D8B030D-6E8A-4147-A177-3AD203B41FA5}">
                      <a16:colId xmlns:a16="http://schemas.microsoft.com/office/drawing/2014/main" val="3351440232"/>
                    </a:ext>
                  </a:extLst>
                </a:gridCol>
                <a:gridCol w="2391926">
                  <a:extLst>
                    <a:ext uri="{9D8B030D-6E8A-4147-A177-3AD203B41FA5}">
                      <a16:colId xmlns:a16="http://schemas.microsoft.com/office/drawing/2014/main" val="840672122"/>
                    </a:ext>
                  </a:extLst>
                </a:gridCol>
                <a:gridCol w="1476777">
                  <a:extLst>
                    <a:ext uri="{9D8B030D-6E8A-4147-A177-3AD203B41FA5}">
                      <a16:colId xmlns:a16="http://schemas.microsoft.com/office/drawing/2014/main" val="2595672303"/>
                    </a:ext>
                  </a:extLst>
                </a:gridCol>
                <a:gridCol w="2112137">
                  <a:extLst>
                    <a:ext uri="{9D8B030D-6E8A-4147-A177-3AD203B41FA5}">
                      <a16:colId xmlns:a16="http://schemas.microsoft.com/office/drawing/2014/main" val="4191998701"/>
                    </a:ext>
                  </a:extLst>
                </a:gridCol>
                <a:gridCol w="2132876">
                  <a:extLst>
                    <a:ext uri="{9D8B030D-6E8A-4147-A177-3AD203B41FA5}">
                      <a16:colId xmlns:a16="http://schemas.microsoft.com/office/drawing/2014/main" val="1946009055"/>
                    </a:ext>
                  </a:extLst>
                </a:gridCol>
              </a:tblGrid>
              <a:tr h="196249">
                <a:tc rowSpan="2">
                  <a:txBody>
                    <a:bodyPr/>
                    <a:lstStyle/>
                    <a:p>
                      <a:endParaRPr kumimoji="1" lang="ja-JP" altLang="en-US" sz="1000" dirty="0">
                        <a:latin typeface="HG創英角ｺﾞｼｯｸUB" panose="020B0909000000000000" pitchFamily="49" charset="-128"/>
                        <a:ea typeface="HG創英角ｺﾞｼｯｸUB" panose="020B0909000000000000" pitchFamily="49" charset="-128"/>
                      </a:endParaRPr>
                    </a:p>
                  </a:txBody>
                  <a:tcPr marL="68580" marR="68580" marT="34290" marB="34290"/>
                </a:tc>
                <a:tc gridSpan="2">
                  <a:txBody>
                    <a:bodyPr/>
                    <a:lstStyle/>
                    <a:p>
                      <a:pPr algn="ctr"/>
                      <a:r>
                        <a:rPr kumimoji="1" lang="ja-JP" altLang="en-US" sz="1100" dirty="0" smtClean="0">
                          <a:latin typeface="HG創英角ｺﾞｼｯｸUB" panose="020B0909000000000000" pitchFamily="49" charset="-128"/>
                          <a:ea typeface="HG創英角ｺﾞｼｯｸUB" panose="020B0909000000000000" pitchFamily="49" charset="-128"/>
                        </a:rPr>
                        <a:t>イエローステージ（警戒）</a:t>
                      </a:r>
                      <a:endParaRPr kumimoji="1" lang="ja-JP" altLang="en-US" sz="1100" dirty="0">
                        <a:solidFill>
                          <a:schemeClr val="tx1"/>
                        </a:solidFill>
                        <a:latin typeface="HG創英角ｺﾞｼｯｸUB" panose="020B0909000000000000" pitchFamily="49" charset="-128"/>
                        <a:ea typeface="HG創英角ｺﾞｼｯｸUB" panose="020B0909000000000000" pitchFamily="49" charset="-128"/>
                      </a:endParaRPr>
                    </a:p>
                  </a:txBody>
                  <a:tcPr marL="68580" marR="68580" marT="34290" marB="34290" anchor="ctr">
                    <a:lnR w="12700" cap="flat" cmpd="sng" algn="ctr">
                      <a:solidFill>
                        <a:schemeClr val="tx1"/>
                      </a:solidFill>
                      <a:prstDash val="solid"/>
                      <a:round/>
                      <a:headEnd type="none" w="med" len="med"/>
                      <a:tailEnd type="none" w="med" len="med"/>
                    </a:lnR>
                    <a:solidFill>
                      <a:srgbClr val="FFFF00"/>
                    </a:solidFill>
                  </a:tcPr>
                </a:tc>
                <a:tc hMerge="1">
                  <a:txBody>
                    <a:bodyPr/>
                    <a:lstStyle/>
                    <a:p>
                      <a:pPr algn="ctr"/>
                      <a:endParaRPr kumimoji="1" lang="ja-JP" altLang="en-US" sz="1100" dirty="0">
                        <a:solidFill>
                          <a:schemeClr val="tx1"/>
                        </a:solidFill>
                        <a:latin typeface="HG創英角ｺﾞｼｯｸUB" panose="020B0909000000000000" pitchFamily="49" charset="-128"/>
                        <a:ea typeface="HG創英角ｺﾞｼｯｸUB" panose="020B0909000000000000" pitchFamily="49" charset="-128"/>
                      </a:endParaRPr>
                    </a:p>
                  </a:txBody>
                  <a:tcPr marL="68580" marR="68580" marT="34290" marB="3429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solidFill>
                      <a:srgbClr val="FFFF00"/>
                    </a:solidFill>
                  </a:tcPr>
                </a:tc>
                <a:tc gridSpan="2">
                  <a:txBody>
                    <a:bodyPr/>
                    <a:lstStyle/>
                    <a:p>
                      <a:pPr algn="ctr"/>
                      <a:r>
                        <a:rPr kumimoji="1" lang="ja-JP" altLang="en-US" sz="1100" dirty="0" smtClean="0">
                          <a:solidFill>
                            <a:schemeClr val="bg1"/>
                          </a:solidFill>
                          <a:latin typeface="HG創英角ｺﾞｼｯｸUB" panose="020B0909000000000000" pitchFamily="49" charset="-128"/>
                          <a:ea typeface="HG創英角ｺﾞｼｯｸUB" panose="020B0909000000000000" pitchFamily="49" charset="-128"/>
                        </a:rPr>
                        <a:t>レッドステージ（非常事態）</a:t>
                      </a:r>
                    </a:p>
                  </a:txBody>
                  <a:tcPr marL="68580" marR="68580" marT="34290" marB="34290" anchor="ctr">
                    <a:lnL w="12700" cap="flat" cmpd="sng" algn="ctr">
                      <a:solidFill>
                        <a:schemeClr val="tx1"/>
                      </a:solidFill>
                      <a:prstDash val="solid"/>
                      <a:round/>
                      <a:headEnd type="none" w="med" len="med"/>
                      <a:tailEnd type="none" w="med" len="med"/>
                    </a:lnL>
                    <a:solidFill>
                      <a:srgbClr val="FF0000"/>
                    </a:solidFill>
                  </a:tcPr>
                </a:tc>
                <a:tc hMerge="1">
                  <a:txBody>
                    <a:bodyPr/>
                    <a:lstStyle/>
                    <a:p>
                      <a:pPr algn="ctr"/>
                      <a:endParaRPr kumimoji="1" lang="en-US" altLang="ja-JP" sz="1100" dirty="0" smtClean="0">
                        <a:solidFill>
                          <a:schemeClr val="bg1"/>
                        </a:solidFill>
                        <a:latin typeface="HG創英角ｺﾞｼｯｸUB" panose="020B0909000000000000" pitchFamily="49" charset="-128"/>
                        <a:ea typeface="HG創英角ｺﾞｼｯｸUB" panose="020B0909000000000000" pitchFamily="49" charset="-128"/>
                      </a:endParaRPr>
                    </a:p>
                  </a:txBody>
                  <a:tcPr marL="68580" marR="68580" marT="34290" marB="34290" anchor="ctr">
                    <a:solidFill>
                      <a:srgbClr val="FF0000"/>
                    </a:solidFill>
                  </a:tcPr>
                </a:tc>
                <a:extLst>
                  <a:ext uri="{0D108BD9-81ED-4DB2-BD59-A6C34878D82A}">
                    <a16:rowId xmlns:a16="http://schemas.microsoft.com/office/drawing/2014/main" val="1546034217"/>
                  </a:ext>
                </a:extLst>
              </a:tr>
              <a:tr h="196249">
                <a:tc vMerge="1">
                  <a:txBody>
                    <a:bodyPr/>
                    <a:lstStyle/>
                    <a:p>
                      <a:endParaRPr kumimoji="1" lang="ja-JP" altLang="en-US"/>
                    </a:p>
                  </a:txBody>
                  <a:tcPr/>
                </a:tc>
                <a:tc>
                  <a:txBody>
                    <a:bodyPr/>
                    <a:lstStyle/>
                    <a:p>
                      <a:pPr algn="ctr"/>
                      <a:r>
                        <a:rPr kumimoji="1" lang="ja-JP" altLang="en-US" sz="1100" dirty="0" smtClean="0">
                          <a:solidFill>
                            <a:schemeClr val="tx1"/>
                          </a:solidFill>
                          <a:latin typeface="HG創英角ｺﾞｼｯｸUB" panose="020B0909000000000000" pitchFamily="49" charset="-128"/>
                          <a:ea typeface="HG創英角ｺﾞｼｯｸUB" panose="020B0909000000000000" pitchFamily="49" charset="-128"/>
                        </a:rPr>
                        <a:t>①</a:t>
                      </a:r>
                      <a:endParaRPr kumimoji="1" lang="ja-JP" altLang="en-US" sz="1100" dirty="0">
                        <a:solidFill>
                          <a:schemeClr val="tx1"/>
                        </a:solidFill>
                        <a:latin typeface="HG創英角ｺﾞｼｯｸUB" panose="020B0909000000000000" pitchFamily="49" charset="-128"/>
                        <a:ea typeface="HG創英角ｺﾞｼｯｸUB" panose="020B0909000000000000" pitchFamily="49" charset="-128"/>
                      </a:endParaRPr>
                    </a:p>
                  </a:txBody>
                  <a:tcPr marL="68580" marR="68580" marT="34290" marB="34290" anchor="ctr">
                    <a:lnR w="12700" cap="flat" cmpd="sng" algn="ctr">
                      <a:solidFill>
                        <a:schemeClr val="tx1"/>
                      </a:solidFill>
                      <a:prstDash val="dash"/>
                      <a:round/>
                      <a:headEnd type="none" w="med" len="med"/>
                      <a:tailEnd type="none" w="med" len="med"/>
                    </a:lnR>
                    <a:solidFill>
                      <a:srgbClr val="FFFF00"/>
                    </a:solidFill>
                  </a:tcPr>
                </a:tc>
                <a:tc>
                  <a:txBody>
                    <a:bodyPr/>
                    <a:lstStyle/>
                    <a:p>
                      <a:pPr algn="ctr"/>
                      <a:r>
                        <a:rPr kumimoji="1" lang="ja-JP" altLang="en-US" sz="1100" dirty="0" smtClean="0">
                          <a:solidFill>
                            <a:schemeClr val="tx1"/>
                          </a:solidFill>
                          <a:latin typeface="HG創英角ｺﾞｼｯｸUB" panose="020B0909000000000000" pitchFamily="49" charset="-128"/>
                          <a:ea typeface="HG創英角ｺﾞｼｯｸUB" panose="020B0909000000000000" pitchFamily="49" charset="-128"/>
                        </a:rPr>
                        <a:t>②</a:t>
                      </a:r>
                      <a:endParaRPr kumimoji="1" lang="ja-JP" altLang="en-US" sz="1100" dirty="0">
                        <a:solidFill>
                          <a:schemeClr val="tx1"/>
                        </a:solidFill>
                        <a:latin typeface="HG創英角ｺﾞｼｯｸUB" panose="020B0909000000000000" pitchFamily="49" charset="-128"/>
                        <a:ea typeface="HG創英角ｺﾞｼｯｸUB" panose="020B0909000000000000" pitchFamily="49" charset="-128"/>
                      </a:endParaRPr>
                    </a:p>
                  </a:txBody>
                  <a:tcPr marL="68580" marR="68580" marT="34290" marB="34290"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solidFill>
                      <a:srgbClr val="FFFF00"/>
                    </a:solidFill>
                  </a:tcPr>
                </a:tc>
                <a:tc>
                  <a:txBody>
                    <a:bodyPr/>
                    <a:lstStyle/>
                    <a:p>
                      <a:pPr algn="ctr"/>
                      <a:r>
                        <a:rPr kumimoji="1" lang="ja-JP" altLang="en-US" sz="1100" dirty="0" smtClean="0">
                          <a:solidFill>
                            <a:schemeClr val="bg1"/>
                          </a:solidFill>
                          <a:latin typeface="HG創英角ｺﾞｼｯｸUB" panose="020B0909000000000000" pitchFamily="49" charset="-128"/>
                          <a:ea typeface="HG創英角ｺﾞｼｯｸUB" panose="020B0909000000000000" pitchFamily="49" charset="-128"/>
                        </a:rPr>
                        <a:t>①</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solidFill>
                      <a:srgbClr val="FF0000"/>
                    </a:solidFill>
                  </a:tcPr>
                </a:tc>
                <a:tc>
                  <a:txBody>
                    <a:bodyPr/>
                    <a:lstStyle/>
                    <a:p>
                      <a:pPr algn="ctr"/>
                      <a:r>
                        <a:rPr kumimoji="1" lang="ja-JP" altLang="en-US" sz="1100" dirty="0" smtClean="0">
                          <a:solidFill>
                            <a:schemeClr val="bg1"/>
                          </a:solidFill>
                          <a:latin typeface="HG創英角ｺﾞｼｯｸUB" panose="020B0909000000000000" pitchFamily="49" charset="-128"/>
                          <a:ea typeface="HG創英角ｺﾞｼｯｸUB" panose="020B0909000000000000" pitchFamily="49" charset="-128"/>
                        </a:rPr>
                        <a:t>②</a:t>
                      </a:r>
                      <a:endParaRPr kumimoji="1" lang="en-US" altLang="ja-JP" sz="1100" dirty="0" smtClean="0">
                        <a:solidFill>
                          <a:schemeClr val="bg1"/>
                        </a:solidFill>
                        <a:latin typeface="HG創英角ｺﾞｼｯｸUB" panose="020B0909000000000000" pitchFamily="49" charset="-128"/>
                        <a:ea typeface="HG創英角ｺﾞｼｯｸUB" panose="020B0909000000000000" pitchFamily="49" charset="-128"/>
                      </a:endParaRPr>
                    </a:p>
                  </a:txBody>
                  <a:tcPr marL="68580" marR="68580" marT="34290" marB="34290" anchor="ctr">
                    <a:lnL w="12700" cap="flat" cmpd="sng" algn="ctr">
                      <a:solidFill>
                        <a:schemeClr val="tx1"/>
                      </a:solidFill>
                      <a:prstDash val="dash"/>
                      <a:round/>
                      <a:headEnd type="none" w="med" len="med"/>
                      <a:tailEnd type="none" w="med" len="med"/>
                    </a:lnL>
                    <a:solidFill>
                      <a:srgbClr val="FF0000"/>
                    </a:solidFill>
                  </a:tcPr>
                </a:tc>
                <a:extLst>
                  <a:ext uri="{0D108BD9-81ED-4DB2-BD59-A6C34878D82A}">
                    <a16:rowId xmlns:a16="http://schemas.microsoft.com/office/drawing/2014/main" val="1921246489"/>
                  </a:ext>
                </a:extLst>
              </a:tr>
              <a:tr h="1897863">
                <a:tc>
                  <a:txBody>
                    <a:bodyPr/>
                    <a:lstStyle/>
                    <a:p>
                      <a:r>
                        <a:rPr kumimoji="1" lang="ja-JP" altLang="en-US" sz="1100" dirty="0" smtClean="0">
                          <a:latin typeface="HGS創英ﾌﾟﾚｾﾞﾝｽEB" panose="02020800000000000000" pitchFamily="18" charset="-128"/>
                          <a:ea typeface="HGS創英ﾌﾟﾚｾﾞﾝｽEB" panose="02020800000000000000" pitchFamily="18" charset="-128"/>
                        </a:rPr>
                        <a:t>■ 府民への</a:t>
                      </a:r>
                      <a:endParaRPr kumimoji="1" lang="en-US" altLang="ja-JP" sz="1100" dirty="0" smtClean="0">
                        <a:latin typeface="HGS創英ﾌﾟﾚｾﾞﾝｽEB" panose="02020800000000000000" pitchFamily="18" charset="-128"/>
                        <a:ea typeface="HGS創英ﾌﾟﾚｾﾞﾝｽEB" panose="02020800000000000000" pitchFamily="18" charset="-128"/>
                      </a:endParaRPr>
                    </a:p>
                    <a:p>
                      <a:r>
                        <a:rPr kumimoji="1" lang="ja-JP" altLang="en-US" sz="1100" dirty="0" smtClean="0">
                          <a:latin typeface="HGS創英ﾌﾟﾚｾﾞﾝｽEB" panose="02020800000000000000" pitchFamily="18" charset="-128"/>
                          <a:ea typeface="HGS創英ﾌﾟﾚｾﾞﾝｽEB" panose="02020800000000000000" pitchFamily="18" charset="-128"/>
                        </a:rPr>
                        <a:t>　 呼びかけ</a:t>
                      </a:r>
                      <a:endParaRPr kumimoji="1" lang="ja-JP" altLang="en-US" sz="1100" dirty="0">
                        <a:latin typeface="HGS創英ﾌﾟﾚｾﾞﾝｽEB" panose="02020800000000000000" pitchFamily="18" charset="-128"/>
                        <a:ea typeface="HGS創英ﾌﾟﾚｾﾞﾝｽEB" panose="02020800000000000000" pitchFamily="18" charset="-128"/>
                      </a:endParaRPr>
                    </a:p>
                  </a:txBody>
                  <a:tcPr marL="68580" marR="68580" marT="34290" marB="34290" anchor="ctr"/>
                </a:tc>
                <a:tc>
                  <a:txBody>
                    <a:bodyPr/>
                    <a:lstStyle/>
                    <a:p>
                      <a:pPr hangingPunct="0">
                        <a:lnSpc>
                          <a:spcPts val="1100"/>
                        </a:lnSpc>
                        <a:spcBef>
                          <a:spcPts val="0"/>
                        </a:spcBef>
                      </a:pPr>
                      <a:r>
                        <a:rPr kumimoji="1" lang="ja-JP" altLang="en-US" sz="1000" b="0" dirty="0" smtClean="0">
                          <a:solidFill>
                            <a:schemeClr val="tx1"/>
                          </a:solidFill>
                        </a:rPr>
                        <a:t>（これまでの取組みのさらなる徹底）</a:t>
                      </a:r>
                    </a:p>
                    <a:p>
                      <a:pPr hangingPunct="0">
                        <a:lnSpc>
                          <a:spcPts val="1100"/>
                        </a:lnSpc>
                        <a:spcBef>
                          <a:spcPts val="0"/>
                        </a:spcBef>
                      </a:pPr>
                      <a:r>
                        <a:rPr kumimoji="1" lang="ja-JP" altLang="en-US" sz="1000" b="1" dirty="0" smtClean="0">
                          <a:solidFill>
                            <a:schemeClr val="tx1"/>
                          </a:solidFill>
                        </a:rPr>
                        <a:t>・新たな生活様式（三つの密（密閉･　　　　　　　　　　　　</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密集･密接）の回避等）の徹底</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・重症化や死亡のリスクが高い方（高</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齢者、基礎疾患のある方）にクラス</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ター発生施設や立地地域への外出に</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あたっての注意喚起、家族・親族間</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における感染防止の注意喚起</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・国の新型コロナウイルス接触確認ア</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プリ、又は追跡システム登録の徹底</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・クラスター発生施設及び疑いのある</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施設の利用者への</a:t>
                      </a:r>
                      <a:r>
                        <a:rPr kumimoji="1" lang="en-US" altLang="ja-JP" sz="1000" b="1" dirty="0" smtClean="0">
                          <a:solidFill>
                            <a:schemeClr val="tx1"/>
                          </a:solidFill>
                        </a:rPr>
                        <a:t>PCR</a:t>
                      </a:r>
                      <a:r>
                        <a:rPr kumimoji="1" lang="ja-JP" altLang="en-US" sz="1000" b="1" dirty="0" smtClean="0">
                          <a:solidFill>
                            <a:schemeClr val="tx1"/>
                          </a:solidFill>
                        </a:rPr>
                        <a:t>検査受診の呼び</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かけ・積極検査の実施</a:t>
                      </a:r>
                      <a:endParaRPr kumimoji="1" lang="en-US" altLang="ja-JP" sz="1000" b="1" dirty="0" smtClean="0">
                        <a:solidFill>
                          <a:schemeClr val="tx1"/>
                        </a:solidFill>
                      </a:endParaRPr>
                    </a:p>
                  </a:txBody>
                  <a:tcPr marL="68580" marR="68580" marT="34290" marB="34290">
                    <a:lnR w="12700" cap="flat" cmpd="sng" algn="ctr">
                      <a:solidFill>
                        <a:schemeClr val="tx1"/>
                      </a:solidFill>
                      <a:prstDash val="dash"/>
                      <a:round/>
                      <a:headEnd type="none" w="med" len="med"/>
                      <a:tailEnd type="none" w="med" len="med"/>
                    </a:lnR>
                  </a:tcPr>
                </a:tc>
                <a:tc>
                  <a:txBody>
                    <a:bodyPr/>
                    <a:lstStyle/>
                    <a:p>
                      <a:pPr hangingPunct="0">
                        <a:lnSpc>
                          <a:spcPts val="1100"/>
                        </a:lnSpc>
                        <a:spcBef>
                          <a:spcPts val="0"/>
                        </a:spcBef>
                      </a:pPr>
                      <a:r>
                        <a:rPr kumimoji="1" lang="ja-JP" altLang="en-US" sz="1000" b="0" dirty="0" smtClean="0">
                          <a:solidFill>
                            <a:schemeClr val="tx1"/>
                          </a:solidFill>
                        </a:rPr>
                        <a:t>（左記の取組に加え）</a:t>
                      </a:r>
                      <a:endParaRPr kumimoji="1" lang="en-US" altLang="ja-JP" sz="1000" b="0" dirty="0" smtClean="0">
                        <a:solidFill>
                          <a:schemeClr val="tx1"/>
                        </a:solidFill>
                      </a:endParaRPr>
                    </a:p>
                    <a:p>
                      <a:pPr hangingPunct="0">
                        <a:lnSpc>
                          <a:spcPts val="1100"/>
                        </a:lnSpc>
                        <a:spcBef>
                          <a:spcPts val="0"/>
                        </a:spcBef>
                      </a:pPr>
                      <a:r>
                        <a:rPr kumimoji="1" lang="ja-JP" altLang="en-US" sz="1000" b="1" dirty="0" smtClean="0">
                          <a:solidFill>
                            <a:schemeClr val="tx1"/>
                          </a:solidFill>
                        </a:rPr>
                        <a:t>・クラスター発生施設</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及び疑いのある施設</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のうち、感染防止宣</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言をしていない施設</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への外出自粛</a:t>
                      </a:r>
                    </a:p>
                    <a:p>
                      <a:pPr hangingPunct="0">
                        <a:lnSpc>
                          <a:spcPts val="1100"/>
                        </a:lnSpc>
                        <a:spcBef>
                          <a:spcPts val="0"/>
                        </a:spcBef>
                      </a:pPr>
                      <a:endParaRPr kumimoji="1" lang="ja-JP" altLang="en-US" sz="1000" b="1" dirty="0" smtClean="0">
                        <a:solidFill>
                          <a:schemeClr val="tx1"/>
                        </a:solidFill>
                      </a:endParaRPr>
                    </a:p>
                  </a:txBody>
                  <a:tcPr marL="68580" marR="68580" marT="34290" marB="34290">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hangingPunct="0">
                        <a:lnSpc>
                          <a:spcPts val="1100"/>
                        </a:lnSpc>
                        <a:spcBef>
                          <a:spcPts val="0"/>
                        </a:spcBef>
                      </a:pPr>
                      <a:r>
                        <a:rPr kumimoji="1" lang="ja-JP" altLang="en-US" sz="1000" b="0" dirty="0" smtClean="0">
                          <a:solidFill>
                            <a:schemeClr val="tx1"/>
                          </a:solidFill>
                        </a:rPr>
                        <a:t>（イエロー①の取組に加え）</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・クラスター発生施設及び疑いの</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ある施設のうち、感染拡大防止</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に必要と考えられる施設への外</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出自粛</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・府県間移動の自粛</a:t>
                      </a:r>
                      <a:endParaRPr kumimoji="1" lang="en-US" altLang="ja-JP" sz="1000" b="1" dirty="0" smtClean="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hangingPunct="0">
                        <a:lnSpc>
                          <a:spcPts val="1100"/>
                        </a:lnSpc>
                        <a:spcBef>
                          <a:spcPts val="0"/>
                        </a:spcBef>
                      </a:pPr>
                      <a:r>
                        <a:rPr kumimoji="1" lang="ja-JP" altLang="en-US" sz="1000" b="0" dirty="0" smtClean="0">
                          <a:solidFill>
                            <a:schemeClr val="tx1"/>
                          </a:solidFill>
                        </a:rPr>
                        <a:t>（左記の取組に加え）</a:t>
                      </a:r>
                    </a:p>
                    <a:p>
                      <a:pPr hangingPunct="0">
                        <a:lnSpc>
                          <a:spcPts val="1100"/>
                        </a:lnSpc>
                        <a:spcBef>
                          <a:spcPts val="0"/>
                        </a:spcBef>
                      </a:pPr>
                      <a:r>
                        <a:rPr kumimoji="1" lang="ja-JP" altLang="en-US" sz="1000" b="1" dirty="0" smtClean="0">
                          <a:solidFill>
                            <a:schemeClr val="tx1"/>
                          </a:solidFill>
                        </a:rPr>
                        <a:t>・クラスター発生施設、その他感</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染拡大防止に必要と考えられる</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施設への外出自粛</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a:t>
                      </a:r>
                      <a:r>
                        <a:rPr kumimoji="1" lang="ja-JP" altLang="en-US" sz="1000" b="1" u="none" dirty="0" smtClean="0">
                          <a:solidFill>
                            <a:schemeClr val="tx1"/>
                          </a:solidFill>
                        </a:rPr>
                        <a:t>重症化や死亡のリスクが高い方</a:t>
                      </a:r>
                      <a:endParaRPr kumimoji="1" lang="en-US" altLang="ja-JP" sz="1000" b="1" u="none" dirty="0" smtClean="0">
                        <a:solidFill>
                          <a:schemeClr val="tx1"/>
                        </a:solidFill>
                      </a:endParaRPr>
                    </a:p>
                    <a:p>
                      <a:pPr hangingPunct="0">
                        <a:lnSpc>
                          <a:spcPts val="1100"/>
                        </a:lnSpc>
                        <a:spcBef>
                          <a:spcPts val="0"/>
                        </a:spcBef>
                      </a:pPr>
                      <a:r>
                        <a:rPr kumimoji="1" lang="ja-JP" altLang="en-US" sz="1000" b="1" u="none" dirty="0" smtClean="0">
                          <a:solidFill>
                            <a:schemeClr val="tx1"/>
                          </a:solidFill>
                        </a:rPr>
                        <a:t>　が利用されているデイサービス</a:t>
                      </a:r>
                      <a:endParaRPr kumimoji="1" lang="en-US" altLang="ja-JP" sz="1000" b="1" u="none" dirty="0" smtClean="0">
                        <a:solidFill>
                          <a:schemeClr val="tx1"/>
                        </a:solidFill>
                      </a:endParaRPr>
                    </a:p>
                    <a:p>
                      <a:pPr hangingPunct="0">
                        <a:lnSpc>
                          <a:spcPts val="1100"/>
                        </a:lnSpc>
                        <a:spcBef>
                          <a:spcPts val="0"/>
                        </a:spcBef>
                      </a:pPr>
                      <a:r>
                        <a:rPr kumimoji="1" lang="ja-JP" altLang="en-US" sz="1000" b="1" u="none" dirty="0" smtClean="0">
                          <a:solidFill>
                            <a:schemeClr val="tx1"/>
                          </a:solidFill>
                        </a:rPr>
                        <a:t>　やショートステイほか、通所系</a:t>
                      </a:r>
                      <a:endParaRPr kumimoji="1" lang="en-US" altLang="ja-JP" sz="1000" b="1" u="none" dirty="0" smtClean="0">
                        <a:solidFill>
                          <a:schemeClr val="tx1"/>
                        </a:solidFill>
                      </a:endParaRPr>
                    </a:p>
                    <a:p>
                      <a:pPr hangingPunct="0">
                        <a:lnSpc>
                          <a:spcPts val="1100"/>
                        </a:lnSpc>
                        <a:spcBef>
                          <a:spcPts val="0"/>
                        </a:spcBef>
                      </a:pPr>
                      <a:r>
                        <a:rPr kumimoji="1" lang="ja-JP" altLang="en-US" sz="1000" b="1" u="none" dirty="0" smtClean="0">
                          <a:solidFill>
                            <a:schemeClr val="tx1"/>
                          </a:solidFill>
                        </a:rPr>
                        <a:t>　福祉サービスを可能な限り利用</a:t>
                      </a:r>
                      <a:endParaRPr kumimoji="1" lang="en-US" altLang="ja-JP" sz="1000" b="1" u="none" dirty="0" smtClean="0">
                        <a:solidFill>
                          <a:schemeClr val="tx1"/>
                        </a:solidFill>
                      </a:endParaRPr>
                    </a:p>
                    <a:p>
                      <a:pPr hangingPunct="0">
                        <a:lnSpc>
                          <a:spcPts val="1100"/>
                        </a:lnSpc>
                        <a:spcBef>
                          <a:spcPts val="0"/>
                        </a:spcBef>
                      </a:pPr>
                      <a:r>
                        <a:rPr kumimoji="1" lang="ja-JP" altLang="en-US" sz="1000" b="1" u="none" dirty="0" smtClean="0">
                          <a:solidFill>
                            <a:schemeClr val="tx1"/>
                          </a:solidFill>
                        </a:rPr>
                        <a:t>　自粛</a:t>
                      </a:r>
                      <a:endParaRPr kumimoji="1" lang="en-US" altLang="ja-JP" sz="1000" b="1" dirty="0" smtClean="0">
                        <a:solidFill>
                          <a:schemeClr val="tx1"/>
                        </a:solidFill>
                      </a:endParaRPr>
                    </a:p>
                  </a:txBody>
                  <a:tcPr marL="68580" marR="68580" marT="34290" marB="34290">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3220906885"/>
                  </a:ext>
                </a:extLst>
              </a:tr>
              <a:tr h="605307">
                <a:tc>
                  <a:txBody>
                    <a:bodyPr/>
                    <a:lstStyle/>
                    <a:p>
                      <a:r>
                        <a:rPr kumimoji="1" lang="ja-JP" altLang="en-US" sz="1100" dirty="0" smtClean="0">
                          <a:latin typeface="HGS創英ﾌﾟﾚｾﾞﾝｽEB" panose="02020800000000000000" pitchFamily="18" charset="-128"/>
                          <a:ea typeface="HGS創英ﾌﾟﾚｾﾞﾝｽEB" panose="02020800000000000000" pitchFamily="18" charset="-128"/>
                        </a:rPr>
                        <a:t>■ イベント</a:t>
                      </a:r>
                      <a:endParaRPr kumimoji="1" lang="ja-JP" altLang="en-US" sz="1100" dirty="0">
                        <a:latin typeface="HGS創英ﾌﾟﾚｾﾞﾝｽEB" panose="02020800000000000000" pitchFamily="18" charset="-128"/>
                        <a:ea typeface="HGS創英ﾌﾟﾚｾﾞﾝｽEB" panose="02020800000000000000" pitchFamily="18" charset="-128"/>
                      </a:endParaRPr>
                    </a:p>
                  </a:txBody>
                  <a:tcPr marL="68580" marR="68580" marT="34290" marB="34290" anchor="ctr"/>
                </a:tc>
                <a:tc gridSpan="2">
                  <a:txBody>
                    <a:bodyPr/>
                    <a:lstStyle/>
                    <a:p>
                      <a:pPr hangingPunct="0">
                        <a:lnSpc>
                          <a:spcPts val="1100"/>
                        </a:lnSpc>
                        <a:spcBef>
                          <a:spcPts val="0"/>
                        </a:spcBef>
                      </a:pPr>
                      <a:r>
                        <a:rPr kumimoji="1" lang="ja-JP" altLang="en-US" sz="1000" b="0" dirty="0" smtClean="0">
                          <a:solidFill>
                            <a:schemeClr val="tx1"/>
                          </a:solidFill>
                        </a:rPr>
                        <a:t>（これまでの取組みのさらなる徹底）</a:t>
                      </a:r>
                    </a:p>
                    <a:p>
                      <a:pPr hangingPunct="0">
                        <a:lnSpc>
                          <a:spcPts val="1100"/>
                        </a:lnSpc>
                        <a:spcBef>
                          <a:spcPts val="0"/>
                        </a:spcBef>
                      </a:pPr>
                      <a:r>
                        <a:rPr kumimoji="1" lang="ja-JP" altLang="en-US" sz="1000" b="1" dirty="0" smtClean="0">
                          <a:solidFill>
                            <a:schemeClr val="tx1"/>
                          </a:solidFill>
                        </a:rPr>
                        <a:t>・ガイドラインの遵守の徹底</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・追跡システムの導入、又は名簿作成など追跡対策の徹底</a:t>
                      </a:r>
                      <a:endParaRPr kumimoji="1" lang="en-US" altLang="ja-JP" sz="1000" b="1" dirty="0" smtClean="0">
                        <a:solidFill>
                          <a:schemeClr val="tx1"/>
                        </a:solidFill>
                      </a:endParaRPr>
                    </a:p>
                  </a:txBody>
                  <a:tcPr marL="68580" marR="68580" marT="34290" marB="34290">
                    <a:lnR w="12700" cap="flat" cmpd="sng" algn="ctr">
                      <a:solidFill>
                        <a:schemeClr val="tx1"/>
                      </a:solidFill>
                      <a:prstDash val="solid"/>
                      <a:round/>
                      <a:headEnd type="none" w="med" len="med"/>
                      <a:tailEnd type="none" w="med" len="med"/>
                    </a:lnR>
                  </a:tcPr>
                </a:tc>
                <a:tc hMerge="1">
                  <a:txBody>
                    <a:bodyPr/>
                    <a:lstStyle/>
                    <a:p>
                      <a:pPr hangingPunct="0">
                        <a:lnSpc>
                          <a:spcPts val="1100"/>
                        </a:lnSpc>
                        <a:spcBef>
                          <a:spcPts val="0"/>
                        </a:spcBef>
                      </a:pPr>
                      <a:endParaRPr kumimoji="1" lang="en-US" altLang="ja-JP" sz="1000" b="1" dirty="0" smtClean="0">
                        <a:solidFill>
                          <a:schemeClr val="tx1"/>
                        </a:solidFill>
                      </a:endParaRPr>
                    </a:p>
                  </a:txBody>
                  <a:tcPr marL="68580" marR="68580" marT="34290" marB="34290">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hangingPunct="0">
                        <a:lnSpc>
                          <a:spcPts val="1100"/>
                        </a:lnSpc>
                        <a:spcBef>
                          <a:spcPts val="0"/>
                        </a:spcBef>
                      </a:pPr>
                      <a:r>
                        <a:rPr kumimoji="1" lang="ja-JP" altLang="en-US" sz="1000" b="0" dirty="0" smtClean="0">
                          <a:solidFill>
                            <a:schemeClr val="tx1"/>
                          </a:solidFill>
                        </a:rPr>
                        <a:t>（イエロー①の取組に加え）</a:t>
                      </a:r>
                    </a:p>
                    <a:p>
                      <a:pPr hangingPunct="0">
                        <a:lnSpc>
                          <a:spcPts val="1100"/>
                        </a:lnSpc>
                        <a:spcBef>
                          <a:spcPts val="0"/>
                        </a:spcBef>
                      </a:pPr>
                      <a:r>
                        <a:rPr kumimoji="1" lang="ja-JP" altLang="en-US" sz="1000" b="1" dirty="0" smtClean="0">
                          <a:solidFill>
                            <a:schemeClr val="tx1"/>
                          </a:solidFill>
                        </a:rPr>
                        <a:t>・府主催イベントの自粛</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・その他、国からの要請に基づく</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イベントの自粛</a:t>
                      </a:r>
                      <a:endParaRPr kumimoji="1" lang="ja-JP" altLang="en-US" sz="1000" b="1"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hangingPunct="0">
                        <a:lnSpc>
                          <a:spcPts val="1100"/>
                        </a:lnSpc>
                        <a:spcBef>
                          <a:spcPts val="0"/>
                        </a:spcBef>
                      </a:pPr>
                      <a:r>
                        <a:rPr kumimoji="1" lang="ja-JP" altLang="en-US" sz="1000" b="0" dirty="0" smtClean="0">
                          <a:solidFill>
                            <a:schemeClr val="tx1"/>
                          </a:solidFill>
                        </a:rPr>
                        <a:t>（左記の取組に加え）</a:t>
                      </a:r>
                    </a:p>
                    <a:p>
                      <a:pPr hangingPunct="0">
                        <a:lnSpc>
                          <a:spcPts val="1100"/>
                        </a:lnSpc>
                        <a:spcBef>
                          <a:spcPts val="0"/>
                        </a:spcBef>
                      </a:pPr>
                      <a:r>
                        <a:rPr kumimoji="1" lang="ja-JP" altLang="en-US" sz="1000" b="1" dirty="0" smtClean="0">
                          <a:solidFill>
                            <a:schemeClr val="tx1"/>
                          </a:solidFill>
                        </a:rPr>
                        <a:t>・</a:t>
                      </a:r>
                      <a:r>
                        <a:rPr kumimoji="1" lang="ja-JP" altLang="en-US" sz="1000" b="1" kern="1200" dirty="0" smtClean="0">
                          <a:solidFill>
                            <a:schemeClr val="tx1"/>
                          </a:solidFill>
                          <a:latin typeface="+mn-lt"/>
                          <a:ea typeface="+mn-ea"/>
                          <a:cs typeface="+mn-cs"/>
                        </a:rPr>
                        <a:t>ガイドライン</a:t>
                      </a:r>
                      <a:r>
                        <a:rPr kumimoji="1" lang="ja-JP" altLang="en-US" sz="1000" b="1" dirty="0" smtClean="0">
                          <a:solidFill>
                            <a:schemeClr val="tx1"/>
                          </a:solidFill>
                        </a:rPr>
                        <a:t>が遵守されていな</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a:t>
                      </a:r>
                      <a:r>
                        <a:rPr kumimoji="1" lang="ja-JP" altLang="en-US" sz="1000" b="1" dirty="0" err="1" smtClean="0">
                          <a:solidFill>
                            <a:schemeClr val="tx1"/>
                          </a:solidFill>
                        </a:rPr>
                        <a:t>い</a:t>
                      </a:r>
                      <a:r>
                        <a:rPr kumimoji="1" lang="ja-JP" altLang="en-US" sz="1000" b="1" dirty="0" smtClean="0">
                          <a:solidFill>
                            <a:schemeClr val="tx1"/>
                          </a:solidFill>
                        </a:rPr>
                        <a:t>場合には自粛</a:t>
                      </a:r>
                      <a:endParaRPr kumimoji="1" lang="en-US" altLang="ja-JP" sz="1000" b="1" dirty="0" smtClean="0">
                        <a:solidFill>
                          <a:schemeClr val="tx1"/>
                        </a:solidFill>
                      </a:endParaRPr>
                    </a:p>
                  </a:txBody>
                  <a:tcPr marL="68580" marR="68580" marT="34290" marB="34290">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722694849"/>
                  </a:ext>
                </a:extLst>
              </a:tr>
              <a:tr h="1581149">
                <a:tc>
                  <a:txBody>
                    <a:bodyPr/>
                    <a:lstStyle/>
                    <a:p>
                      <a:r>
                        <a:rPr kumimoji="1" lang="ja-JP" altLang="en-US" sz="1100" dirty="0" smtClean="0">
                          <a:latin typeface="HGS創英ﾌﾟﾚｾﾞﾝｽEB" panose="02020800000000000000" pitchFamily="18" charset="-128"/>
                          <a:ea typeface="HGS創英ﾌﾟﾚｾﾞﾝｽEB" panose="02020800000000000000" pitchFamily="18" charset="-128"/>
                        </a:rPr>
                        <a:t>■ 施　設</a:t>
                      </a:r>
                    </a:p>
                  </a:txBody>
                  <a:tcPr marL="68580" marR="68580" marT="34290" marB="34290" anchor="ctr"/>
                </a:tc>
                <a:tc>
                  <a:txBody>
                    <a:bodyPr/>
                    <a:lstStyle/>
                    <a:p>
                      <a:pPr hangingPunct="0">
                        <a:lnSpc>
                          <a:spcPts val="1100"/>
                        </a:lnSpc>
                        <a:spcBef>
                          <a:spcPts val="0"/>
                        </a:spcBef>
                      </a:pPr>
                      <a:r>
                        <a:rPr kumimoji="1" lang="ja-JP" altLang="en-US" sz="1000" b="0" dirty="0" smtClean="0">
                          <a:solidFill>
                            <a:schemeClr val="tx1"/>
                          </a:solidFill>
                        </a:rPr>
                        <a:t>（これまでの取組みのさらなる徹底）</a:t>
                      </a:r>
                    </a:p>
                    <a:p>
                      <a:pPr hangingPunct="0">
                        <a:lnSpc>
                          <a:spcPts val="1100"/>
                        </a:lnSpc>
                        <a:spcBef>
                          <a:spcPts val="0"/>
                        </a:spcBef>
                      </a:pPr>
                      <a:r>
                        <a:rPr kumimoji="1" lang="ja-JP" altLang="en-US" sz="1000" b="1" dirty="0" smtClean="0">
                          <a:solidFill>
                            <a:schemeClr val="tx1"/>
                          </a:solidFill>
                        </a:rPr>
                        <a:t>・ガイドラインの遵守の徹底</a:t>
                      </a:r>
                      <a:endParaRPr kumimoji="1" lang="en-US" altLang="ja-JP" sz="1000" b="1" dirty="0" smtClean="0">
                        <a:solidFill>
                          <a:schemeClr val="tx1"/>
                        </a:solidFill>
                      </a:endParaRPr>
                    </a:p>
                    <a:p>
                      <a:pPr hangingPunct="0">
                        <a:lnSpc>
                          <a:spcPts val="1100"/>
                        </a:lnSpc>
                        <a:spcBef>
                          <a:spcPts val="0"/>
                        </a:spcBef>
                      </a:pPr>
                      <a:r>
                        <a:rPr kumimoji="1" lang="ja-JP" altLang="ja-JP" sz="1000" b="1" kern="1200" dirty="0" smtClean="0">
                          <a:solidFill>
                            <a:schemeClr val="tx1"/>
                          </a:solidFill>
                          <a:latin typeface="+mn-lt"/>
                          <a:ea typeface="+mn-ea"/>
                          <a:cs typeface="+mn-cs"/>
                        </a:rPr>
                        <a:t>（感染防止宣言の呼びかけ）</a:t>
                      </a:r>
                      <a:endParaRPr kumimoji="1" lang="ja-JP" altLang="en-US" sz="1000" b="1" kern="1200" dirty="0" smtClean="0">
                        <a:solidFill>
                          <a:schemeClr val="tx1"/>
                        </a:solidFill>
                        <a:latin typeface="+mn-lt"/>
                        <a:ea typeface="+mn-ea"/>
                        <a:cs typeface="+mn-cs"/>
                      </a:endParaRPr>
                    </a:p>
                    <a:p>
                      <a:pPr hangingPunct="0">
                        <a:lnSpc>
                          <a:spcPts val="1100"/>
                        </a:lnSpc>
                        <a:spcBef>
                          <a:spcPts val="0"/>
                        </a:spcBef>
                      </a:pPr>
                      <a:r>
                        <a:rPr kumimoji="1" lang="ja-JP" altLang="en-US" sz="1000" b="1" dirty="0" smtClean="0">
                          <a:solidFill>
                            <a:schemeClr val="tx1"/>
                          </a:solidFill>
                        </a:rPr>
                        <a:t>・追跡システムの導入、又は名簿作成</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など追跡対策の徹底</a:t>
                      </a:r>
                      <a:endParaRPr kumimoji="1" lang="en-US" altLang="ja-JP" sz="1000" b="1" dirty="0" smtClean="0">
                        <a:solidFill>
                          <a:schemeClr val="tx1"/>
                        </a:solidFill>
                      </a:endParaRPr>
                    </a:p>
                    <a:p>
                      <a:pPr hangingPunct="0">
                        <a:lnSpc>
                          <a:spcPts val="1100"/>
                        </a:lnSpc>
                        <a:spcBef>
                          <a:spcPts val="0"/>
                        </a:spcBef>
                      </a:pPr>
                      <a:r>
                        <a:rPr kumimoji="1" lang="ja-JP" altLang="en-US" sz="1000" b="1" strike="noStrike" dirty="0" smtClean="0">
                          <a:solidFill>
                            <a:schemeClr val="tx1"/>
                          </a:solidFill>
                        </a:rPr>
                        <a:t>・</a:t>
                      </a:r>
                      <a:r>
                        <a:rPr kumimoji="1" lang="ja-JP" altLang="en-US" sz="1000" b="1" u="none" strike="noStrike" dirty="0" smtClean="0">
                          <a:solidFill>
                            <a:schemeClr val="tx1"/>
                          </a:solidFill>
                        </a:rPr>
                        <a:t>施設内での感染拡大が懸念される社</a:t>
                      </a:r>
                      <a:endParaRPr kumimoji="1" lang="en-US" altLang="ja-JP" sz="1000" b="1" u="none" strike="noStrike" dirty="0" smtClean="0">
                        <a:solidFill>
                          <a:schemeClr val="tx1"/>
                        </a:solidFill>
                      </a:endParaRPr>
                    </a:p>
                    <a:p>
                      <a:pPr hangingPunct="0">
                        <a:lnSpc>
                          <a:spcPts val="1100"/>
                        </a:lnSpc>
                        <a:spcBef>
                          <a:spcPts val="0"/>
                        </a:spcBef>
                      </a:pPr>
                      <a:r>
                        <a:rPr kumimoji="1" lang="ja-JP" altLang="en-US" sz="1000" b="1" u="none" strike="noStrike" dirty="0" smtClean="0">
                          <a:solidFill>
                            <a:schemeClr val="tx1"/>
                          </a:solidFill>
                        </a:rPr>
                        <a:t>　会</a:t>
                      </a:r>
                      <a:r>
                        <a:rPr kumimoji="1" lang="ja-JP" altLang="en-US" sz="1000" b="1" strike="noStrike" dirty="0" smtClean="0">
                          <a:solidFill>
                            <a:schemeClr val="tx1"/>
                          </a:solidFill>
                        </a:rPr>
                        <a:t>福祉施設等（特別養護老人ホー</a:t>
                      </a:r>
                      <a:endParaRPr kumimoji="1" lang="en-US" altLang="ja-JP" sz="1000" b="1" strike="noStrike" dirty="0" smtClean="0">
                        <a:solidFill>
                          <a:schemeClr val="tx1"/>
                        </a:solidFill>
                      </a:endParaRPr>
                    </a:p>
                    <a:p>
                      <a:pPr hangingPunct="0">
                        <a:lnSpc>
                          <a:spcPts val="1100"/>
                        </a:lnSpc>
                        <a:spcBef>
                          <a:spcPts val="0"/>
                        </a:spcBef>
                      </a:pPr>
                      <a:r>
                        <a:rPr kumimoji="1" lang="ja-JP" altLang="en-US" sz="1000" b="1" strike="noStrike" dirty="0" smtClean="0">
                          <a:solidFill>
                            <a:schemeClr val="tx1"/>
                          </a:solidFill>
                        </a:rPr>
                        <a:t>　ム、デイサービス等）へのあらため</a:t>
                      </a:r>
                      <a:endParaRPr kumimoji="1" lang="en-US" altLang="ja-JP" sz="1000" b="1" strike="noStrike" dirty="0" smtClean="0">
                        <a:solidFill>
                          <a:schemeClr val="tx1"/>
                        </a:solidFill>
                      </a:endParaRPr>
                    </a:p>
                    <a:p>
                      <a:pPr hangingPunct="0">
                        <a:lnSpc>
                          <a:spcPts val="1100"/>
                        </a:lnSpc>
                        <a:spcBef>
                          <a:spcPts val="0"/>
                        </a:spcBef>
                      </a:pPr>
                      <a:r>
                        <a:rPr kumimoji="1" lang="ja-JP" altLang="en-US" sz="1000" b="1" strike="noStrike" dirty="0" smtClean="0">
                          <a:solidFill>
                            <a:schemeClr val="tx1"/>
                          </a:solidFill>
                        </a:rPr>
                        <a:t>　</a:t>
                      </a:r>
                      <a:r>
                        <a:rPr kumimoji="1" lang="ja-JP" altLang="en-US" sz="1000" b="1" strike="noStrike" dirty="0" err="1" smtClean="0">
                          <a:solidFill>
                            <a:schemeClr val="tx1"/>
                          </a:solidFill>
                        </a:rPr>
                        <a:t>ての</a:t>
                      </a:r>
                      <a:r>
                        <a:rPr kumimoji="1" lang="ja-JP" altLang="en-US" sz="1000" b="1" strike="noStrike" dirty="0" smtClean="0">
                          <a:solidFill>
                            <a:schemeClr val="tx1"/>
                          </a:solidFill>
                        </a:rPr>
                        <a:t>注意喚起</a:t>
                      </a:r>
                      <a:endParaRPr kumimoji="1" lang="en-US" altLang="ja-JP" sz="1000" b="1" strike="noStrike" dirty="0" smtClean="0">
                        <a:solidFill>
                          <a:schemeClr val="tx1"/>
                        </a:solidFill>
                      </a:endParaRPr>
                    </a:p>
                    <a:p>
                      <a:pPr hangingPunct="0">
                        <a:lnSpc>
                          <a:spcPts val="1100"/>
                        </a:lnSpc>
                        <a:spcBef>
                          <a:spcPts val="0"/>
                        </a:spcBef>
                      </a:pPr>
                      <a:r>
                        <a:rPr kumimoji="1" lang="ja-JP" altLang="en-US" sz="1000" b="1" strike="noStrike" dirty="0" smtClean="0">
                          <a:solidFill>
                            <a:schemeClr val="tx1"/>
                          </a:solidFill>
                        </a:rPr>
                        <a:t>・</a:t>
                      </a:r>
                      <a:r>
                        <a:rPr kumimoji="1" lang="ja-JP" altLang="en-US" sz="1000" b="1" strike="noStrike" spc="-130" baseline="0" dirty="0" smtClean="0">
                          <a:solidFill>
                            <a:schemeClr val="tx1"/>
                          </a:solidFill>
                        </a:rPr>
                        <a:t>クラスター発生施設及び疑いのある施設に</a:t>
                      </a:r>
                      <a:endParaRPr kumimoji="1" lang="en-US" altLang="ja-JP" sz="1000" b="1" strike="noStrike" spc="-130" baseline="0" dirty="0" smtClean="0">
                        <a:solidFill>
                          <a:schemeClr val="tx1"/>
                        </a:solidFill>
                      </a:endParaRPr>
                    </a:p>
                    <a:p>
                      <a:pPr hangingPunct="0">
                        <a:lnSpc>
                          <a:spcPts val="1100"/>
                        </a:lnSpc>
                        <a:spcBef>
                          <a:spcPts val="0"/>
                        </a:spcBef>
                      </a:pPr>
                      <a:r>
                        <a:rPr kumimoji="1" lang="ja-JP" altLang="en-US" sz="1000" b="1" strike="noStrike" spc="-130" baseline="0" dirty="0" smtClean="0">
                          <a:solidFill>
                            <a:schemeClr val="tx1"/>
                          </a:solidFill>
                        </a:rPr>
                        <a:t>　</a:t>
                      </a:r>
                      <a:r>
                        <a:rPr kumimoji="1" lang="ja-JP" altLang="en-US" sz="1000" b="1" strike="noStrike" spc="-80" baseline="0" dirty="0" smtClean="0">
                          <a:solidFill>
                            <a:schemeClr val="tx1"/>
                          </a:solidFill>
                        </a:rPr>
                        <a:t>対する従業員への</a:t>
                      </a:r>
                      <a:r>
                        <a:rPr kumimoji="1" lang="en-US" altLang="ja-JP" sz="1000" b="1" strike="noStrike" spc="-80" baseline="0" dirty="0" smtClean="0">
                          <a:solidFill>
                            <a:schemeClr val="tx1"/>
                          </a:solidFill>
                        </a:rPr>
                        <a:t>PCR</a:t>
                      </a:r>
                      <a:r>
                        <a:rPr kumimoji="1" lang="ja-JP" altLang="en-US" sz="1000" b="1" strike="noStrike" spc="-80" baseline="0" dirty="0" smtClean="0">
                          <a:solidFill>
                            <a:schemeClr val="tx1"/>
                          </a:solidFill>
                        </a:rPr>
                        <a:t>検査受診の協力</a:t>
                      </a:r>
                      <a:endParaRPr kumimoji="1" lang="en-US" altLang="ja-JP" sz="1000" b="1" spc="-80" baseline="0" dirty="0" smtClean="0">
                        <a:solidFill>
                          <a:schemeClr val="tx1"/>
                        </a:solidFill>
                      </a:endParaRPr>
                    </a:p>
                  </a:txBody>
                  <a:tcPr marL="68580" marR="68580" marT="34290" marB="34290">
                    <a:lnR w="12700" cap="flat" cmpd="sng" algn="ctr">
                      <a:solidFill>
                        <a:schemeClr val="tx1"/>
                      </a:solidFill>
                      <a:prstDash val="dash"/>
                      <a:round/>
                      <a:headEnd type="none" w="med" len="med"/>
                      <a:tailEnd type="none" w="med" len="med"/>
                    </a:lnR>
                  </a:tcPr>
                </a:tc>
                <a:tc>
                  <a:txBody>
                    <a:bodyPr/>
                    <a:lstStyle/>
                    <a:p>
                      <a:pPr hangingPunct="0">
                        <a:lnSpc>
                          <a:spcPts val="1100"/>
                        </a:lnSpc>
                        <a:spcBef>
                          <a:spcPts val="0"/>
                        </a:spcBef>
                      </a:pPr>
                      <a:r>
                        <a:rPr kumimoji="1" lang="ja-JP" altLang="en-US" sz="1000" b="0" dirty="0" smtClean="0">
                          <a:solidFill>
                            <a:schemeClr val="tx1"/>
                          </a:solidFill>
                        </a:rPr>
                        <a:t>（左記の取組に加え）</a:t>
                      </a:r>
                      <a:endParaRPr kumimoji="1" lang="en-US" altLang="ja-JP" sz="1000" b="0" dirty="0" smtClean="0">
                        <a:solidFill>
                          <a:schemeClr val="tx1"/>
                        </a:solidFill>
                      </a:endParaRPr>
                    </a:p>
                    <a:p>
                      <a:pPr hangingPunct="0">
                        <a:lnSpc>
                          <a:spcPts val="1100"/>
                        </a:lnSpc>
                        <a:spcBef>
                          <a:spcPts val="0"/>
                        </a:spcBef>
                      </a:pPr>
                      <a:r>
                        <a:rPr kumimoji="1" lang="ja-JP" altLang="en-US" sz="1000" b="1" dirty="0" smtClean="0">
                          <a:solidFill>
                            <a:schemeClr val="tx1"/>
                          </a:solidFill>
                        </a:rPr>
                        <a:t>・クラスター発生施設　</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及び疑いのある施設</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のうち、感染防止宣</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言をしていない施設</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の休止</a:t>
                      </a:r>
                      <a:endParaRPr kumimoji="1" lang="en-US" altLang="ja-JP" sz="1000" b="1" dirty="0" smtClean="0">
                        <a:solidFill>
                          <a:schemeClr val="tx1"/>
                        </a:solidFill>
                      </a:endParaRPr>
                    </a:p>
                    <a:p>
                      <a:pPr hangingPunct="0">
                        <a:lnSpc>
                          <a:spcPts val="1100"/>
                        </a:lnSpc>
                        <a:spcBef>
                          <a:spcPts val="0"/>
                        </a:spcBef>
                      </a:pPr>
                      <a:endParaRPr kumimoji="1" lang="en-US" altLang="ja-JP" sz="1000" b="0" dirty="0" smtClean="0">
                        <a:solidFill>
                          <a:schemeClr val="tx1"/>
                        </a:solidFill>
                      </a:endParaRPr>
                    </a:p>
                  </a:txBody>
                  <a:tcPr marL="68580" marR="68580" marT="34290" marB="34290">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hangingPunct="0">
                        <a:lnSpc>
                          <a:spcPts val="1100"/>
                        </a:lnSpc>
                        <a:spcBef>
                          <a:spcPts val="0"/>
                        </a:spcBef>
                      </a:pPr>
                      <a:r>
                        <a:rPr kumimoji="1" lang="ja-JP" altLang="en-US" sz="1000" b="0" dirty="0" smtClean="0">
                          <a:solidFill>
                            <a:schemeClr val="tx1"/>
                          </a:solidFill>
                        </a:rPr>
                        <a:t>（イエロー①の取組に加え）</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・クラスター発生施設及び疑いの</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ある施設のうち、感染拡大防止</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に必要と考えられる施設の休止</a:t>
                      </a:r>
                      <a:endParaRPr kumimoji="1" lang="en-US" altLang="ja-JP" sz="1000" b="1" dirty="0" smtClean="0">
                        <a:solidFill>
                          <a:schemeClr val="tx1"/>
                        </a:solidFill>
                      </a:endParaRPr>
                    </a:p>
                    <a:p>
                      <a:pPr hangingPunct="0">
                        <a:lnSpc>
                          <a:spcPts val="1100"/>
                        </a:lnSpc>
                        <a:spcBef>
                          <a:spcPts val="0"/>
                        </a:spcBef>
                      </a:pPr>
                      <a:endParaRPr kumimoji="1" lang="en-US" altLang="ja-JP" sz="1000" b="1" dirty="0" smtClean="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hangingPunct="0">
                        <a:lnSpc>
                          <a:spcPts val="1100"/>
                        </a:lnSpc>
                        <a:spcBef>
                          <a:spcPts val="0"/>
                        </a:spcBef>
                      </a:pPr>
                      <a:r>
                        <a:rPr kumimoji="1" lang="ja-JP" altLang="en-US" sz="1000" b="0" dirty="0" smtClean="0">
                          <a:solidFill>
                            <a:schemeClr val="tx1"/>
                          </a:solidFill>
                        </a:rPr>
                        <a:t>（左記の取組に加え）</a:t>
                      </a:r>
                    </a:p>
                    <a:p>
                      <a:pPr hangingPunct="0">
                        <a:lnSpc>
                          <a:spcPts val="1100"/>
                        </a:lnSpc>
                        <a:spcBef>
                          <a:spcPts val="0"/>
                        </a:spcBef>
                      </a:pPr>
                      <a:r>
                        <a:rPr kumimoji="1" lang="ja-JP" altLang="en-US" sz="1000" b="1" dirty="0" smtClean="0">
                          <a:solidFill>
                            <a:schemeClr val="tx1"/>
                          </a:solidFill>
                        </a:rPr>
                        <a:t>・クラスター発生施設、その他感</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染拡大防止に必要と考えられる</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施設の休止</a:t>
                      </a:r>
                      <a:endParaRPr kumimoji="1" lang="en-US" altLang="ja-JP" sz="1000" b="1" dirty="0" smtClean="0">
                        <a:solidFill>
                          <a:schemeClr val="tx1"/>
                        </a:solidFill>
                      </a:endParaRPr>
                    </a:p>
                    <a:p>
                      <a:pPr hangingPunct="0">
                        <a:lnSpc>
                          <a:spcPts val="1100"/>
                        </a:lnSpc>
                        <a:spcBef>
                          <a:spcPts val="0"/>
                        </a:spcBef>
                      </a:pPr>
                      <a:endParaRPr kumimoji="1" lang="en-US" altLang="ja-JP" sz="1000" b="1" dirty="0" smtClean="0">
                        <a:solidFill>
                          <a:schemeClr val="tx1"/>
                        </a:solidFill>
                      </a:endParaRPr>
                    </a:p>
                    <a:p>
                      <a:pPr hangingPunct="0">
                        <a:lnSpc>
                          <a:spcPts val="1100"/>
                        </a:lnSpc>
                        <a:spcBef>
                          <a:spcPts val="0"/>
                        </a:spcBef>
                      </a:pPr>
                      <a:endParaRPr kumimoji="1" lang="ja-JP" altLang="en-US" sz="1000" b="1" dirty="0" smtClean="0">
                        <a:solidFill>
                          <a:schemeClr val="tx1"/>
                        </a:solidFill>
                      </a:endParaRPr>
                    </a:p>
                  </a:txBody>
                  <a:tcPr marL="68580" marR="68580" marT="34290" marB="34290">
                    <a:lnL w="12700" cap="flat" cmpd="sng" algn="ctr">
                      <a:solidFill>
                        <a:schemeClr val="tx1"/>
                      </a:solidFill>
                      <a:prstDash val="dash"/>
                      <a:round/>
                      <a:headEnd type="none" w="med" len="med"/>
                      <a:tailEnd type="none" w="med" len="med"/>
                    </a:lnL>
                  </a:tcPr>
                </a:tc>
                <a:extLst>
                  <a:ext uri="{0D108BD9-81ED-4DB2-BD59-A6C34878D82A}">
                    <a16:rowId xmlns:a16="http://schemas.microsoft.com/office/drawing/2014/main" val="1126548398"/>
                  </a:ext>
                </a:extLst>
              </a:tr>
              <a:tr h="5949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HGS創英ﾌﾟﾚｾﾞﾝｽEB" panose="02020800000000000000" pitchFamily="18" charset="-128"/>
                          <a:ea typeface="HGS創英ﾌﾟﾚｾﾞﾝｽEB" panose="02020800000000000000" pitchFamily="18" charset="-128"/>
                        </a:rPr>
                        <a:t>■ 学　校</a:t>
                      </a:r>
                    </a:p>
                  </a:txBody>
                  <a:tcPr marL="68580" marR="68580" marT="34290" marB="34290" anchor="ctr"/>
                </a:tc>
                <a:tc gridSpan="2">
                  <a:txBody>
                    <a:bodyPr/>
                    <a:lstStyle/>
                    <a:p>
                      <a:pPr hangingPunct="0">
                        <a:lnSpc>
                          <a:spcPts val="1100"/>
                        </a:lnSpc>
                        <a:spcBef>
                          <a:spcPts val="0"/>
                        </a:spcBef>
                      </a:pPr>
                      <a:r>
                        <a:rPr kumimoji="1" lang="ja-JP" altLang="en-US" sz="1000" b="1" dirty="0" smtClean="0">
                          <a:solidFill>
                            <a:schemeClr val="tx1"/>
                          </a:solidFill>
                        </a:rPr>
                        <a:t>・授業形態は、平常授業</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・教室の人数は、通常（</a:t>
                      </a:r>
                      <a:r>
                        <a:rPr kumimoji="1" lang="en-US" altLang="ja-JP" sz="1000" b="1" dirty="0" smtClean="0">
                          <a:solidFill>
                            <a:schemeClr val="tx1"/>
                          </a:solidFill>
                        </a:rPr>
                        <a:t>40</a:t>
                      </a:r>
                      <a:r>
                        <a:rPr kumimoji="1" lang="ja-JP" altLang="en-US" sz="1000" b="1" dirty="0" smtClean="0">
                          <a:solidFill>
                            <a:schemeClr val="tx1"/>
                          </a:solidFill>
                        </a:rPr>
                        <a:t>人まで）</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・感染リスクの高い活動（近距離での活動、合唱・管楽器演奏</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等）について、感染防止対策のさらなる徹底</a:t>
                      </a:r>
                      <a:endParaRPr kumimoji="1" lang="en-US" altLang="ja-JP" sz="1000" b="1" dirty="0" smtClean="0">
                        <a:solidFill>
                          <a:schemeClr val="tx1"/>
                        </a:solidFill>
                      </a:endParaRPr>
                    </a:p>
                  </a:txBody>
                  <a:tcPr marL="68580" marR="68580" marT="34290" marB="34290"/>
                </a:tc>
                <a:tc hMerge="1">
                  <a:txBody>
                    <a:bodyPr/>
                    <a:lstStyle/>
                    <a:p>
                      <a:pPr hangingPunct="0">
                        <a:lnSpc>
                          <a:spcPts val="1200"/>
                        </a:lnSpc>
                        <a:spcBef>
                          <a:spcPts val="0"/>
                        </a:spcBef>
                      </a:pPr>
                      <a:endParaRPr kumimoji="1" lang="en-US" altLang="ja-JP" sz="1000" b="0" dirty="0" smtClean="0">
                        <a:solidFill>
                          <a:schemeClr val="tx1"/>
                        </a:solidFill>
                      </a:endParaRPr>
                    </a:p>
                  </a:txBody>
                  <a:tcPr marL="68580" marR="68580" marT="34290" marB="3429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tcPr>
                </a:tc>
                <a:tc gridSpan="2">
                  <a:txBody>
                    <a:bodyPr/>
                    <a:lstStyle/>
                    <a:p>
                      <a:pPr hangingPunct="0">
                        <a:lnSpc>
                          <a:spcPts val="1100"/>
                        </a:lnSpc>
                        <a:spcBef>
                          <a:spcPts val="0"/>
                        </a:spcBef>
                      </a:pPr>
                      <a:r>
                        <a:rPr kumimoji="1" lang="ja-JP" altLang="en-US" sz="1000" b="1" dirty="0" smtClean="0">
                          <a:solidFill>
                            <a:schemeClr val="tx1"/>
                          </a:solidFill>
                        </a:rPr>
                        <a:t>・授業形態は、分散登校・短縮授業・オンライン授業</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・教室の人数は、</a:t>
                      </a:r>
                      <a:r>
                        <a:rPr kumimoji="1" lang="en-US" altLang="ja-JP" sz="1000" b="1" dirty="0" smtClean="0">
                          <a:solidFill>
                            <a:schemeClr val="tx1"/>
                          </a:solidFill>
                        </a:rPr>
                        <a:t>20</a:t>
                      </a:r>
                      <a:r>
                        <a:rPr kumimoji="1" lang="ja-JP" altLang="en-US" sz="1000" b="1" dirty="0" smtClean="0">
                          <a:solidFill>
                            <a:schemeClr val="tx1"/>
                          </a:solidFill>
                        </a:rPr>
                        <a:t>～</a:t>
                      </a:r>
                      <a:r>
                        <a:rPr kumimoji="1" lang="en-US" altLang="ja-JP" sz="1000" b="1" dirty="0" smtClean="0">
                          <a:solidFill>
                            <a:schemeClr val="tx1"/>
                          </a:solidFill>
                        </a:rPr>
                        <a:t>15</a:t>
                      </a:r>
                      <a:r>
                        <a:rPr kumimoji="1" lang="ja-JP" altLang="en-US" sz="1000" b="1" dirty="0" smtClean="0">
                          <a:solidFill>
                            <a:schemeClr val="tx1"/>
                          </a:solidFill>
                        </a:rPr>
                        <a:t>人程度</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・感染リスクの高い活動（近距離での活動、合唱・管楽器演奏等）</a:t>
                      </a:r>
                      <a:endParaRPr kumimoji="1" lang="en-US" altLang="ja-JP" sz="1000" b="1" dirty="0" smtClean="0">
                        <a:solidFill>
                          <a:schemeClr val="tx1"/>
                        </a:solidFill>
                      </a:endParaRPr>
                    </a:p>
                    <a:p>
                      <a:pPr hangingPunct="0">
                        <a:lnSpc>
                          <a:spcPts val="1100"/>
                        </a:lnSpc>
                        <a:spcBef>
                          <a:spcPts val="0"/>
                        </a:spcBef>
                      </a:pPr>
                      <a:r>
                        <a:rPr kumimoji="1" lang="ja-JP" altLang="en-US" sz="1000" b="1" dirty="0" smtClean="0">
                          <a:solidFill>
                            <a:schemeClr val="tx1"/>
                          </a:solidFill>
                        </a:rPr>
                        <a:t>　を実施しない</a:t>
                      </a:r>
                      <a:endParaRPr kumimoji="1" lang="en-US" altLang="ja-JP" sz="1000" b="1" dirty="0" smtClean="0">
                        <a:solidFill>
                          <a:schemeClr val="tx1"/>
                        </a:solidFill>
                      </a:endParaRPr>
                    </a:p>
                  </a:txBody>
                  <a:tcPr marL="68580" marR="68580" marT="34290" marB="34290"/>
                </a:tc>
                <a:tc hMerge="1">
                  <a:txBody>
                    <a:bodyPr/>
                    <a:lstStyle/>
                    <a:p>
                      <a:pPr hangingPunct="0">
                        <a:lnSpc>
                          <a:spcPts val="1200"/>
                        </a:lnSpc>
                        <a:spcBef>
                          <a:spcPts val="0"/>
                        </a:spcBef>
                      </a:pPr>
                      <a:endParaRPr kumimoji="1" lang="ja-JP" altLang="en-US" sz="1000" b="1" dirty="0" smtClean="0">
                        <a:solidFill>
                          <a:schemeClr val="tx1"/>
                        </a:solidFill>
                      </a:endParaRPr>
                    </a:p>
                  </a:txBody>
                  <a:tcPr marL="68580" marR="68580" marT="34290" marB="34290"/>
                </a:tc>
                <a:extLst>
                  <a:ext uri="{0D108BD9-81ED-4DB2-BD59-A6C34878D82A}">
                    <a16:rowId xmlns:a16="http://schemas.microsoft.com/office/drawing/2014/main" val="936439977"/>
                  </a:ext>
                </a:extLst>
              </a:tr>
            </a:tbl>
          </a:graphicData>
        </a:graphic>
      </p:graphicFrame>
      <p:sp>
        <p:nvSpPr>
          <p:cNvPr id="8" name="テキスト ボックス 7"/>
          <p:cNvSpPr txBox="1"/>
          <p:nvPr/>
        </p:nvSpPr>
        <p:spPr>
          <a:xfrm>
            <a:off x="3962399" y="6420319"/>
            <a:ext cx="6454792" cy="400110"/>
          </a:xfrm>
          <a:prstGeom prst="rect">
            <a:avLst/>
          </a:prstGeom>
          <a:solidFill>
            <a:schemeClr val="bg1"/>
          </a:solidFill>
          <a:ln>
            <a:solidFill>
              <a:schemeClr val="tx1"/>
            </a:solidFill>
            <a:prstDash val="sysDot"/>
          </a:ln>
        </p:spPr>
        <p:txBody>
          <a:bodyPr wrap="square" rtlCol="0">
            <a:spAutoFit/>
          </a:bodyPr>
          <a:lstStyle/>
          <a:p>
            <a:pPr defTabSz="685800">
              <a:defRPr/>
            </a:pPr>
            <a:r>
              <a:rPr lang="en-US" altLang="ja-JP" sz="1000" b="1" dirty="0">
                <a:solidFill>
                  <a:prstClr val="black"/>
                </a:solidFill>
                <a:latin typeface="游ゴシック" panose="020F0502020204030204"/>
                <a:ea typeface="游ゴシック" panose="020B0400000000000000" pitchFamily="50" charset="-128"/>
              </a:rPr>
              <a:t>※</a:t>
            </a:r>
            <a:r>
              <a:rPr lang="ja-JP" altLang="en-US" sz="1000" b="1" dirty="0">
                <a:solidFill>
                  <a:prstClr val="black"/>
                </a:solidFill>
                <a:latin typeface="游ゴシック" panose="020F0502020204030204"/>
                <a:ea typeface="游ゴシック" panose="020B0400000000000000" pitchFamily="50" charset="-128"/>
              </a:rPr>
              <a:t>レッドステージでは、上記取組に限らず、感染状況を踏まえ感染拡大防止に必要と考えられる措置を実施。</a:t>
            </a:r>
            <a:endParaRPr lang="en-US" altLang="ja-JP" sz="1000" b="1" dirty="0">
              <a:solidFill>
                <a:prstClr val="black"/>
              </a:solidFill>
              <a:latin typeface="游ゴシック" panose="020F0502020204030204"/>
              <a:ea typeface="游ゴシック" panose="020B0400000000000000" pitchFamily="50" charset="-128"/>
            </a:endParaRPr>
          </a:p>
          <a:p>
            <a:pPr defTabSz="685800">
              <a:defRPr/>
            </a:pPr>
            <a:r>
              <a:rPr lang="ja-JP" altLang="en-US" sz="1000" b="1" dirty="0">
                <a:solidFill>
                  <a:prstClr val="black"/>
                </a:solidFill>
                <a:latin typeface="游ゴシック" panose="020F0502020204030204"/>
                <a:ea typeface="游ゴシック" panose="020B0400000000000000" pitchFamily="50" charset="-128"/>
              </a:rPr>
              <a:t>　（例</a:t>
            </a:r>
            <a:r>
              <a:rPr lang="en-US" altLang="ja-JP" sz="1000" b="1" dirty="0">
                <a:solidFill>
                  <a:prstClr val="black"/>
                </a:solidFill>
                <a:latin typeface="游ゴシック" panose="020F0502020204030204"/>
                <a:ea typeface="游ゴシック" panose="020B0400000000000000" pitchFamily="50" charset="-128"/>
              </a:rPr>
              <a:t>:</a:t>
            </a:r>
            <a:r>
              <a:rPr lang="ja-JP" altLang="en-US" sz="1000" b="1" dirty="0">
                <a:solidFill>
                  <a:prstClr val="black"/>
                </a:solidFill>
                <a:latin typeface="游ゴシック" panose="020F0502020204030204"/>
                <a:ea typeface="游ゴシック" panose="020B0400000000000000" pitchFamily="50" charset="-128"/>
              </a:rPr>
              <a:t>生活維持に必要な場合を除く外出自粛　など）</a:t>
            </a:r>
            <a:endParaRPr lang="ja-JP" altLang="en-US" sz="1000" dirty="0">
              <a:solidFill>
                <a:prstClr val="black"/>
              </a:solidFill>
              <a:latin typeface="游ゴシック" panose="020F0502020204030204"/>
              <a:ea typeface="游ゴシック" panose="020B0400000000000000" pitchFamily="50" charset="-128"/>
            </a:endParaRPr>
          </a:p>
        </p:txBody>
      </p:sp>
      <p:sp>
        <p:nvSpPr>
          <p:cNvPr id="2" name="右矢印 1"/>
          <p:cNvSpPr/>
          <p:nvPr/>
        </p:nvSpPr>
        <p:spPr>
          <a:xfrm>
            <a:off x="3067852" y="5913480"/>
            <a:ext cx="7124700" cy="59410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病床使用率</a:t>
            </a:r>
          </a:p>
        </p:txBody>
      </p:sp>
      <p:sp>
        <p:nvSpPr>
          <p:cNvPr id="3" name="テキスト ボックス 2"/>
          <p:cNvSpPr txBox="1"/>
          <p:nvPr/>
        </p:nvSpPr>
        <p:spPr>
          <a:xfrm>
            <a:off x="2524126" y="6035291"/>
            <a:ext cx="638175" cy="369332"/>
          </a:xfrm>
          <a:prstGeom prst="rect">
            <a:avLst/>
          </a:prstGeom>
          <a:noFill/>
        </p:spPr>
        <p:txBody>
          <a:bodyPr wrap="square" rtlCol="0">
            <a:spAutoFit/>
          </a:bodyPr>
          <a:lstStyle/>
          <a:p>
            <a:r>
              <a:rPr lang="ja-JP" altLang="en-US" b="1" dirty="0"/>
              <a:t>低</a:t>
            </a:r>
          </a:p>
        </p:txBody>
      </p:sp>
      <p:sp>
        <p:nvSpPr>
          <p:cNvPr id="7" name="テキスト ボックス 6"/>
          <p:cNvSpPr txBox="1"/>
          <p:nvPr/>
        </p:nvSpPr>
        <p:spPr>
          <a:xfrm>
            <a:off x="10136205" y="6033708"/>
            <a:ext cx="638175" cy="369332"/>
          </a:xfrm>
          <a:prstGeom prst="rect">
            <a:avLst/>
          </a:prstGeom>
          <a:noFill/>
        </p:spPr>
        <p:txBody>
          <a:bodyPr wrap="square" rtlCol="0">
            <a:spAutoFit/>
          </a:bodyPr>
          <a:lstStyle/>
          <a:p>
            <a:r>
              <a:rPr lang="ja-JP" altLang="en-US" b="1" dirty="0"/>
              <a:t>高</a:t>
            </a:r>
          </a:p>
        </p:txBody>
      </p:sp>
      <p:sp>
        <p:nvSpPr>
          <p:cNvPr id="6" name="テキスト ボックス 5"/>
          <p:cNvSpPr txBox="1"/>
          <p:nvPr/>
        </p:nvSpPr>
        <p:spPr>
          <a:xfrm>
            <a:off x="8404429" y="160873"/>
            <a:ext cx="2194161" cy="400110"/>
          </a:xfrm>
          <a:prstGeom prst="rect">
            <a:avLst/>
          </a:prstGeom>
          <a:solidFill>
            <a:schemeClr val="bg1"/>
          </a:solidFill>
        </p:spPr>
        <p:txBody>
          <a:bodyPr wrap="square" rtlCol="0">
            <a:spAutoFit/>
          </a:bodyPr>
          <a:lstStyle/>
          <a:p>
            <a:pPr algn="ctr"/>
            <a:r>
              <a:rPr lang="en-US" altLang="ja-JP" sz="2000" b="1" dirty="0" smtClean="0"/>
              <a:t>7/3</a:t>
            </a:r>
            <a:r>
              <a:rPr lang="ja-JP" altLang="en-US" sz="2000" b="1" dirty="0" smtClean="0"/>
              <a:t>本部会議資料</a:t>
            </a:r>
            <a:endParaRPr lang="ja-JP" altLang="en-US" sz="2000" b="1" dirty="0"/>
          </a:p>
        </p:txBody>
      </p:sp>
      <p:sp>
        <p:nvSpPr>
          <p:cNvPr id="9" name="スライド番号プレースホルダー 8"/>
          <p:cNvSpPr>
            <a:spLocks noGrp="1"/>
          </p:cNvSpPr>
          <p:nvPr>
            <p:ph type="sldNum" sz="quarter" idx="12"/>
          </p:nvPr>
        </p:nvSpPr>
        <p:spPr>
          <a:xfrm>
            <a:off x="9373913" y="6403040"/>
            <a:ext cx="2743200" cy="365125"/>
          </a:xfrm>
        </p:spPr>
        <p:txBody>
          <a:bodyPr/>
          <a:lstStyle/>
          <a:p>
            <a:fld id="{FE1BD58B-2CDE-485A-8E10-5E6FB430C5D3}" type="slidenum">
              <a:rPr kumimoji="1" lang="ja-JP" altLang="en-US" smtClean="0"/>
              <a:t>8</a:t>
            </a:fld>
            <a:endParaRPr kumimoji="1" lang="ja-JP" altLang="en-US"/>
          </a:p>
        </p:txBody>
      </p:sp>
    </p:spTree>
    <p:extLst>
      <p:ext uri="{BB962C8B-B14F-4D97-AF65-F5344CB8AC3E}">
        <p14:creationId xmlns:p14="http://schemas.microsoft.com/office/powerpoint/2010/main" val="84447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16397</TotalTime>
  <Words>2921</Words>
  <Application>Microsoft Office PowerPoint</Application>
  <PresentationFormat>ワイド画面</PresentationFormat>
  <Paragraphs>335</Paragraphs>
  <Slides>8</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HGS創英ﾌﾟﾚｾﾞﾝｽEB</vt:lpstr>
      <vt:lpstr>HG創英角ｺﾞｼｯｸUB</vt:lpstr>
      <vt:lpstr>Meiryo UI</vt:lpstr>
      <vt:lpstr>ＭＳ ゴシック</vt:lpstr>
      <vt:lpstr>UD デジタル 教科書体 NK-B</vt:lpstr>
      <vt:lpstr>游ゴシック</vt:lpstr>
      <vt:lpstr>游ゴシック Light</vt:lpstr>
      <vt:lpstr>Arial</vt:lpstr>
      <vt:lpstr>Microsoft Himalaya</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野崎　健二</dc:creator>
  <cp:lastModifiedBy>松永　あかり</cp:lastModifiedBy>
  <cp:revision>1841</cp:revision>
  <cp:lastPrinted>2021-03-18T05:00:55Z</cp:lastPrinted>
  <dcterms:created xsi:type="dcterms:W3CDTF">2019-04-25T08:31:09Z</dcterms:created>
  <dcterms:modified xsi:type="dcterms:W3CDTF">2021-03-18T09:37:36Z</dcterms:modified>
</cp:coreProperties>
</file>