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7" r:id="rId2"/>
    <p:sldId id="268"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99"/>
    <a:srgbClr val="FF9933"/>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639" autoAdjust="0"/>
  </p:normalViewPr>
  <p:slideViewPr>
    <p:cSldViewPr snapToGrid="0">
      <p:cViewPr varScale="1">
        <p:scale>
          <a:sx n="69" d="100"/>
          <a:sy n="69" d="100"/>
        </p:scale>
        <p:origin x="780" y="6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DEB1B45-5C22-4CEE-8323-970FED29B128}" type="datetimeFigureOut">
              <a:rPr kumimoji="1" lang="ja-JP" altLang="en-US" smtClean="0"/>
              <a:t>2021/3/18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756C24B-3581-4302-A2F9-B8782FBC7802}" type="slidenum">
              <a:rPr kumimoji="1" lang="ja-JP" altLang="en-US" smtClean="0"/>
              <a:t>‹#›</a:t>
            </a:fld>
            <a:endParaRPr kumimoji="1" lang="ja-JP" altLang="en-US"/>
          </a:p>
        </p:txBody>
      </p:sp>
    </p:spTree>
    <p:extLst>
      <p:ext uri="{BB962C8B-B14F-4D97-AF65-F5344CB8AC3E}">
        <p14:creationId xmlns:p14="http://schemas.microsoft.com/office/powerpoint/2010/main" val="176174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1</a:t>
            </a:fld>
            <a:endParaRPr kumimoji="1" lang="ja-JP" altLang="en-US"/>
          </a:p>
        </p:txBody>
      </p:sp>
    </p:spTree>
    <p:extLst>
      <p:ext uri="{BB962C8B-B14F-4D97-AF65-F5344CB8AC3E}">
        <p14:creationId xmlns:p14="http://schemas.microsoft.com/office/powerpoint/2010/main" val="176148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2</a:t>
            </a:fld>
            <a:endParaRPr kumimoji="1" lang="ja-JP" altLang="en-US"/>
          </a:p>
        </p:txBody>
      </p:sp>
    </p:spTree>
    <p:extLst>
      <p:ext uri="{BB962C8B-B14F-4D97-AF65-F5344CB8AC3E}">
        <p14:creationId xmlns:p14="http://schemas.microsoft.com/office/powerpoint/2010/main" val="350460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79F0BC2-6C0F-4DFC-90CE-CC6C5AA34635}" type="datetime1">
              <a:rPr kumimoji="1" lang="ja-JP" altLang="en-US" smtClean="0"/>
              <a:t>2021/3/18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16423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D1F2A0E-D0EF-4A58-BD75-56434BA56490}" type="datetime1">
              <a:rPr kumimoji="1" lang="ja-JP" altLang="en-US" smtClean="0"/>
              <a:t>2021/3/18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7509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73F144-5A6F-4C69-B57B-237BCEF89E4F}" type="datetime1">
              <a:rPr kumimoji="1" lang="ja-JP" altLang="en-US" smtClean="0"/>
              <a:t>2021/3/18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17843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F92968-3AAD-4639-AB6C-C1D89E312425}" type="datetime1">
              <a:rPr kumimoji="1" lang="ja-JP" altLang="en-US" smtClean="0"/>
              <a:t>2021/3/18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6805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A1A592-3928-49E4-A791-0BBF40EA1C5F}" type="datetime1">
              <a:rPr kumimoji="1" lang="ja-JP" altLang="en-US" smtClean="0"/>
              <a:t>2021/3/18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0002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CC3302B-D854-45A5-B45C-06B33223A715}" type="datetime1">
              <a:rPr kumimoji="1" lang="ja-JP" altLang="en-US" smtClean="0"/>
              <a:t>2021/3/18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279714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9F1CA8-DB69-4CF6-A0D8-171507DF8EDC}" type="datetime1">
              <a:rPr kumimoji="1" lang="ja-JP" altLang="en-US" smtClean="0"/>
              <a:t>2021/3/18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58651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EFD104-362C-4B9D-AA8F-04CECB899D86}" type="datetime1">
              <a:rPr kumimoji="1" lang="ja-JP" altLang="en-US" smtClean="0"/>
              <a:t>2021/3/18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660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AABACE-A5C8-41B9-811F-83831181E20E}" type="datetime1">
              <a:rPr kumimoji="1" lang="ja-JP" altLang="en-US" smtClean="0"/>
              <a:t>2021/3/18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3199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FC5529-7BAE-4920-B9A5-1B2B5C8DB297}" type="datetime1">
              <a:rPr kumimoji="1" lang="ja-JP" altLang="en-US" smtClean="0"/>
              <a:t>2021/3/18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7081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32994D-8268-44FE-97FA-730E4BED3EBF}" type="datetime1">
              <a:rPr kumimoji="1" lang="ja-JP" altLang="en-US" smtClean="0"/>
              <a:t>2021/3/18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9397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79E30-17B9-4BDA-B8CC-3964B5C6232A}" type="datetime1">
              <a:rPr kumimoji="1" lang="ja-JP" altLang="en-US" smtClean="0"/>
              <a:t>2021/3/18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05529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0" y="607068"/>
            <a:ext cx="12496800" cy="6278642"/>
          </a:xfrm>
          <a:prstGeom prst="rect">
            <a:avLst/>
          </a:prstGeom>
          <a:noFill/>
          <a:ln>
            <a:noFill/>
          </a:ln>
        </p:spPr>
        <p:txBody>
          <a:bodyPr wrap="square" rtlCol="0">
            <a:spAutoFit/>
          </a:bodyPr>
          <a:lstStyle/>
          <a:p>
            <a:endParaRPr kumimoji="1" lang="en-US" altLang="ja-JP"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（１）大阪府の発生動向</a:t>
            </a:r>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３月１日緊急事態措置解除の前後から新規陽性者数が増加に転じており</a:t>
            </a:r>
            <a:r>
              <a:rPr lang="ja-JP" altLang="en-US" sz="1600"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直近１週間</a:t>
            </a:r>
            <a:r>
              <a:rPr lang="ja-JP" altLang="en-US" sz="1600" dirty="0">
                <a:latin typeface="Meiryo UI" panose="020B0604030504040204" pitchFamily="50" charset="-128"/>
                <a:ea typeface="Meiryo UI" panose="020B0604030504040204" pitchFamily="50" charset="-128"/>
              </a:rPr>
              <a:t>は</a:t>
            </a:r>
            <a:r>
              <a:rPr lang="ja-JP" altLang="en-US" sz="1600" b="1" dirty="0" smtClean="0">
                <a:latin typeface="Meiryo UI" panose="020B0604030504040204" pitchFamily="50" charset="-128"/>
                <a:ea typeface="Meiryo UI" panose="020B0604030504040204" pitchFamily="50" charset="-128"/>
              </a:rPr>
              <a:t>前週比</a:t>
            </a:r>
            <a:r>
              <a:rPr lang="en-US" altLang="ja-JP" sz="1600" b="1" dirty="0" smtClean="0">
                <a:latin typeface="Meiryo UI" panose="020B0604030504040204" pitchFamily="50" charset="-128"/>
                <a:ea typeface="Meiryo UI" panose="020B0604030504040204" pitchFamily="50" charset="-128"/>
              </a:rPr>
              <a:t>1.32</a:t>
            </a:r>
            <a:r>
              <a:rPr lang="ja-JP" altLang="en-US" sz="1600" b="1" dirty="0" smtClean="0">
                <a:latin typeface="Meiryo UI" panose="020B0604030504040204" pitchFamily="50" charset="-128"/>
                <a:ea typeface="Meiryo UI" panose="020B0604030504040204" pitchFamily="50" charset="-128"/>
              </a:rPr>
              <a:t>倍となり、解除要請前の水準を超過。</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rPr>
              <a:t>　　</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感染拡大の兆候を予測する</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20</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30</a:t>
            </a:r>
            <a:r>
              <a:rPr lang="ja-JP" altLang="en-US" sz="1600" b="1" dirty="0" smtClean="0">
                <a:latin typeface="Meiryo UI" panose="020B0604030504040204" pitchFamily="50" charset="-128"/>
                <a:ea typeface="Meiryo UI" panose="020B0604030504040204" pitchFamily="50" charset="-128"/>
              </a:rPr>
              <a:t>代新規陽性者数７日間移動平均」が</a:t>
            </a:r>
            <a:r>
              <a:rPr lang="ja-JP" altLang="en-US" sz="1600" dirty="0" smtClean="0">
                <a:latin typeface="Meiryo UI" panose="020B0604030504040204" pitchFamily="50" charset="-128"/>
                <a:ea typeface="Meiryo UI" panose="020B0604030504040204" pitchFamily="50" charset="-128"/>
              </a:rPr>
              <a:t>３月</a:t>
            </a:r>
            <a:r>
              <a:rPr lang="en-US" altLang="ja-JP" sz="1600" dirty="0" smtClean="0">
                <a:latin typeface="Meiryo UI" panose="020B0604030504040204" pitchFamily="50" charset="-128"/>
                <a:ea typeface="Meiryo UI" panose="020B0604030504040204" pitchFamily="50" charset="-128"/>
              </a:rPr>
              <a:t>11</a:t>
            </a:r>
            <a:r>
              <a:rPr lang="ja-JP" altLang="en-US" sz="1600" dirty="0" smtClean="0">
                <a:latin typeface="Meiryo UI" panose="020B0604030504040204" pitchFamily="50" charset="-128"/>
                <a:ea typeface="Meiryo UI" panose="020B0604030504040204" pitchFamily="50" charset="-128"/>
              </a:rPr>
              <a:t>日を底として</a:t>
            </a:r>
            <a:r>
              <a:rPr lang="ja-JP" altLang="en-US" sz="1600" b="1" dirty="0" smtClean="0">
                <a:latin typeface="Meiryo UI" panose="020B0604030504040204" pitchFamily="50" charset="-128"/>
                <a:ea typeface="Meiryo UI" panose="020B0604030504040204" pitchFamily="50" charset="-128"/>
              </a:rPr>
              <a:t>増加に転じ、</a:t>
            </a:r>
            <a:r>
              <a:rPr lang="ja-JP" altLang="en-US" sz="1600" dirty="0" smtClean="0">
                <a:latin typeface="Meiryo UI" panose="020B0604030504040204" pitchFamily="50" charset="-128"/>
                <a:ea typeface="Meiryo UI" panose="020B0604030504040204" pitchFamily="50" charset="-128"/>
              </a:rPr>
              <a:t>併せて今後の重症者数の増減</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傾向を予測する</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60</a:t>
            </a:r>
            <a:r>
              <a:rPr lang="ja-JP" altLang="en-US" sz="1600" b="1" dirty="0" smtClean="0">
                <a:latin typeface="Meiryo UI" panose="020B0604030504040204" pitchFamily="50" charset="-128"/>
                <a:ea typeface="Meiryo UI" panose="020B0604030504040204" pitchFamily="50" charset="-128"/>
              </a:rPr>
              <a:t>代以上</a:t>
            </a:r>
            <a:r>
              <a:rPr lang="zh-TW" altLang="en-US" sz="1600" b="1" dirty="0">
                <a:latin typeface="Meiryo UI" panose="020B0604030504040204" pitchFamily="50" charset="-128"/>
                <a:ea typeface="Meiryo UI" panose="020B0604030504040204" pitchFamily="50" charset="-128"/>
              </a:rPr>
              <a:t>新規陽性者数７日間移動平均</a:t>
            </a:r>
            <a:r>
              <a:rPr lang="ja-JP" altLang="en-US" sz="1600" b="1" dirty="0" smtClean="0">
                <a:latin typeface="Meiryo UI" panose="020B0604030504040204" pitchFamily="50" charset="-128"/>
                <a:ea typeface="Meiryo UI" panose="020B0604030504040204" pitchFamily="50" charset="-128"/>
              </a:rPr>
              <a:t>」も</a:t>
            </a:r>
            <a:r>
              <a:rPr lang="ja-JP" altLang="en-US" sz="1600" dirty="0" smtClean="0">
                <a:latin typeface="Meiryo UI" panose="020B0604030504040204" pitchFamily="50" charset="-128"/>
                <a:ea typeface="Meiryo UI" panose="020B0604030504040204" pitchFamily="50" charset="-128"/>
              </a:rPr>
              <a:t>同時期に</a:t>
            </a:r>
            <a:r>
              <a:rPr lang="ja-JP" altLang="en-US" sz="1600" b="1" dirty="0" smtClean="0">
                <a:latin typeface="Meiryo UI" panose="020B0604030504040204" pitchFamily="50" charset="-128"/>
                <a:ea typeface="Meiryo UI" panose="020B0604030504040204" pitchFamily="50" charset="-128"/>
              </a:rPr>
              <a:t>急増</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これらの状況を踏まえると、</a:t>
            </a:r>
            <a:r>
              <a:rPr lang="ja-JP" altLang="en-US" sz="1600" b="1" dirty="0" smtClean="0">
                <a:latin typeface="Meiryo UI" panose="020B0604030504040204" pitchFamily="50" charset="-128"/>
                <a:ea typeface="Meiryo UI" panose="020B0604030504040204" pitchFamily="50" charset="-128"/>
              </a:rPr>
              <a:t>今後</a:t>
            </a:r>
            <a:r>
              <a:rPr lang="ja-JP" altLang="en-US" sz="1600" b="1" dirty="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感染拡大及び医療提供体制への負荷の増大が推測</a:t>
            </a:r>
            <a:r>
              <a:rPr lang="ja-JP" altLang="en-US" sz="1600" dirty="0" smtClean="0">
                <a:latin typeface="Meiryo UI" panose="020B0604030504040204" pitchFamily="50" charset="-128"/>
                <a:ea typeface="Meiryo UI" panose="020B0604030504040204" pitchFamily="50" charset="-128"/>
              </a:rPr>
              <a:t>される。</a:t>
            </a:r>
            <a:endParaRPr lang="en-US" altLang="ja-JP" sz="1600" dirty="0" smtClean="0">
              <a:latin typeface="Meiryo UI" panose="020B0604030504040204" pitchFamily="50" charset="-128"/>
              <a:ea typeface="Meiryo UI" panose="020B0604030504040204" pitchFamily="50" charset="-128"/>
            </a:endParaRPr>
          </a:p>
          <a:p>
            <a:endParaRPr lang="en-US" altLang="ja-JP"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（２）市内・市外居住者の発生動向（週・人口</a:t>
            </a:r>
            <a:r>
              <a:rPr lang="en-US" altLang="ja-JP"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10</a:t>
            </a:r>
            <a:r>
              <a:rPr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万人あたり）</a:t>
            </a:r>
            <a:endParaRPr lang="en-US" altLang="ja-JP"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発症日別では、</a:t>
            </a:r>
            <a:r>
              <a:rPr lang="ja-JP" altLang="en-US" sz="1600" b="1" dirty="0" smtClean="0">
                <a:latin typeface="Meiryo UI" panose="020B0604030504040204" pitchFamily="50" charset="-128"/>
                <a:ea typeface="Meiryo UI" panose="020B0604030504040204" pitchFamily="50" charset="-128"/>
              </a:rPr>
              <a:t>市内居住者新規陽性者数７日間移動平均は、市内への時短要請継続に伴い、概ね横ばい</a:t>
            </a:r>
            <a:r>
              <a:rPr lang="ja-JP" altLang="en-US" sz="1600" dirty="0" smtClean="0">
                <a:latin typeface="Meiryo UI" panose="020B0604030504040204" pitchFamily="50" charset="-128"/>
                <a:ea typeface="Meiryo UI" panose="020B0604030504040204" pitchFamily="50" charset="-128"/>
              </a:rPr>
              <a:t>にある一方、</a:t>
            </a:r>
            <a:r>
              <a:rPr lang="ja-JP" altLang="en-US" sz="1600" b="1" dirty="0" smtClean="0">
                <a:latin typeface="Meiryo UI" panose="020B0604030504040204" pitchFamily="50" charset="-128"/>
                <a:ea typeface="Meiryo UI" panose="020B0604030504040204" pitchFamily="50" charset="-128"/>
              </a:rPr>
              <a:t>市外居住者は、</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緊急事態措置解除に伴い、増加</a:t>
            </a:r>
            <a:r>
              <a:rPr lang="ja-JP" altLang="en-US" sz="1600" dirty="0" smtClean="0">
                <a:latin typeface="Meiryo UI" panose="020B0604030504040204" pitchFamily="50" charset="-128"/>
                <a:ea typeface="Meiryo UI" panose="020B0604030504040204" pitchFamily="50" charset="-128"/>
              </a:rPr>
              <a:t>に転じている。</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人口</a:t>
            </a:r>
            <a:r>
              <a:rPr lang="en-US" altLang="ja-JP" sz="1600" b="1" dirty="0" smtClean="0">
                <a:latin typeface="Meiryo UI" panose="020B0604030504040204" pitchFamily="50" charset="-128"/>
                <a:ea typeface="Meiryo UI" panose="020B0604030504040204" pitchFamily="50" charset="-128"/>
              </a:rPr>
              <a:t>10</a:t>
            </a:r>
            <a:r>
              <a:rPr lang="ja-JP" altLang="en-US" sz="1600" b="1" dirty="0" smtClean="0">
                <a:latin typeface="Meiryo UI" panose="020B0604030504040204" pitchFamily="50" charset="-128"/>
                <a:ea typeface="Meiryo UI" panose="020B0604030504040204" pitchFamily="50" charset="-128"/>
              </a:rPr>
              <a:t>万人あたりも、市外居住者は増加</a:t>
            </a:r>
            <a:r>
              <a:rPr lang="ja-JP" altLang="en-US" sz="1600" dirty="0" smtClean="0">
                <a:latin typeface="Meiryo UI" panose="020B0604030504040204" pitchFamily="50" charset="-128"/>
                <a:ea typeface="Meiryo UI" panose="020B0604030504040204" pitchFamily="50" charset="-128"/>
              </a:rPr>
              <a:t>し</a:t>
            </a:r>
            <a:r>
              <a:rPr lang="ja-JP" altLang="en-US"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大阪市内居住新規陽性者数は、</a:t>
            </a:r>
            <a:r>
              <a:rPr lang="ja-JP" altLang="en-US" sz="1600" dirty="0">
                <a:latin typeface="Meiryo UI" panose="020B0604030504040204" pitchFamily="50" charset="-128"/>
                <a:ea typeface="Meiryo UI" panose="020B0604030504040204" pitchFamily="50" charset="-128"/>
              </a:rPr>
              <a:t>市内への時短要請継続による効果で</a:t>
            </a:r>
            <a:r>
              <a:rPr lang="ja-JP" altLang="en-US" sz="1600" b="1" dirty="0">
                <a:latin typeface="Meiryo UI" panose="020B0604030504040204" pitchFamily="50" charset="-128"/>
                <a:ea typeface="Meiryo UI" panose="020B0604030504040204" pitchFamily="50" charset="-128"/>
              </a:rPr>
              <a:t>横ばいとなって</a:t>
            </a:r>
            <a:r>
              <a:rPr lang="ja-JP" altLang="en-US" sz="1600" b="1" dirty="0" smtClean="0">
                <a:latin typeface="Meiryo UI" panose="020B0604030504040204" pitchFamily="50" charset="-128"/>
                <a:ea typeface="Meiryo UI" panose="020B0604030504040204" pitchFamily="50" charset="-128"/>
              </a:rPr>
              <a:t>いたが、</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直近は増加に転じている。</a:t>
            </a:r>
            <a:endParaRPr lang="en-US" altLang="ja-JP" sz="1600" b="1"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　感染経路の状況については、</a:t>
            </a:r>
            <a:r>
              <a:rPr lang="ja-JP" altLang="en-US" sz="1600" b="1" dirty="0" smtClean="0">
                <a:latin typeface="Meiryo UI" panose="020B0604030504040204" pitchFamily="50" charset="-128"/>
                <a:ea typeface="Meiryo UI" panose="020B0604030504040204" pitchFamily="50" charset="-128"/>
              </a:rPr>
              <a:t>市外居住者は感染経路不明割合が４割程度</a:t>
            </a:r>
            <a:r>
              <a:rPr lang="ja-JP" altLang="en-US" sz="1600" dirty="0" smtClean="0">
                <a:latin typeface="Meiryo UI" panose="020B0604030504040204" pitchFamily="50" charset="-128"/>
                <a:ea typeface="Meiryo UI" panose="020B0604030504040204" pitchFamily="50" charset="-128"/>
              </a:rPr>
              <a:t>である一方、</a:t>
            </a:r>
            <a:r>
              <a:rPr lang="ja-JP" altLang="en-US" sz="1600" b="1" dirty="0" smtClean="0">
                <a:latin typeface="Meiryo UI" panose="020B0604030504040204" pitchFamily="50" charset="-128"/>
                <a:ea typeface="Meiryo UI" panose="020B0604030504040204" pitchFamily="50" charset="-128"/>
              </a:rPr>
              <a:t>市内居住者は５割程度から７割弱と急増</a:t>
            </a:r>
            <a:r>
              <a:rPr lang="ja-JP" altLang="en-US" sz="1600" dirty="0" smtClean="0">
                <a:latin typeface="Meiryo UI" panose="020B0604030504040204" pitchFamily="50" charset="-128"/>
                <a:ea typeface="Meiryo UI" panose="020B0604030504040204" pitchFamily="50" charset="-128"/>
              </a:rPr>
              <a:t>しており、</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感染経路不明の割合が増加すると感染が拡大する可能性が高いことから、</a:t>
            </a:r>
            <a:r>
              <a:rPr lang="ja-JP" altLang="en-US" sz="1600" b="1" dirty="0" smtClean="0">
                <a:latin typeface="Meiryo UI" panose="020B0604030504040204" pitchFamily="50" charset="-128"/>
                <a:ea typeface="Meiryo UI" panose="020B0604030504040204" pitchFamily="50" charset="-128"/>
              </a:rPr>
              <a:t>市内での市中感染拡大の恐れが高まっている。</a:t>
            </a:r>
            <a:r>
              <a:rPr lang="ja-JP" altLang="en-US" b="1"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（３）夜の街関連等の発生動向</a:t>
            </a:r>
            <a:endParaRPr lang="en-US" altLang="ja-JP"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rPr>
              <a:t>新規</a:t>
            </a:r>
            <a:r>
              <a:rPr kumimoji="1" lang="ja-JP" altLang="en-US" sz="1600" b="1" dirty="0">
                <a:latin typeface="Meiryo UI" panose="020B0604030504040204" pitchFamily="50" charset="-128"/>
                <a:ea typeface="Meiryo UI" panose="020B0604030504040204" pitchFamily="50" charset="-128"/>
              </a:rPr>
              <a:t>陽性者に占める夜の街の関係者及び滞在者の割合</a:t>
            </a:r>
            <a:r>
              <a:rPr kumimoji="1" lang="ja-JP" altLang="en-US" sz="1600" b="1" dirty="0" smtClean="0">
                <a:latin typeface="Meiryo UI" panose="020B0604030504040204" pitchFamily="50" charset="-128"/>
                <a:ea typeface="Meiryo UI" panose="020B0604030504040204" pitchFamily="50" charset="-128"/>
              </a:rPr>
              <a:t>は、</a:t>
            </a:r>
            <a:r>
              <a:rPr lang="ja-JP" altLang="en-US" sz="1600" b="1" dirty="0" smtClean="0">
                <a:latin typeface="Meiryo UI" panose="020B0604030504040204" pitchFamily="50" charset="-128"/>
                <a:ea typeface="Meiryo UI" panose="020B0604030504040204" pitchFamily="50" charset="-128"/>
              </a:rPr>
              <a:t>緊急事態措置解除に伴い増加</a:t>
            </a:r>
            <a:r>
              <a:rPr lang="ja-JP" altLang="en-US" sz="1600" dirty="0" smtClean="0">
                <a:latin typeface="Meiryo UI" panose="020B0604030504040204" pitchFamily="50" charset="-128"/>
                <a:ea typeface="Meiryo UI" panose="020B0604030504040204" pitchFamily="50" charset="-128"/>
              </a:rPr>
              <a:t>に転じ、</a:t>
            </a:r>
            <a:r>
              <a:rPr lang="ja-JP" altLang="en-US" sz="1600" b="1" dirty="0" smtClean="0">
                <a:latin typeface="Meiryo UI" panose="020B0604030504040204" pitchFamily="50" charset="-128"/>
                <a:ea typeface="Meiryo UI" panose="020B0604030504040204" pitchFamily="50" charset="-128"/>
              </a:rPr>
              <a:t>滞在エリアとして市内・市外ともに増加</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傾向</a:t>
            </a:r>
            <a:r>
              <a:rPr lang="ja-JP" altLang="en-US" sz="1600" dirty="0" smtClean="0">
                <a:latin typeface="Meiryo UI" panose="020B0604030504040204" pitchFamily="50" charset="-128"/>
                <a:ea typeface="Meiryo UI" panose="020B0604030504040204" pitchFamily="50" charset="-128"/>
              </a:rPr>
              <a:t>にある。</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（４）変異株の状況</a:t>
            </a:r>
            <a:endParaRPr lang="en-US" altLang="ja-JP"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令和</a:t>
            </a:r>
            <a:r>
              <a:rPr lang="en-US" altLang="ja-JP" sz="1600" dirty="0">
                <a:latin typeface="Meiryo UI" panose="020B0604030504040204" pitchFamily="50" charset="-128"/>
                <a:ea typeface="Meiryo UI" panose="020B0604030504040204" pitchFamily="50" charset="-128"/>
              </a:rPr>
              <a:t>3</a:t>
            </a:r>
            <a:r>
              <a:rPr lang="ja-JP" altLang="en-US" sz="1600" dirty="0">
                <a:latin typeface="Meiryo UI" panose="020B0604030504040204" pitchFamily="50" charset="-128"/>
                <a:ea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rPr>
              <a:t>1</a:t>
            </a:r>
            <a:r>
              <a:rPr lang="ja-JP" altLang="en-US" sz="1600" dirty="0" smtClean="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20</a:t>
            </a:r>
            <a:r>
              <a:rPr lang="ja-JP" altLang="en-US" sz="1600" dirty="0" smtClean="0">
                <a:latin typeface="Meiryo UI" panose="020B0604030504040204" pitchFamily="50" charset="-128"/>
                <a:ea typeface="Meiryo UI" panose="020B0604030504040204" pitchFamily="50" charset="-128"/>
              </a:rPr>
              <a:t>日以降</a:t>
            </a:r>
            <a:r>
              <a:rPr lang="ja-JP" altLang="en-US" sz="1600"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陽性</a:t>
            </a:r>
            <a:r>
              <a:rPr lang="ja-JP" altLang="en-US" sz="1600" dirty="0">
                <a:latin typeface="Meiryo UI" panose="020B0604030504040204" pitchFamily="50" charset="-128"/>
                <a:ea typeface="Meiryo UI" panose="020B0604030504040204" pitchFamily="50" charset="-128"/>
              </a:rPr>
              <a:t>となった検体の一部に</a:t>
            </a:r>
            <a:r>
              <a:rPr lang="ja-JP" altLang="en-US" sz="1600" dirty="0" smtClean="0">
                <a:latin typeface="Meiryo UI" panose="020B0604030504040204" pitchFamily="50" charset="-128"/>
                <a:ea typeface="Meiryo UI" panose="020B0604030504040204" pitchFamily="50" charset="-128"/>
              </a:rPr>
              <a:t>ついて変異</a:t>
            </a:r>
            <a:r>
              <a:rPr lang="ja-JP" altLang="en-US" sz="1600" dirty="0">
                <a:latin typeface="Meiryo UI" panose="020B0604030504040204" pitchFamily="50" charset="-128"/>
                <a:ea typeface="Meiryo UI" panose="020B0604030504040204" pitchFamily="50" charset="-128"/>
              </a:rPr>
              <a:t>株スクリーニングを</a:t>
            </a:r>
            <a:r>
              <a:rPr lang="ja-JP" altLang="en-US" sz="1600" dirty="0" smtClean="0">
                <a:latin typeface="Meiryo UI" panose="020B0604030504040204" pitchFamily="50" charset="-128"/>
                <a:ea typeface="Meiryo UI" panose="020B0604030504040204" pitchFamily="50" charset="-128"/>
              </a:rPr>
              <a:t>実施したところ、</a:t>
            </a:r>
            <a:r>
              <a:rPr lang="ja-JP" altLang="en-US" sz="1600" b="1" dirty="0" smtClean="0">
                <a:latin typeface="Meiryo UI" panose="020B0604030504040204" pitchFamily="50" charset="-128"/>
                <a:ea typeface="Meiryo UI" panose="020B0604030504040204" pitchFamily="50" charset="-128"/>
              </a:rPr>
              <a:t>変異株</a:t>
            </a:r>
            <a:r>
              <a:rPr lang="en-US" altLang="ja-JP" sz="1600" b="1" dirty="0" smtClean="0">
                <a:latin typeface="Meiryo UI" panose="020B0604030504040204" pitchFamily="50" charset="-128"/>
                <a:ea typeface="Meiryo UI" panose="020B0604030504040204" pitchFamily="50" charset="-128"/>
              </a:rPr>
              <a:t>PCR</a:t>
            </a:r>
            <a:r>
              <a:rPr lang="ja-JP" altLang="en-US" sz="1600" b="1" dirty="0" smtClean="0">
                <a:latin typeface="Meiryo UI" panose="020B0604030504040204" pitchFamily="50" charset="-128"/>
                <a:ea typeface="Meiryo UI" panose="020B0604030504040204" pitchFamily="50" charset="-128"/>
              </a:rPr>
              <a:t>検査陽性率</a:t>
            </a:r>
            <a:r>
              <a:rPr lang="ja-JP" altLang="en-US" sz="1600" b="1" dirty="0" smtClean="0">
                <a:latin typeface="Meiryo UI" panose="020B0604030504040204" pitchFamily="50" charset="-128"/>
                <a:ea typeface="Meiryo UI" panose="020B0604030504040204" pitchFamily="50" charset="-128"/>
              </a:rPr>
              <a:t>は</a:t>
            </a:r>
            <a:r>
              <a:rPr lang="en-US" altLang="ja-JP" sz="1600" b="1" dirty="0">
                <a:latin typeface="Meiryo UI" panose="020B0604030504040204" pitchFamily="50" charset="-128"/>
                <a:ea typeface="Meiryo UI" panose="020B0604030504040204" pitchFamily="50" charset="-128"/>
              </a:rPr>
              <a:t>29</a:t>
            </a:r>
            <a:r>
              <a:rPr lang="ja-JP" altLang="en-US" sz="1600" b="1" dirty="0" smtClean="0">
                <a:latin typeface="Meiryo UI" panose="020B0604030504040204" pitchFamily="50" charset="-128"/>
                <a:ea typeface="Meiryo UI" panose="020B0604030504040204" pitchFamily="50" charset="-128"/>
              </a:rPr>
              <a:t>％</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（変異株</a:t>
            </a:r>
            <a:r>
              <a:rPr lang="en-US" altLang="ja-JP" sz="1400" dirty="0" smtClean="0">
                <a:latin typeface="Meiryo UI" panose="020B0604030504040204" pitchFamily="50" charset="-128"/>
                <a:ea typeface="Meiryo UI" panose="020B0604030504040204" pitchFamily="50" charset="-128"/>
              </a:rPr>
              <a:t>PCR</a:t>
            </a:r>
            <a:r>
              <a:rPr lang="ja-JP" altLang="en-US" sz="1400" dirty="0" smtClean="0">
                <a:latin typeface="Meiryo UI" panose="020B0604030504040204" pitchFamily="50" charset="-128"/>
                <a:ea typeface="Meiryo UI" panose="020B0604030504040204" pitchFamily="50" charset="-128"/>
              </a:rPr>
              <a:t>検査件数</a:t>
            </a:r>
            <a:r>
              <a:rPr lang="en-US" altLang="ja-JP" sz="1400" dirty="0" smtClean="0">
                <a:latin typeface="Meiryo UI" panose="020B0604030504040204" pitchFamily="50" charset="-128"/>
                <a:ea typeface="Meiryo UI" panose="020B0604030504040204" pitchFamily="50" charset="-128"/>
              </a:rPr>
              <a:t>369</a:t>
            </a:r>
            <a:r>
              <a:rPr lang="ja-JP" altLang="en-US" sz="1400" dirty="0" smtClean="0">
                <a:latin typeface="Meiryo UI" panose="020B0604030504040204" pitchFamily="50" charset="-128"/>
                <a:ea typeface="Meiryo UI" panose="020B0604030504040204" pitchFamily="50" charset="-128"/>
              </a:rPr>
              <a:t>件</a:t>
            </a:r>
            <a:r>
              <a:rPr lang="ja-JP" altLang="en-US" sz="1400" dirty="0" smtClean="0">
                <a:latin typeface="Meiryo UI" panose="020B0604030504040204" pitchFamily="50" charset="-128"/>
                <a:ea typeface="Meiryo UI" panose="020B0604030504040204" pitchFamily="50" charset="-128"/>
              </a:rPr>
              <a:t>、変異株</a:t>
            </a:r>
            <a:r>
              <a:rPr lang="en-US" altLang="ja-JP" sz="1400" dirty="0" smtClean="0">
                <a:latin typeface="Meiryo UI" panose="020B0604030504040204" pitchFamily="50" charset="-128"/>
                <a:ea typeface="Meiryo UI" panose="020B0604030504040204" pitchFamily="50" charset="-128"/>
              </a:rPr>
              <a:t>PCR</a:t>
            </a:r>
            <a:r>
              <a:rPr lang="ja-JP" altLang="en-US" sz="1400" dirty="0" smtClean="0">
                <a:latin typeface="Meiryo UI" panose="020B0604030504040204" pitchFamily="50" charset="-128"/>
                <a:ea typeface="Meiryo UI" panose="020B0604030504040204" pitchFamily="50" charset="-128"/>
              </a:rPr>
              <a:t>陽性者数</a:t>
            </a:r>
            <a:r>
              <a:rPr lang="en-US" altLang="ja-JP" sz="1400" dirty="0" smtClean="0">
                <a:latin typeface="Meiryo UI" panose="020B0604030504040204" pitchFamily="50" charset="-128"/>
                <a:ea typeface="Meiryo UI" panose="020B0604030504040204" pitchFamily="50" charset="-128"/>
              </a:rPr>
              <a:t>107</a:t>
            </a:r>
            <a:r>
              <a:rPr lang="ja-JP" altLang="en-US" sz="1400" dirty="0" smtClean="0">
                <a:latin typeface="Meiryo UI" panose="020B0604030504040204" pitchFamily="50" charset="-128"/>
                <a:ea typeface="Meiryo UI" panose="020B0604030504040204" pitchFamily="50" charset="-128"/>
              </a:rPr>
              <a:t>人）</a:t>
            </a:r>
            <a:r>
              <a:rPr lang="ja-JP" altLang="en-US" sz="1600" dirty="0" smtClean="0">
                <a:latin typeface="Meiryo UI" panose="020B0604030504040204" pitchFamily="50" charset="-128"/>
                <a:ea typeface="Meiryo UI" panose="020B0604030504040204" pitchFamily="50" charset="-128"/>
              </a:rPr>
              <a:t>であり、変異株陽性者の</a:t>
            </a:r>
            <a:r>
              <a:rPr lang="ja-JP" altLang="en-US" sz="1600" dirty="0">
                <a:latin typeface="Meiryo UI" panose="020B0604030504040204" pitchFamily="50" charset="-128"/>
                <a:ea typeface="Meiryo UI" panose="020B0604030504040204" pitchFamily="50" charset="-128"/>
              </a:rPr>
              <a:t>濃厚</a:t>
            </a:r>
            <a:r>
              <a:rPr lang="ja-JP" altLang="en-US" sz="1600" dirty="0" smtClean="0">
                <a:latin typeface="Meiryo UI" panose="020B0604030504040204" pitchFamily="50" charset="-128"/>
                <a:ea typeface="Meiryo UI" panose="020B0604030504040204" pitchFamily="50" charset="-128"/>
              </a:rPr>
              <a:t>接触者や接触可能性のある人等</a:t>
            </a:r>
            <a:r>
              <a:rPr lang="ja-JP" altLang="en-US" sz="1600" b="1" dirty="0" smtClean="0">
                <a:latin typeface="Meiryo UI" panose="020B0604030504040204" pitchFamily="50" charset="-128"/>
                <a:ea typeface="Meiryo UI" panose="020B0604030504040204" pitchFamily="50" charset="-128"/>
              </a:rPr>
              <a:t>を除けば、</a:t>
            </a:r>
            <a:r>
              <a:rPr lang="en-US" altLang="ja-JP" sz="1600" b="1" dirty="0" smtClean="0">
                <a:latin typeface="Meiryo UI" panose="020B0604030504040204" pitchFamily="50" charset="-128"/>
                <a:ea typeface="Meiryo UI" panose="020B0604030504040204" pitchFamily="50" charset="-128"/>
              </a:rPr>
              <a:t>2.7</a:t>
            </a:r>
            <a:r>
              <a:rPr lang="ja-JP" altLang="en-US" sz="1600" b="1" dirty="0" smtClean="0">
                <a:latin typeface="Meiryo UI" panose="020B0604030504040204" pitchFamily="50" charset="-128"/>
                <a:ea typeface="Meiryo UI" panose="020B0604030504040204" pitchFamily="50" charset="-128"/>
              </a:rPr>
              <a:t>％</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変異株</a:t>
            </a:r>
            <a:r>
              <a:rPr lang="en-US" altLang="ja-JP" sz="1400" dirty="0">
                <a:latin typeface="Meiryo UI" panose="020B0604030504040204" pitchFamily="50" charset="-128"/>
                <a:ea typeface="Meiryo UI" panose="020B0604030504040204" pitchFamily="50" charset="-128"/>
              </a:rPr>
              <a:t>PCR</a:t>
            </a:r>
            <a:r>
              <a:rPr lang="ja-JP" altLang="en-US" sz="1400" dirty="0">
                <a:latin typeface="Meiryo UI" panose="020B0604030504040204" pitchFamily="50" charset="-128"/>
                <a:ea typeface="Meiryo UI" panose="020B0604030504040204" pitchFamily="50" charset="-128"/>
              </a:rPr>
              <a:t>検査</a:t>
            </a:r>
            <a:r>
              <a:rPr lang="ja-JP" altLang="en-US" sz="1400" dirty="0" smtClean="0">
                <a:latin typeface="Meiryo UI" panose="020B0604030504040204" pitchFamily="50" charset="-128"/>
                <a:ea typeface="Meiryo UI" panose="020B0604030504040204" pitchFamily="50" charset="-128"/>
              </a:rPr>
              <a:t>件数</a:t>
            </a:r>
            <a:r>
              <a:rPr lang="en-US" altLang="ja-JP" sz="1400" dirty="0" smtClean="0">
                <a:latin typeface="Meiryo UI" panose="020B0604030504040204" pitchFamily="50" charset="-128"/>
                <a:ea typeface="Meiryo UI" panose="020B0604030504040204" pitchFamily="50" charset="-128"/>
              </a:rPr>
              <a:t>262</a:t>
            </a:r>
            <a:r>
              <a:rPr lang="ja-JP" altLang="en-US" sz="1400" dirty="0" smtClean="0">
                <a:latin typeface="Meiryo UI" panose="020B0604030504040204" pitchFamily="50" charset="-128"/>
                <a:ea typeface="Meiryo UI" panose="020B0604030504040204" pitchFamily="50" charset="-128"/>
              </a:rPr>
              <a:t>件</a:t>
            </a:r>
            <a:r>
              <a:rPr lang="ja-JP" altLang="en-US" sz="1400" dirty="0">
                <a:latin typeface="Meiryo UI" panose="020B0604030504040204" pitchFamily="50" charset="-128"/>
                <a:ea typeface="Meiryo UI" panose="020B0604030504040204" pitchFamily="50" charset="-128"/>
              </a:rPr>
              <a:t>、変異株</a:t>
            </a:r>
            <a:r>
              <a:rPr lang="en-US" altLang="ja-JP" sz="1400" dirty="0">
                <a:latin typeface="Meiryo UI" panose="020B0604030504040204" pitchFamily="50" charset="-128"/>
                <a:ea typeface="Meiryo UI" panose="020B0604030504040204" pitchFamily="50" charset="-128"/>
              </a:rPr>
              <a:t>PCR</a:t>
            </a:r>
            <a:r>
              <a:rPr lang="ja-JP" altLang="en-US" sz="1400" dirty="0">
                <a:latin typeface="Meiryo UI" panose="020B0604030504040204" pitchFamily="50" charset="-128"/>
                <a:ea typeface="Meiryo UI" panose="020B0604030504040204" pitchFamily="50" charset="-128"/>
              </a:rPr>
              <a:t>陽性者</a:t>
            </a:r>
            <a:r>
              <a:rPr lang="ja-JP" altLang="en-US" sz="1400" dirty="0" smtClean="0">
                <a:latin typeface="Meiryo UI" panose="020B0604030504040204" pitchFamily="50" charset="-128"/>
                <a:ea typeface="Meiryo UI" panose="020B0604030504040204" pitchFamily="50" charset="-128"/>
              </a:rPr>
              <a:t>数</a:t>
            </a:r>
            <a:r>
              <a:rPr lang="ja-JP" altLang="en-US" sz="1400" dirty="0">
                <a:latin typeface="Meiryo UI" panose="020B0604030504040204" pitchFamily="50" charset="-128"/>
                <a:ea typeface="Meiryo UI" panose="020B0604030504040204" pitchFamily="50" charset="-128"/>
              </a:rPr>
              <a:t>７</a:t>
            </a:r>
            <a:r>
              <a:rPr lang="ja-JP" altLang="en-US" sz="1400" dirty="0" smtClean="0">
                <a:latin typeface="Meiryo UI" panose="020B0604030504040204" pitchFamily="50" charset="-128"/>
                <a:ea typeface="Meiryo UI" panose="020B0604030504040204" pitchFamily="50" charset="-128"/>
              </a:rPr>
              <a:t>人</a:t>
            </a:r>
            <a:r>
              <a:rPr lang="ja-JP" altLang="en-US" sz="1400"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であった</a:t>
            </a:r>
            <a:r>
              <a:rPr lang="ja-JP" altLang="en-US" sz="16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別途、国が実施した検査で７人が陽性判明</a:t>
            </a:r>
            <a:endParaRPr lang="en-US" altLang="ja-JP" sz="12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なお、</a:t>
            </a:r>
            <a:r>
              <a:rPr lang="ja-JP" altLang="en-US" sz="1600" b="1" dirty="0" smtClean="0">
                <a:latin typeface="Meiryo UI" panose="020B0604030504040204" pitchFamily="50" charset="-128"/>
                <a:ea typeface="Meiryo UI" panose="020B0604030504040204" pitchFamily="50" charset="-128"/>
              </a:rPr>
              <a:t>直近１週間の変異株</a:t>
            </a:r>
            <a:r>
              <a:rPr lang="en-US" altLang="ja-JP" sz="1600" b="1" dirty="0" smtClean="0">
                <a:latin typeface="Meiryo UI" panose="020B0604030504040204" pitchFamily="50" charset="-128"/>
                <a:ea typeface="Meiryo UI" panose="020B0604030504040204" pitchFamily="50" charset="-128"/>
              </a:rPr>
              <a:t>PCR</a:t>
            </a:r>
            <a:r>
              <a:rPr lang="ja-JP" altLang="en-US" sz="1600" b="1" dirty="0" smtClean="0">
                <a:latin typeface="Meiryo UI" panose="020B0604030504040204" pitchFamily="50" charset="-128"/>
                <a:ea typeface="Meiryo UI" panose="020B0604030504040204" pitchFamily="50" charset="-128"/>
              </a:rPr>
              <a:t>陽性判明率は</a:t>
            </a:r>
            <a:r>
              <a:rPr lang="en-US" altLang="ja-JP" sz="1600" b="1" dirty="0" smtClean="0">
                <a:latin typeface="Meiryo UI" panose="020B0604030504040204" pitchFamily="50" charset="-128"/>
                <a:ea typeface="Meiryo UI" panose="020B0604030504040204" pitchFamily="50" charset="-128"/>
              </a:rPr>
              <a:t>4.4</a:t>
            </a:r>
            <a:r>
              <a:rPr lang="ja-JP" altLang="en-US" sz="1600" b="1"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（新規陽性者数</a:t>
            </a:r>
            <a:r>
              <a:rPr lang="en-US" altLang="ja-JP" sz="1600" dirty="0" smtClean="0">
                <a:latin typeface="Meiryo UI" panose="020B0604030504040204" pitchFamily="50" charset="-128"/>
                <a:ea typeface="Meiryo UI" panose="020B0604030504040204" pitchFamily="50" charset="-128"/>
              </a:rPr>
              <a:t>620</a:t>
            </a:r>
            <a:r>
              <a:rPr lang="ja-JP" altLang="en-US" sz="1600" dirty="0" smtClean="0">
                <a:latin typeface="Meiryo UI" panose="020B0604030504040204" pitchFamily="50" charset="-128"/>
                <a:ea typeface="Meiryo UI" panose="020B0604030504040204" pitchFamily="50" charset="-128"/>
              </a:rPr>
              <a:t>人、変異株</a:t>
            </a:r>
            <a:r>
              <a:rPr lang="en-US" altLang="ja-JP" sz="1600" dirty="0" smtClean="0">
                <a:latin typeface="Meiryo UI" panose="020B0604030504040204" pitchFamily="50" charset="-128"/>
                <a:ea typeface="Meiryo UI" panose="020B0604030504040204" pitchFamily="50" charset="-128"/>
              </a:rPr>
              <a:t>PCR</a:t>
            </a:r>
            <a:r>
              <a:rPr lang="ja-JP" altLang="en-US" sz="1600" dirty="0" smtClean="0">
                <a:latin typeface="Meiryo UI" panose="020B0604030504040204" pitchFamily="50" charset="-128"/>
                <a:ea typeface="Meiryo UI" panose="020B0604030504040204" pitchFamily="50" charset="-128"/>
              </a:rPr>
              <a:t>陽性者数</a:t>
            </a:r>
            <a:r>
              <a:rPr lang="en-US" altLang="ja-JP" sz="1600" dirty="0">
                <a:latin typeface="Meiryo UI" panose="020B0604030504040204" pitchFamily="50" charset="-128"/>
                <a:ea typeface="Meiryo UI" panose="020B0604030504040204" pitchFamily="50" charset="-128"/>
              </a:rPr>
              <a:t>27</a:t>
            </a:r>
            <a:r>
              <a:rPr lang="ja-JP" altLang="en-US" sz="1600" dirty="0" smtClean="0">
                <a:latin typeface="Meiryo UI" panose="020B0604030504040204" pitchFamily="50" charset="-128"/>
                <a:ea typeface="Meiryo UI" panose="020B0604030504040204" pitchFamily="50" charset="-128"/>
              </a:rPr>
              <a:t>人）となっている。</a:t>
            </a:r>
            <a:endParaRPr lang="en-US" altLang="ja-JP"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A396F46-6F5F-483F-BC68-432494F2ED7F}"/>
              </a:ext>
            </a:extLst>
          </p:cNvPr>
          <p:cNvSpPr txBox="1"/>
          <p:nvPr/>
        </p:nvSpPr>
        <p:spPr>
          <a:xfrm>
            <a:off x="10739438" y="55613"/>
            <a:ext cx="1348220" cy="338554"/>
          </a:xfrm>
          <a:prstGeom prst="rect">
            <a:avLst/>
          </a:prstGeom>
          <a:solidFill>
            <a:schemeClr val="bg1"/>
          </a:solidFill>
          <a:ln>
            <a:solidFill>
              <a:schemeClr val="tx1"/>
            </a:solidFill>
          </a:ln>
        </p:spPr>
        <p:txBody>
          <a:bodyPr wrap="square" rtlCol="0">
            <a:spAutoFit/>
          </a:bodyPr>
          <a:lstStyle/>
          <a:p>
            <a:pPr algn="ctr"/>
            <a:r>
              <a:rPr kumimoji="1" lang="ja-JP" altLang="en-US" sz="1600" dirty="0">
                <a:latin typeface="ＭＳ ゴシック" panose="020B0609070205080204" pitchFamily="49" charset="-128"/>
                <a:ea typeface="ＭＳ ゴシック" panose="020B0609070205080204" pitchFamily="49" charset="-128"/>
              </a:rPr>
              <a:t>資料</a:t>
            </a:r>
            <a:r>
              <a:rPr kumimoji="1" lang="ja-JP" altLang="en-US" sz="1600" dirty="0" smtClean="0">
                <a:latin typeface="ＭＳ ゴシック" panose="020B0609070205080204" pitchFamily="49" charset="-128"/>
                <a:ea typeface="ＭＳ ゴシック" panose="020B0609070205080204" pitchFamily="49" charset="-128"/>
              </a:rPr>
              <a:t>１－５</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xfrm>
            <a:off x="9367838" y="6492875"/>
            <a:ext cx="2743200" cy="365125"/>
          </a:xfrm>
        </p:spPr>
        <p:txBody>
          <a:bodyPr/>
          <a:lstStyle/>
          <a:p>
            <a:fld id="{9AE8D62C-51FD-4D41-806D-1D2DE4710F3C}" type="slidenum">
              <a:rPr kumimoji="1" lang="ja-JP" altLang="en-US" smtClean="0"/>
              <a:t>1</a:t>
            </a:fld>
            <a:endParaRPr kumimoji="1" lang="ja-JP" altLang="en-US" dirty="0"/>
          </a:p>
        </p:txBody>
      </p:sp>
      <p:sp>
        <p:nvSpPr>
          <p:cNvPr id="8" name="角丸四角形 7"/>
          <p:cNvSpPr/>
          <p:nvPr/>
        </p:nvSpPr>
        <p:spPr>
          <a:xfrm>
            <a:off x="100722" y="480200"/>
            <a:ext cx="283006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＜新規陽性者の発生動向＞</a:t>
            </a:r>
          </a:p>
        </p:txBody>
      </p:sp>
    </p:spTree>
    <p:extLst>
      <p:ext uri="{BB962C8B-B14F-4D97-AF65-F5344CB8AC3E}">
        <p14:creationId xmlns:p14="http://schemas.microsoft.com/office/powerpoint/2010/main" val="442911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0" y="328288"/>
            <a:ext cx="12095018" cy="2492990"/>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重症病床使用率は重症者</a:t>
            </a:r>
            <a:r>
              <a:rPr lang="en-US" altLang="ja-JP" sz="1600" b="1" dirty="0">
                <a:latin typeface="Meiryo UI" panose="020B0604030504040204" pitchFamily="50" charset="-128"/>
                <a:ea typeface="Meiryo UI" panose="020B0604030504040204" pitchFamily="50" charset="-128"/>
              </a:rPr>
              <a:t>60</a:t>
            </a:r>
            <a:r>
              <a:rPr lang="ja-JP" altLang="en-US" sz="1600" b="1" dirty="0">
                <a:latin typeface="Meiryo UI" panose="020B0604030504040204" pitchFamily="50" charset="-128"/>
                <a:ea typeface="Meiryo UI" panose="020B0604030504040204" pitchFamily="50" charset="-128"/>
              </a:rPr>
              <a:t>人程度（使用率</a:t>
            </a:r>
            <a:r>
              <a:rPr lang="en-US" altLang="ja-JP" sz="1600" b="1" dirty="0">
                <a:latin typeface="Meiryo UI" panose="020B0604030504040204" pitchFamily="50" charset="-128"/>
                <a:ea typeface="Meiryo UI" panose="020B0604030504040204" pitchFamily="50" charset="-128"/>
              </a:rPr>
              <a:t>27</a:t>
            </a:r>
            <a:r>
              <a:rPr lang="ja-JP" altLang="en-US" sz="1600" b="1" dirty="0">
                <a:latin typeface="Meiryo UI" panose="020B0604030504040204" pitchFamily="50" charset="-128"/>
                <a:ea typeface="Meiryo UI" panose="020B0604030504040204" pitchFamily="50" charset="-128"/>
              </a:rPr>
              <a:t>％程度）</a:t>
            </a:r>
            <a:r>
              <a:rPr lang="ja-JP" altLang="en-US" sz="1600" b="1" dirty="0" smtClean="0">
                <a:latin typeface="Meiryo UI" panose="020B0604030504040204" pitchFamily="50" charset="-128"/>
                <a:ea typeface="Meiryo UI" panose="020B0604030504040204" pitchFamily="50" charset="-128"/>
              </a:rPr>
              <a:t>でやや下げ止まり</a:t>
            </a:r>
            <a:r>
              <a:rPr lang="ja-JP" altLang="en-US" sz="1600" b="1" dirty="0">
                <a:latin typeface="Meiryo UI" panose="020B0604030504040204" pitchFamily="50" charset="-128"/>
                <a:ea typeface="Meiryo UI" panose="020B0604030504040204" pitchFamily="50" charset="-128"/>
              </a:rPr>
              <a:t>の傾向</a:t>
            </a:r>
            <a:r>
              <a:rPr lang="ja-JP" altLang="en-US" sz="1600" dirty="0">
                <a:latin typeface="Meiryo UI" panose="020B0604030504040204" pitchFamily="50" charset="-128"/>
                <a:ea typeface="Meiryo UI" panose="020B0604030504040204" pitchFamily="50" charset="-128"/>
              </a:rPr>
              <a:t>にあり、</a:t>
            </a:r>
            <a:r>
              <a:rPr lang="ja-JP" altLang="en-US" sz="1600" b="1" dirty="0">
                <a:latin typeface="Meiryo UI" panose="020B0604030504040204" pitchFamily="50" charset="-128"/>
                <a:ea typeface="Meiryo UI" panose="020B0604030504040204" pitchFamily="50" charset="-128"/>
              </a:rPr>
              <a:t>軽症中等症病床使用率や宿泊療養施設</a:t>
            </a:r>
            <a:r>
              <a:rPr lang="ja-JP" altLang="en-US" sz="1600" b="1" dirty="0" smtClean="0">
                <a:latin typeface="Meiryo UI" panose="020B0604030504040204" pitchFamily="50" charset="-128"/>
                <a:ea typeface="Meiryo UI" panose="020B0604030504040204" pitchFamily="50" charset="-128"/>
              </a:rPr>
              <a:t>部屋</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数使用率</a:t>
            </a:r>
            <a:r>
              <a:rPr lang="ja-JP" altLang="en-US" sz="1600" b="1" dirty="0">
                <a:latin typeface="Meiryo UI" panose="020B0604030504040204" pitchFamily="50" charset="-128"/>
                <a:ea typeface="Meiryo UI" panose="020B0604030504040204" pitchFamily="50" charset="-128"/>
              </a:rPr>
              <a:t>は増加に転じている。</a:t>
            </a:r>
            <a:endParaRPr lang="en-US" altLang="ja-JP" sz="1600" b="1" dirty="0">
              <a:latin typeface="Meiryo UI" panose="020B0604030504040204" pitchFamily="50" charset="-128"/>
              <a:ea typeface="Meiryo UI" panose="020B0604030504040204" pitchFamily="50" charset="-128"/>
            </a:endParaRPr>
          </a:p>
          <a:p>
            <a:endParaRPr lang="en-US" altLang="ja-JP" sz="1600" b="1"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60</a:t>
            </a:r>
            <a:r>
              <a:rPr lang="ja-JP" altLang="en-US" sz="1600" dirty="0" smtClean="0">
                <a:latin typeface="Meiryo UI" panose="020B0604030504040204" pitchFamily="50" charset="-128"/>
                <a:ea typeface="Meiryo UI" panose="020B0604030504040204" pitchFamily="50" charset="-128"/>
              </a:rPr>
              <a:t>代以上新規陽性者数７日間移動平均（</a:t>
            </a:r>
            <a:r>
              <a:rPr lang="en-US" altLang="ja-JP" sz="1600" dirty="0" smtClean="0">
                <a:latin typeface="Meiryo UI" panose="020B0604030504040204" pitchFamily="50" charset="-128"/>
                <a:ea typeface="Meiryo UI" panose="020B0604030504040204" pitchFamily="50" charset="-128"/>
              </a:rPr>
              <a:t>3/16 33.0</a:t>
            </a:r>
            <a:r>
              <a:rPr lang="ja-JP" altLang="en-US" sz="1600" dirty="0" smtClean="0">
                <a:latin typeface="Meiryo UI" panose="020B0604030504040204" pitchFamily="50" charset="-128"/>
                <a:ea typeface="Meiryo UI" panose="020B0604030504040204" pitchFamily="50" charset="-128"/>
              </a:rPr>
              <a:t>人）が今後、</a:t>
            </a:r>
            <a:r>
              <a:rPr lang="en-US" altLang="ja-JP" sz="1600" dirty="0" smtClean="0">
                <a:latin typeface="Meiryo UI" panose="020B0604030504040204" pitchFamily="50" charset="-128"/>
                <a:ea typeface="Meiryo UI" panose="020B0604030504040204" pitchFamily="50" charset="-128"/>
              </a:rPr>
              <a:t>40</a:t>
            </a:r>
            <a:r>
              <a:rPr lang="ja-JP" altLang="en-US" sz="1600" dirty="0" smtClean="0">
                <a:latin typeface="Meiryo UI" panose="020B0604030504040204" pitchFamily="50" charset="-128"/>
                <a:ea typeface="Meiryo UI" panose="020B0604030504040204" pitchFamily="50" charset="-128"/>
              </a:rPr>
              <a:t>人程度で３週間程度横ばいで推移した場合、重症者数は</a:t>
            </a:r>
            <a:r>
              <a:rPr lang="en-US" altLang="ja-JP" sz="1600" dirty="0" smtClean="0">
                <a:latin typeface="Meiryo UI" panose="020B0604030504040204" pitchFamily="50" charset="-128"/>
                <a:ea typeface="Meiryo UI" panose="020B0604030504040204" pitchFamily="50" charset="-128"/>
              </a:rPr>
              <a:t>73</a:t>
            </a:r>
            <a:r>
              <a:rPr lang="ja-JP" altLang="en-US" sz="1600" dirty="0" smtClean="0">
                <a:latin typeface="Meiryo UI" panose="020B0604030504040204" pitchFamily="50" charset="-128"/>
                <a:ea typeface="Meiryo UI" panose="020B0604030504040204" pitchFamily="50" charset="-128"/>
              </a:rPr>
              <a:t>人</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程度（使用率　</a:t>
            </a:r>
            <a:r>
              <a:rPr lang="en-US" altLang="ja-JP" sz="1600" dirty="0" smtClean="0">
                <a:latin typeface="Meiryo UI" panose="020B0604030504040204" pitchFamily="50" charset="-128"/>
                <a:ea typeface="Meiryo UI" panose="020B0604030504040204" pitchFamily="50" charset="-128"/>
              </a:rPr>
              <a:t>33</a:t>
            </a:r>
            <a:r>
              <a:rPr lang="ja-JP" altLang="en-US" sz="1600" dirty="0" smtClean="0">
                <a:latin typeface="Meiryo UI" panose="020B0604030504040204" pitchFamily="50" charset="-128"/>
                <a:ea typeface="Meiryo UI" panose="020B0604030504040204" pitchFamily="50" charset="-128"/>
              </a:rPr>
              <a:t>％程度）となるが、仮に第三波</a:t>
            </a:r>
            <a:r>
              <a:rPr lang="ja-JP" altLang="en-US" sz="1600" dirty="0">
                <a:latin typeface="Meiryo UI" panose="020B0604030504040204" pitchFamily="50" charset="-128"/>
                <a:ea typeface="Meiryo UI" panose="020B0604030504040204" pitchFamily="50" charset="-128"/>
              </a:rPr>
              <a:t>並み</a:t>
            </a:r>
            <a:r>
              <a:rPr lang="ja-JP" altLang="en-US" sz="1600" dirty="0" smtClean="0">
                <a:latin typeface="Meiryo UI" panose="020B0604030504040204" pitchFamily="50" charset="-128"/>
                <a:ea typeface="Meiryo UI" panose="020B0604030504040204" pitchFamily="50" charset="-128"/>
              </a:rPr>
              <a:t>に感染拡大が進むと仮定すれば、</a:t>
            </a:r>
            <a:r>
              <a:rPr lang="ja-JP" altLang="en-US" sz="1600" b="1" dirty="0" smtClean="0">
                <a:latin typeface="Meiryo UI" panose="020B0604030504040204" pitchFamily="50" charset="-128"/>
                <a:ea typeface="Meiryo UI" panose="020B0604030504040204" pitchFamily="50" charset="-128"/>
              </a:rPr>
              <a:t>重症者数</a:t>
            </a:r>
            <a:r>
              <a:rPr lang="en-US" altLang="ja-JP" sz="1600" b="1" dirty="0" smtClean="0">
                <a:latin typeface="Meiryo UI" panose="020B0604030504040204" pitchFamily="50" charset="-128"/>
                <a:ea typeface="Meiryo UI" panose="020B0604030504040204" pitchFamily="50" charset="-128"/>
              </a:rPr>
              <a:t>60</a:t>
            </a:r>
            <a:r>
              <a:rPr lang="ja-JP" altLang="en-US" sz="1600" b="1" dirty="0" smtClean="0">
                <a:latin typeface="Meiryo UI" panose="020B0604030504040204" pitchFamily="50" charset="-128"/>
                <a:ea typeface="Meiryo UI" panose="020B0604030504040204" pitchFamily="50" charset="-128"/>
              </a:rPr>
              <a:t>人程度で新規陽性者数が増加</a:t>
            </a:r>
            <a:r>
              <a:rPr lang="ja-JP" altLang="en-US" sz="1600" b="1" dirty="0">
                <a:latin typeface="Meiryo UI" panose="020B0604030504040204" pitchFamily="50" charset="-128"/>
                <a:ea typeface="Meiryo UI" panose="020B0604030504040204" pitchFamily="50" charset="-128"/>
              </a:rPr>
              <a:t>に</a:t>
            </a:r>
            <a:r>
              <a:rPr lang="ja-JP" altLang="en-US" sz="1600" b="1" dirty="0" smtClean="0">
                <a:latin typeface="Meiryo UI" panose="020B0604030504040204" pitchFamily="50" charset="-128"/>
                <a:ea typeface="Meiryo UI" panose="020B0604030504040204" pitchFamily="50" charset="-128"/>
              </a:rPr>
              <a:t>転じ</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ja-JP" altLang="en-US" sz="1600" b="1" dirty="0" err="1" smtClean="0">
                <a:latin typeface="Meiryo UI" panose="020B0604030504040204" pitchFamily="50" charset="-128"/>
                <a:ea typeface="Meiryo UI" panose="020B0604030504040204" pitchFamily="50" charset="-128"/>
              </a:rPr>
              <a:t>ると</a:t>
            </a:r>
            <a:r>
              <a:rPr lang="ja-JP" altLang="en-US" sz="1600" b="1" dirty="0" smtClean="0">
                <a:latin typeface="Meiryo UI" panose="020B0604030504040204" pitchFamily="50" charset="-128"/>
                <a:ea typeface="Meiryo UI" panose="020B0604030504040204" pitchFamily="50" charset="-128"/>
              </a:rPr>
              <a:t>約</a:t>
            </a:r>
            <a:r>
              <a:rPr lang="en-US" altLang="ja-JP" sz="1600" b="1" dirty="0">
                <a:latin typeface="Meiryo UI" panose="020B0604030504040204" pitchFamily="50" charset="-128"/>
                <a:ea typeface="Meiryo UI" panose="020B0604030504040204" pitchFamily="50" charset="-128"/>
              </a:rPr>
              <a:t>40</a:t>
            </a:r>
            <a:r>
              <a:rPr lang="ja-JP" altLang="en-US" sz="1600" b="1" dirty="0" smtClean="0">
                <a:latin typeface="Meiryo UI" panose="020B0604030504040204" pitchFamily="50" charset="-128"/>
                <a:ea typeface="Meiryo UI" panose="020B0604030504040204" pitchFamily="50" charset="-128"/>
              </a:rPr>
              <a:t>日後には</a:t>
            </a:r>
            <a:r>
              <a:rPr lang="en-US" altLang="ja-JP" sz="1600" b="1" dirty="0" smtClean="0">
                <a:latin typeface="Meiryo UI" panose="020B0604030504040204" pitchFamily="50" charset="-128"/>
                <a:ea typeface="Meiryo UI" panose="020B0604030504040204" pitchFamily="50" charset="-128"/>
              </a:rPr>
              <a:t>160</a:t>
            </a:r>
            <a:r>
              <a:rPr lang="ja-JP" altLang="en-US" sz="1600" b="1" dirty="0">
                <a:latin typeface="Meiryo UI" panose="020B0604030504040204" pitchFamily="50" charset="-128"/>
                <a:ea typeface="Meiryo UI" panose="020B0604030504040204" pitchFamily="50" charset="-128"/>
              </a:rPr>
              <a:t>人</a:t>
            </a:r>
            <a:r>
              <a:rPr lang="ja-JP" altLang="en-US" sz="1600" b="1" dirty="0" smtClean="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病床</a:t>
            </a:r>
            <a:r>
              <a:rPr lang="ja-JP" altLang="en-US" sz="1600" b="1" dirty="0" smtClean="0">
                <a:latin typeface="Meiryo UI" panose="020B0604030504040204" pitchFamily="50" charset="-128"/>
                <a:ea typeface="Meiryo UI" panose="020B0604030504040204" pitchFamily="50" charset="-128"/>
              </a:rPr>
              <a:t>使用率</a:t>
            </a:r>
            <a:r>
              <a:rPr lang="en-US" altLang="ja-JP" sz="1600" b="1" dirty="0" smtClean="0">
                <a:latin typeface="Meiryo UI" panose="020B0604030504040204" pitchFamily="50" charset="-128"/>
                <a:ea typeface="Meiryo UI" panose="020B0604030504040204" pitchFamily="50" charset="-128"/>
              </a:rPr>
              <a:t>71%</a:t>
            </a:r>
            <a:r>
              <a:rPr lang="ja-JP" altLang="en-US" sz="1600" b="1" dirty="0">
                <a:latin typeface="Meiryo UI" panose="020B0604030504040204" pitchFamily="50" charset="-128"/>
                <a:ea typeface="Meiryo UI" panose="020B0604030504040204" pitchFamily="50" charset="-128"/>
              </a:rPr>
              <a:t>）に増加する</a:t>
            </a:r>
            <a:r>
              <a:rPr lang="ja-JP" altLang="en-US" sz="1600" b="1" dirty="0" smtClean="0">
                <a:latin typeface="Meiryo UI" panose="020B0604030504040204" pitchFamily="50" charset="-128"/>
                <a:ea typeface="Meiryo UI" panose="020B0604030504040204" pitchFamily="50" charset="-128"/>
              </a:rPr>
              <a:t>可能性</a:t>
            </a:r>
            <a:r>
              <a:rPr lang="ja-JP" altLang="en-US" sz="1600" dirty="0" smtClean="0">
                <a:latin typeface="Meiryo UI" panose="020B0604030504040204" pitchFamily="50" charset="-128"/>
                <a:ea typeface="Meiryo UI" panose="020B0604030504040204" pitchFamily="50" charset="-128"/>
              </a:rPr>
              <a:t>がある。</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感染拡大の速度、規模を抑えなければ、医療提供体制が再び早期にひっ迫していく恐れがある。</a:t>
            </a:r>
            <a:endParaRPr lang="en-US" altLang="ja-JP" sz="1600" dirty="0" smtClean="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9296695" y="6511636"/>
            <a:ext cx="2743200" cy="365125"/>
          </a:xfrm>
        </p:spPr>
        <p:txBody>
          <a:bodyPr/>
          <a:lstStyle/>
          <a:p>
            <a:fld id="{9AE8D62C-51FD-4D41-806D-1D2DE4710F3C}" type="slidenum">
              <a:rPr kumimoji="1" lang="ja-JP" altLang="en-US" smtClean="0"/>
              <a:t>2</a:t>
            </a:fld>
            <a:endParaRPr kumimoji="1" lang="ja-JP" altLang="en-US"/>
          </a:p>
        </p:txBody>
      </p:sp>
      <p:sp>
        <p:nvSpPr>
          <p:cNvPr id="5" name="角丸四角形 4"/>
          <p:cNvSpPr/>
          <p:nvPr/>
        </p:nvSpPr>
        <p:spPr>
          <a:xfrm>
            <a:off x="152104" y="577985"/>
            <a:ext cx="283006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＜医療提供体制の状況＞</a:t>
            </a:r>
          </a:p>
        </p:txBody>
      </p:sp>
      <p:sp>
        <p:nvSpPr>
          <p:cNvPr id="7" name="角丸四角形 6"/>
          <p:cNvSpPr/>
          <p:nvPr/>
        </p:nvSpPr>
        <p:spPr>
          <a:xfrm>
            <a:off x="103614" y="3435497"/>
            <a:ext cx="11991404" cy="3311668"/>
          </a:xfrm>
          <a:prstGeom prst="roundRect">
            <a:avLst>
              <a:gd name="adj" fmla="val 12346"/>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Meiryo UI" panose="020B0604030504040204" pitchFamily="50" charset="-128"/>
                <a:ea typeface="Meiryo UI" panose="020B0604030504040204" pitchFamily="50" charset="-128"/>
              </a:rPr>
              <a:t>○　以下の状況などを踏まえると、</a:t>
            </a:r>
            <a:r>
              <a:rPr lang="ja-JP" altLang="en-US" sz="1600" b="1" dirty="0" smtClean="0">
                <a:solidFill>
                  <a:schemeClr val="tx1"/>
                </a:solidFill>
                <a:latin typeface="Meiryo UI" panose="020B0604030504040204" pitchFamily="50" charset="-128"/>
                <a:ea typeface="Meiryo UI" panose="020B0604030504040204" pitchFamily="50" charset="-128"/>
              </a:rPr>
              <a:t>今後、感染拡大及び医療提供体制の負荷が強まる恐れ</a:t>
            </a:r>
            <a:r>
              <a:rPr lang="ja-JP" altLang="en-US" sz="1600" dirty="0" smtClean="0">
                <a:solidFill>
                  <a:schemeClr val="tx1"/>
                </a:solidFill>
                <a:latin typeface="Meiryo UI" panose="020B0604030504040204" pitchFamily="50" charset="-128"/>
                <a:ea typeface="Meiryo UI" panose="020B0604030504040204" pitchFamily="50" charset="-128"/>
              </a:rPr>
              <a:t>がある。</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緊急事態措置解除に伴い、新規陽性者数が増加し始め、感染市内での市中感染拡大の恐れも高まっている状況　</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・重症病床使用率が下げ止まりの傾向にあり、感染拡大の速度・規模を抑えなければ医療提供体制が早期にひっ迫する恐れ</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夜の街滞在者の新規陽性者数が再び増加　　　　　</a:t>
            </a:r>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等</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感染</a:t>
            </a:r>
            <a:r>
              <a:rPr lang="ja-JP" altLang="en-US" sz="1600" b="1" dirty="0">
                <a:solidFill>
                  <a:schemeClr val="tx1"/>
                </a:solidFill>
                <a:latin typeface="Meiryo UI" panose="020B0604030504040204" pitchFamily="50" charset="-128"/>
                <a:ea typeface="Meiryo UI" panose="020B0604030504040204" pitchFamily="50" charset="-128"/>
              </a:rPr>
              <a:t>拡大</a:t>
            </a:r>
            <a:r>
              <a:rPr lang="ja-JP" altLang="en-US" sz="1600" b="1" dirty="0" smtClean="0">
                <a:solidFill>
                  <a:schemeClr val="tx1"/>
                </a:solidFill>
                <a:latin typeface="Meiryo UI" panose="020B0604030504040204" pitchFamily="50" charset="-128"/>
                <a:ea typeface="Meiryo UI" panose="020B0604030504040204" pitchFamily="50" charset="-128"/>
              </a:rPr>
              <a:t>の</a:t>
            </a:r>
            <a:r>
              <a:rPr lang="ja-JP" altLang="en-US" sz="1600" b="1" dirty="0">
                <a:solidFill>
                  <a:schemeClr val="tx1"/>
                </a:solidFill>
                <a:latin typeface="Meiryo UI" panose="020B0604030504040204" pitchFamily="50" charset="-128"/>
                <a:ea typeface="Meiryo UI" panose="020B0604030504040204" pitchFamily="50" charset="-128"/>
              </a:rPr>
              <a:t>契機</a:t>
            </a:r>
            <a:r>
              <a:rPr lang="ja-JP" altLang="en-US"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恒例行事による人流の拡大等</a:t>
            </a:r>
            <a:r>
              <a:rPr lang="ja-JP" altLang="en-US" sz="1600" b="1" dirty="0" smtClean="0">
                <a:solidFill>
                  <a:schemeClr val="tx1"/>
                </a:solidFill>
                <a:latin typeface="Meiryo UI" panose="020B0604030504040204" pitchFamily="50" charset="-128"/>
                <a:ea typeface="Meiryo UI" panose="020B0604030504040204" pitchFamily="50" charset="-128"/>
              </a:rPr>
              <a:t>）が多いこの時期は、感染再拡大を防ぐために、</a:t>
            </a:r>
            <a:r>
              <a:rPr lang="ja-JP" altLang="en-US" sz="1600" b="1" dirty="0">
                <a:solidFill>
                  <a:schemeClr val="tx1"/>
                </a:solidFill>
                <a:latin typeface="Meiryo UI" panose="020B0604030504040204" pitchFamily="50" charset="-128"/>
                <a:ea typeface="Meiryo UI" panose="020B0604030504040204" pitchFamily="50" charset="-128"/>
              </a:rPr>
              <a:t>引き続き、</a:t>
            </a:r>
            <a:r>
              <a:rPr lang="ja-JP" altLang="en-US" sz="1600" b="1" dirty="0" smtClean="0">
                <a:solidFill>
                  <a:schemeClr val="tx1"/>
                </a:solidFill>
                <a:latin typeface="Meiryo UI" panose="020B0604030504040204" pitchFamily="50" charset="-128"/>
                <a:ea typeface="Meiryo UI" panose="020B0604030504040204" pitchFamily="50" charset="-128"/>
              </a:rPr>
              <a:t>感染</a:t>
            </a:r>
            <a:r>
              <a:rPr lang="ja-JP" altLang="en-US" sz="1600" b="1" dirty="0">
                <a:solidFill>
                  <a:schemeClr val="tx1"/>
                </a:solidFill>
                <a:latin typeface="Meiryo UI" panose="020B0604030504040204" pitchFamily="50" charset="-128"/>
                <a:ea typeface="Meiryo UI" panose="020B0604030504040204" pitchFamily="50" charset="-128"/>
              </a:rPr>
              <a:t>抑制</a:t>
            </a:r>
            <a:r>
              <a:rPr lang="ja-JP" altLang="en-US" sz="1600" b="1" dirty="0" smtClean="0">
                <a:solidFill>
                  <a:schemeClr val="tx1"/>
                </a:solidFill>
                <a:latin typeface="Meiryo UI" panose="020B0604030504040204" pitchFamily="50" charset="-128"/>
                <a:ea typeface="Meiryo UI" panose="020B0604030504040204" pitchFamily="50" charset="-128"/>
              </a:rPr>
              <a:t>により、</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en-US" altLang="ja-JP"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医療提供体制への負荷が増大することを</a:t>
            </a:r>
            <a:r>
              <a:rPr lang="ja-JP" altLang="en-US" sz="1600" b="1" dirty="0">
                <a:solidFill>
                  <a:schemeClr val="tx1"/>
                </a:solidFill>
                <a:latin typeface="Meiryo UI" panose="020B0604030504040204" pitchFamily="50" charset="-128"/>
                <a:ea typeface="Meiryo UI" panose="020B0604030504040204" pitchFamily="50" charset="-128"/>
              </a:rPr>
              <a:t>防ぐための取組みの継続が必要</a:t>
            </a:r>
            <a:r>
              <a:rPr lang="ja-JP" altLang="en-US" sz="1600" dirty="0" smtClean="0">
                <a:solidFill>
                  <a:schemeClr val="tx1"/>
                </a:solidFill>
                <a:latin typeface="Meiryo UI" panose="020B0604030504040204" pitchFamily="50" charset="-128"/>
                <a:ea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endParaRPr>
          </a:p>
          <a:p>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　国分科会において、変異株は早晩、主流になる可能性が指摘</a:t>
            </a:r>
            <a:r>
              <a:rPr lang="ja-JP" altLang="en-US" sz="1600" dirty="0">
                <a:solidFill>
                  <a:schemeClr val="tx1"/>
                </a:solidFill>
                <a:latin typeface="Meiryo UI" panose="020B0604030504040204" pitchFamily="50" charset="-128"/>
                <a:ea typeface="Meiryo UI" panose="020B0604030504040204" pitchFamily="50" charset="-128"/>
              </a:rPr>
              <a:t>されており、変異株による感染拡大スピードや医療提供体制への影響</a:t>
            </a:r>
            <a:r>
              <a:rPr lang="ja-JP" altLang="en-US" sz="1600" dirty="0" smtClean="0">
                <a:solidFill>
                  <a:schemeClr val="tx1"/>
                </a:solidFill>
                <a:latin typeface="Meiryo UI" panose="020B0604030504040204" pitchFamily="50" charset="-128"/>
                <a:ea typeface="Meiryo UI" panose="020B0604030504040204" pitchFamily="50" charset="-128"/>
              </a:rPr>
              <a:t>などの</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状況変化が予想される。</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変</a:t>
            </a:r>
            <a:r>
              <a:rPr lang="ja-JP" altLang="en-US" sz="1600" b="1" dirty="0">
                <a:solidFill>
                  <a:schemeClr val="tx1"/>
                </a:solidFill>
                <a:latin typeface="Meiryo UI" panose="020B0604030504040204" pitchFamily="50" charset="-128"/>
                <a:ea typeface="Meiryo UI" panose="020B0604030504040204" pitchFamily="50" charset="-128"/>
              </a:rPr>
              <a:t>異株スクリーニングの</a:t>
            </a:r>
            <a:r>
              <a:rPr lang="ja-JP" altLang="en-US" sz="1600" b="1" dirty="0" smtClean="0">
                <a:solidFill>
                  <a:schemeClr val="tx1"/>
                </a:solidFill>
                <a:latin typeface="Meiryo UI" panose="020B0604030504040204" pitchFamily="50" charset="-128"/>
                <a:ea typeface="Meiryo UI" panose="020B0604030504040204" pitchFamily="50" charset="-128"/>
              </a:rPr>
              <a:t>強化や変</a:t>
            </a:r>
            <a:r>
              <a:rPr lang="ja-JP" altLang="en-US" sz="1600" b="1" dirty="0">
                <a:solidFill>
                  <a:schemeClr val="tx1"/>
                </a:solidFill>
                <a:latin typeface="Meiryo UI" panose="020B0604030504040204" pitchFamily="50" charset="-128"/>
                <a:ea typeface="Meiryo UI" panose="020B0604030504040204" pitchFamily="50" charset="-128"/>
              </a:rPr>
              <a:t>異株が発生した際の積極的疫学調査の</a:t>
            </a:r>
            <a:r>
              <a:rPr lang="ja-JP" altLang="en-US" sz="1600" b="1" dirty="0" smtClean="0">
                <a:solidFill>
                  <a:schemeClr val="tx1"/>
                </a:solidFill>
                <a:latin typeface="Meiryo UI" panose="020B0604030504040204" pitchFamily="50" charset="-128"/>
                <a:ea typeface="Meiryo UI" panose="020B0604030504040204" pitchFamily="50" charset="-128"/>
              </a:rPr>
              <a:t>強化、幅広い</a:t>
            </a:r>
            <a:r>
              <a:rPr lang="ja-JP" altLang="en-US" sz="1600" b="1" dirty="0">
                <a:solidFill>
                  <a:schemeClr val="tx1"/>
                </a:solidFill>
                <a:latin typeface="Meiryo UI" panose="020B0604030504040204" pitchFamily="50" charset="-128"/>
                <a:ea typeface="Meiryo UI" panose="020B0604030504040204" pitchFamily="50" charset="-128"/>
              </a:rPr>
              <a:t>関係者への検査の徹底など</a:t>
            </a:r>
            <a:r>
              <a:rPr lang="ja-JP" altLang="en-US" sz="1600" b="1" dirty="0" smtClean="0">
                <a:solidFill>
                  <a:schemeClr val="tx1"/>
                </a:solidFill>
                <a:latin typeface="Meiryo UI" panose="020B0604030504040204" pitchFamily="50" charset="-128"/>
                <a:ea typeface="Meiryo UI" panose="020B0604030504040204" pitchFamily="50" charset="-128"/>
              </a:rPr>
              <a:t>、変</a:t>
            </a:r>
            <a:r>
              <a:rPr lang="ja-JP" altLang="en-US" sz="1600" b="1" dirty="0">
                <a:solidFill>
                  <a:schemeClr val="tx1"/>
                </a:solidFill>
                <a:latin typeface="Meiryo UI" panose="020B0604030504040204" pitchFamily="50" charset="-128"/>
                <a:ea typeface="Meiryo UI" panose="020B0604030504040204" pitchFamily="50" charset="-128"/>
              </a:rPr>
              <a:t>異株の</a:t>
            </a:r>
            <a:r>
              <a:rPr lang="ja-JP" altLang="en-US" sz="1600" b="1" dirty="0" smtClean="0">
                <a:solidFill>
                  <a:schemeClr val="tx1"/>
                </a:solidFill>
                <a:latin typeface="Meiryo UI" panose="020B0604030504040204" pitchFamily="50" charset="-128"/>
                <a:ea typeface="Meiryo UI" panose="020B0604030504040204" pitchFamily="50" charset="-128"/>
              </a:rPr>
              <a:t>監視体制</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を</a:t>
            </a:r>
            <a:r>
              <a:rPr lang="ja-JP" altLang="en-US" sz="1600" b="1" dirty="0">
                <a:solidFill>
                  <a:schemeClr val="tx1"/>
                </a:solidFill>
                <a:latin typeface="Meiryo UI" panose="020B0604030504040204" pitchFamily="50" charset="-128"/>
                <a:ea typeface="Meiryo UI" panose="020B0604030504040204" pitchFamily="50" charset="-128"/>
              </a:rPr>
              <a:t>強化</a:t>
            </a:r>
            <a:r>
              <a:rPr lang="ja-JP" altLang="en-US" sz="1600" dirty="0" smtClean="0">
                <a:solidFill>
                  <a:schemeClr val="tx1"/>
                </a:solidFill>
                <a:latin typeface="Meiryo UI" panose="020B0604030504040204" pitchFamily="50" charset="-128"/>
                <a:ea typeface="Meiryo UI" panose="020B0604030504040204" pitchFamily="50" charset="-128"/>
              </a:rPr>
              <a:t>するとともに、変異株などによる感染拡大に備え、更なる病床確保など</a:t>
            </a:r>
            <a:r>
              <a:rPr lang="ja-JP" altLang="en-US" sz="1600" b="1" dirty="0" smtClean="0">
                <a:solidFill>
                  <a:schemeClr val="tx1"/>
                </a:solidFill>
                <a:latin typeface="Meiryo UI" panose="020B0604030504040204" pitchFamily="50" charset="-128"/>
                <a:ea typeface="Meiryo UI" panose="020B0604030504040204" pitchFamily="50" charset="-128"/>
              </a:rPr>
              <a:t>医療提供体制の整備に引き続き</a:t>
            </a:r>
            <a:r>
              <a:rPr lang="ja-JP" altLang="en-US" sz="1600" b="1" dirty="0">
                <a:solidFill>
                  <a:schemeClr val="tx1"/>
                </a:solidFill>
                <a:latin typeface="Meiryo UI" panose="020B0604030504040204" pitchFamily="50" charset="-128"/>
                <a:ea typeface="Meiryo UI" panose="020B0604030504040204" pitchFamily="50" charset="-128"/>
              </a:rPr>
              <a:t>取り組む。　</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なお</a:t>
            </a:r>
            <a:r>
              <a:rPr lang="ja-JP" altLang="en-US" sz="1600" dirty="0">
                <a:solidFill>
                  <a:schemeClr val="tx1"/>
                </a:solidFill>
                <a:latin typeface="Meiryo UI" panose="020B0604030504040204" pitchFamily="50" charset="-128"/>
                <a:ea typeface="Meiryo UI" panose="020B0604030504040204" pitchFamily="50" charset="-128"/>
              </a:rPr>
              <a:t>、変異株であっても、個人の基本的な感染予防策はこれまでと変わらないことから、</a:t>
            </a:r>
            <a:r>
              <a:rPr lang="ja-JP" altLang="en-US" sz="1600" b="1" dirty="0">
                <a:solidFill>
                  <a:schemeClr val="tx1"/>
                </a:solidFill>
                <a:latin typeface="Meiryo UI" panose="020B0604030504040204" pitchFamily="50" charset="-128"/>
                <a:ea typeface="Meiryo UI" panose="020B0604030504040204" pitchFamily="50" charset="-128"/>
              </a:rPr>
              <a:t>府民に対し、引き続き、基本的感染防止対策の</a:t>
            </a:r>
            <a:r>
              <a:rPr lang="ja-JP" altLang="en-US" sz="1600" b="1" dirty="0" smtClean="0">
                <a:solidFill>
                  <a:schemeClr val="tx1"/>
                </a:solidFill>
                <a:latin typeface="Meiryo UI" panose="020B0604030504040204" pitchFamily="50" charset="-128"/>
                <a:ea typeface="Meiryo UI" panose="020B0604030504040204" pitchFamily="50" charset="-128"/>
              </a:rPr>
              <a:t>徹底</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a:solidFill>
                  <a:schemeClr val="tx1"/>
                </a:solidFill>
                <a:latin typeface="Meiryo UI" panose="020B0604030504040204" pitchFamily="50" charset="-128"/>
                <a:ea typeface="Meiryo UI" panose="020B0604030504040204" pitchFamily="50" charset="-128"/>
              </a:rPr>
              <a:t>　</a:t>
            </a:r>
            <a:r>
              <a:rPr lang="ja-JP" altLang="en-US" sz="1600" b="1" smtClean="0">
                <a:solidFill>
                  <a:schemeClr val="tx1"/>
                </a:solidFill>
                <a:latin typeface="Meiryo UI" panose="020B0604030504040204" pitchFamily="50" charset="-128"/>
                <a:ea typeface="Meiryo UI" panose="020B0604030504040204" pitchFamily="50" charset="-128"/>
              </a:rPr>
              <a:t>　も</a:t>
            </a:r>
            <a:r>
              <a:rPr lang="ja-JP" altLang="en-US" sz="1600" b="1" dirty="0" smtClean="0">
                <a:solidFill>
                  <a:schemeClr val="tx1"/>
                </a:solidFill>
                <a:latin typeface="Meiryo UI" panose="020B0604030504040204" pitchFamily="50" charset="-128"/>
                <a:ea typeface="Meiryo UI" panose="020B0604030504040204" pitchFamily="50" charset="-128"/>
              </a:rPr>
              <a:t>強く働きかけて</a:t>
            </a:r>
            <a:r>
              <a:rPr lang="ja-JP" altLang="en-US" sz="1600" b="1" dirty="0">
                <a:solidFill>
                  <a:schemeClr val="tx1"/>
                </a:solidFill>
                <a:latin typeface="Meiryo UI" panose="020B0604030504040204" pitchFamily="50" charset="-128"/>
                <a:ea typeface="Meiryo UI" panose="020B0604030504040204" pitchFamily="50" charset="-128"/>
              </a:rPr>
              <a:t>いく</a:t>
            </a:r>
            <a:r>
              <a:rPr lang="ja-JP" altLang="en-US" sz="1600" b="1" dirty="0" smtClean="0">
                <a:solidFill>
                  <a:schemeClr val="tx1"/>
                </a:solidFill>
                <a:latin typeface="Meiryo UI" panose="020B0604030504040204" pitchFamily="50" charset="-128"/>
                <a:ea typeface="Meiryo UI" panose="020B0604030504040204" pitchFamily="50" charset="-128"/>
              </a:rPr>
              <a:t>。</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8" name="角丸四角形 7"/>
          <p:cNvSpPr/>
          <p:nvPr/>
        </p:nvSpPr>
        <p:spPr>
          <a:xfrm>
            <a:off x="152104" y="2932825"/>
            <a:ext cx="2830067" cy="39112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今後</a:t>
            </a:r>
            <a:r>
              <a:rPr lang="ja-JP" altLang="en-US" sz="1600" b="1" dirty="0" smtClean="0">
                <a:latin typeface="Meiryo UI" panose="020B0604030504040204" pitchFamily="50" charset="-128"/>
                <a:ea typeface="Meiryo UI" panose="020B0604030504040204" pitchFamily="50" charset="-128"/>
              </a:rPr>
              <a:t>の対応方針につい</a:t>
            </a:r>
            <a:r>
              <a:rPr lang="ja-JP" altLang="en-US" sz="1600" b="1" dirty="0">
                <a:latin typeface="Meiryo UI" panose="020B0604030504040204" pitchFamily="50" charset="-128"/>
                <a:ea typeface="Meiryo UI" panose="020B0604030504040204" pitchFamily="50" charset="-128"/>
              </a:rPr>
              <a:t>て</a:t>
            </a:r>
          </a:p>
        </p:txBody>
      </p:sp>
    </p:spTree>
    <p:extLst>
      <p:ext uri="{BB962C8B-B14F-4D97-AF65-F5344CB8AC3E}">
        <p14:creationId xmlns:p14="http://schemas.microsoft.com/office/powerpoint/2010/main" val="248113819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3687</TotalTime>
  <Words>1119</Words>
  <Application>Microsoft Office PowerPoint</Application>
  <PresentationFormat>ワイド画面</PresentationFormat>
  <Paragraphs>58</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ゴシック</vt:lpstr>
      <vt:lpstr>UD デジタル 教科書体 NK-B</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國本　由衣</cp:lastModifiedBy>
  <cp:revision>67</cp:revision>
  <cp:lastPrinted>2021-01-12T01:54:43Z</cp:lastPrinted>
  <dcterms:created xsi:type="dcterms:W3CDTF">2020-07-15T08:05:42Z</dcterms:created>
  <dcterms:modified xsi:type="dcterms:W3CDTF">2021-03-18T03:37:41Z</dcterms:modified>
</cp:coreProperties>
</file>