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01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55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29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51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82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854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37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86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46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62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67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67A5-C57E-49DF-B1A5-7151B0252889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28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951002"/>
              </p:ext>
            </p:extLst>
          </p:nvPr>
        </p:nvGraphicFramePr>
        <p:xfrm>
          <a:off x="7938224" y="1795972"/>
          <a:ext cx="3959227" cy="46051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4171">
                  <a:extLst>
                    <a:ext uri="{9D8B030D-6E8A-4147-A177-3AD203B41FA5}">
                      <a16:colId xmlns:a16="http://schemas.microsoft.com/office/drawing/2014/main" val="179157724"/>
                    </a:ext>
                  </a:extLst>
                </a:gridCol>
                <a:gridCol w="704171">
                  <a:extLst>
                    <a:ext uri="{9D8B030D-6E8A-4147-A177-3AD203B41FA5}">
                      <a16:colId xmlns:a16="http://schemas.microsoft.com/office/drawing/2014/main" val="37987748"/>
                    </a:ext>
                  </a:extLst>
                </a:gridCol>
                <a:gridCol w="704171">
                  <a:extLst>
                    <a:ext uri="{9D8B030D-6E8A-4147-A177-3AD203B41FA5}">
                      <a16:colId xmlns:a16="http://schemas.microsoft.com/office/drawing/2014/main" val="1833877311"/>
                    </a:ext>
                  </a:extLst>
                </a:gridCol>
                <a:gridCol w="923357">
                  <a:extLst>
                    <a:ext uri="{9D8B030D-6E8A-4147-A177-3AD203B41FA5}">
                      <a16:colId xmlns:a16="http://schemas.microsoft.com/office/drawing/2014/main" val="1125866446"/>
                    </a:ext>
                  </a:extLst>
                </a:gridCol>
                <a:gridCol w="923357">
                  <a:extLst>
                    <a:ext uri="{9D8B030D-6E8A-4147-A177-3AD203B41FA5}">
                      <a16:colId xmlns:a16="http://schemas.microsoft.com/office/drawing/2014/main" val="3247451366"/>
                    </a:ext>
                  </a:extLst>
                </a:gridCol>
              </a:tblGrid>
              <a:tr h="4591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新規</a:t>
                      </a:r>
                      <a:endParaRPr kumimoji="1" lang="en-US" altLang="ja-JP" sz="800" dirty="0" smtClean="0"/>
                    </a:p>
                    <a:p>
                      <a:pPr algn="ctr"/>
                      <a:r>
                        <a:rPr kumimoji="1" lang="ja-JP" altLang="en-US" sz="800" dirty="0" smtClean="0"/>
                        <a:t>陽性者数</a:t>
                      </a:r>
                      <a:endParaRPr kumimoji="1" lang="en-US" altLang="ja-JP" sz="800" dirty="0" smtClean="0"/>
                    </a:p>
                    <a:p>
                      <a:pPr algn="ctr"/>
                      <a:r>
                        <a:rPr kumimoji="1" lang="en-US" altLang="ja-JP" sz="900" dirty="0" smtClean="0"/>
                        <a:t>(a)</a:t>
                      </a: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変異株</a:t>
                      </a:r>
                      <a:r>
                        <a:rPr kumimoji="1" lang="en-US" altLang="ja-JP" sz="800" dirty="0" smtClean="0"/>
                        <a:t>PCR</a:t>
                      </a:r>
                      <a:r>
                        <a:rPr kumimoji="1" lang="ja-JP" altLang="en-US" sz="800" dirty="0" smtClean="0"/>
                        <a:t>検査数</a:t>
                      </a:r>
                      <a:endParaRPr kumimoji="1" lang="en-US" altLang="ja-JP" sz="800" dirty="0" smtClean="0"/>
                    </a:p>
                    <a:p>
                      <a:pPr algn="ctr"/>
                      <a:r>
                        <a:rPr kumimoji="1" lang="en-US" altLang="ja-JP" sz="900" dirty="0" smtClean="0"/>
                        <a:t>(b)</a:t>
                      </a: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変異株</a:t>
                      </a:r>
                      <a:r>
                        <a:rPr kumimoji="1" lang="en-US" altLang="ja-JP" sz="800" dirty="0" smtClean="0"/>
                        <a:t>PCR</a:t>
                      </a:r>
                    </a:p>
                    <a:p>
                      <a:pPr algn="ctr"/>
                      <a:r>
                        <a:rPr kumimoji="1" lang="ja-JP" altLang="en-US" sz="800" dirty="0" smtClean="0"/>
                        <a:t>陽性者数</a:t>
                      </a:r>
                      <a:endParaRPr kumimoji="1" lang="en-US" altLang="ja-JP" sz="8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/>
                        <a:t>(c)</a:t>
                      </a:r>
                      <a:endParaRPr kumimoji="1" lang="ja-JP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dirty="0" smtClean="0"/>
                        <a:t>変異株</a:t>
                      </a:r>
                      <a:r>
                        <a:rPr lang="en-US" altLang="ja-JP" sz="900" dirty="0" smtClean="0"/>
                        <a:t>PCR</a:t>
                      </a:r>
                    </a:p>
                    <a:p>
                      <a:pPr algn="ctr"/>
                      <a:r>
                        <a:rPr lang="ja-JP" altLang="en-US" sz="900" dirty="0" smtClean="0"/>
                        <a:t>検査陽性率</a:t>
                      </a:r>
                      <a:endParaRPr lang="en-US" altLang="ja-JP" sz="900" dirty="0" smtClean="0"/>
                    </a:p>
                    <a:p>
                      <a:pPr algn="ctr"/>
                      <a:r>
                        <a:rPr lang="en-US" altLang="ja-JP" sz="900" b="0" dirty="0" smtClean="0"/>
                        <a:t>[c/b</a:t>
                      </a:r>
                      <a:r>
                        <a:rPr lang="ja-JP" altLang="en-US" sz="900" b="0" dirty="0" smtClean="0"/>
                        <a:t>*</a:t>
                      </a:r>
                      <a:r>
                        <a:rPr lang="en-US" altLang="ja-JP" sz="900" b="0" dirty="0" smtClean="0"/>
                        <a:t>100]</a:t>
                      </a:r>
                      <a:endParaRPr lang="ja-JP" altLang="en-US" sz="9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dirty="0" smtClean="0"/>
                        <a:t>変異株</a:t>
                      </a:r>
                      <a:r>
                        <a:rPr lang="en-US" altLang="ja-JP" sz="900" dirty="0" smtClean="0"/>
                        <a:t>PCR</a:t>
                      </a:r>
                    </a:p>
                    <a:p>
                      <a:pPr algn="ctr"/>
                      <a:r>
                        <a:rPr lang="ja-JP" altLang="en-US" sz="900" dirty="0" smtClean="0"/>
                        <a:t>陽性判明率</a:t>
                      </a:r>
                      <a:endParaRPr lang="en-US" altLang="ja-JP" sz="900" dirty="0" smtClean="0"/>
                    </a:p>
                    <a:p>
                      <a:pPr algn="ctr"/>
                      <a:r>
                        <a:rPr lang="en-US" altLang="ja-JP" sz="900" b="0" dirty="0" smtClean="0"/>
                        <a:t>[c/a</a:t>
                      </a:r>
                      <a:r>
                        <a:rPr lang="ja-JP" altLang="en-US" sz="900" b="0" dirty="0" smtClean="0"/>
                        <a:t>*</a:t>
                      </a:r>
                      <a:r>
                        <a:rPr lang="en-US" altLang="ja-JP" sz="900" b="0" dirty="0" smtClean="0"/>
                        <a:t>100]</a:t>
                      </a:r>
                      <a:endParaRPr lang="ja-JP" altLang="en-US" sz="900" b="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6186012"/>
                  </a:ext>
                </a:extLst>
              </a:tr>
              <a:tr h="3300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3,148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0.0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％ 　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0.0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4021651"/>
                  </a:ext>
                </a:extLst>
              </a:tr>
              <a:tr h="35218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3,710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33.3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0.0%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4792772"/>
                  </a:ext>
                </a:extLst>
              </a:tr>
              <a:tr h="3420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3,403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6.5%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0.1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6830067"/>
                  </a:ext>
                </a:extLst>
              </a:tr>
              <a:tr h="3420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2,474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20.0%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0.4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4298604"/>
                  </a:ext>
                </a:extLst>
              </a:tr>
              <a:tr h="3420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1,451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29.1%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1.1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1336502"/>
                  </a:ext>
                </a:extLst>
              </a:tr>
              <a:tr h="3420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23.1%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1.0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1916353"/>
                  </a:ext>
                </a:extLst>
              </a:tr>
              <a:tr h="3420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14.3%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0.7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0305369"/>
                  </a:ext>
                </a:extLst>
              </a:tr>
              <a:tr h="3420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64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34.4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4.3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9396952"/>
                  </a:ext>
                </a:extLst>
              </a:tr>
              <a:tr h="3420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43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34.9</a:t>
                      </a:r>
                      <a:r>
                        <a:rPr lang="ja-JP" altLang="en-US" sz="1200" b="0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2.9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3977942"/>
                  </a:ext>
                </a:extLst>
              </a:tr>
              <a:tr h="3420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620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37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27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73.0%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4.4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228426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累計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369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107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29.0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04080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(</a:t>
                      </a:r>
                      <a:r>
                        <a:rPr lang="ja-JP" alt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左記以外</a:t>
                      </a:r>
                      <a:r>
                        <a:rPr lang="en-US" altLang="ja-JP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262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）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(7)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(2.7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075189"/>
                  </a:ext>
                </a:extLst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024533-669C-48B1-82E7-C27042384F7F}"/>
              </a:ext>
            </a:extLst>
          </p:cNvPr>
          <p:cNvSpPr/>
          <p:nvPr/>
        </p:nvSpPr>
        <p:spPr>
          <a:xfrm>
            <a:off x="0" y="571434"/>
            <a:ext cx="12192000" cy="41923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月下旬から、府内の新規陽性者のうち、数％が変異株であることが判明している</a:t>
            </a:r>
            <a:endParaRPr kumimoji="1"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2423"/>
            <a:ext cx="12192000" cy="57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変異株</a:t>
            </a:r>
            <a:r>
              <a:rPr lang="en-US" altLang="ja-JP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PCR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検査（スクリーニング検査）における陽性判明率</a:t>
            </a:r>
          </a:p>
        </p:txBody>
      </p:sp>
      <p:sp>
        <p:nvSpPr>
          <p:cNvPr id="9" name="正方形/長方形 8"/>
          <p:cNvSpPr/>
          <p:nvPr/>
        </p:nvSpPr>
        <p:spPr>
          <a:xfrm flipH="1">
            <a:off x="66445" y="2876899"/>
            <a:ext cx="353943" cy="2042904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algn="ctr"/>
            <a:r>
              <a:rPr lang="ja-JP" altLang="en-US" sz="1100" dirty="0" smtClean="0"/>
              <a:t>報道提供日</a:t>
            </a:r>
            <a:endParaRPr lang="ja-JP" altLang="en-US" sz="11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867730" y="6439887"/>
            <a:ext cx="3161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※1</a:t>
            </a:r>
            <a:r>
              <a:rPr kumimoji="1" lang="ja-JP" altLang="en-US" sz="800" dirty="0" smtClean="0"/>
              <a:t> </a:t>
            </a:r>
            <a:r>
              <a:rPr lang="ja-JP" altLang="en-US" sz="800" dirty="0" smtClean="0"/>
              <a:t>変</a:t>
            </a:r>
            <a:r>
              <a:rPr lang="ja-JP" altLang="en-US" sz="800" dirty="0"/>
              <a:t>異株</a:t>
            </a:r>
            <a:r>
              <a:rPr lang="en-US" altLang="ja-JP" sz="800" dirty="0" smtClean="0"/>
              <a:t>PCR</a:t>
            </a:r>
            <a:r>
              <a:rPr lang="ja-JP" altLang="en-US" sz="800" dirty="0" smtClean="0"/>
              <a:t>検査数は、大阪府内の機関で実施したものを集計</a:t>
            </a:r>
            <a:endParaRPr lang="en-US" altLang="ja-JP" sz="800" dirty="0" smtClean="0"/>
          </a:p>
          <a:p>
            <a:r>
              <a:rPr lang="en-US" altLang="ja-JP" sz="800" dirty="0" smtClean="0"/>
              <a:t>※2</a:t>
            </a:r>
            <a:r>
              <a:rPr lang="ja-JP" altLang="en-US" sz="800" dirty="0" smtClean="0"/>
              <a:t> 別途、厚生労働省が実施した検査で</a:t>
            </a:r>
            <a:r>
              <a:rPr lang="en-US" altLang="ja-JP" sz="800" dirty="0" smtClean="0"/>
              <a:t>7</a:t>
            </a:r>
            <a:r>
              <a:rPr lang="ja-JP" altLang="en-US" sz="800" dirty="0" smtClean="0"/>
              <a:t>人が陽性判明</a:t>
            </a:r>
            <a:endParaRPr kumimoji="1" lang="ja-JP" altLang="en-US" sz="800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185587" y="1052196"/>
            <a:ext cx="12006413" cy="1185154"/>
            <a:chOff x="185587" y="1052196"/>
            <a:chExt cx="12006413" cy="1185154"/>
          </a:xfrm>
        </p:grpSpPr>
        <p:sp>
          <p:nvSpPr>
            <p:cNvPr id="23" name="角丸四角形 22"/>
            <p:cNvSpPr/>
            <p:nvPr/>
          </p:nvSpPr>
          <p:spPr>
            <a:xfrm>
              <a:off x="243417" y="1305280"/>
              <a:ext cx="11948583" cy="70134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300" dirty="0" smtClean="0">
                  <a:solidFill>
                    <a:schemeClr val="tx1"/>
                  </a:solidFill>
                </a:rPr>
                <a:t>◆ 変異株の全国的感染拡大を受けて、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1/20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よ</a:t>
              </a:r>
              <a:r>
                <a:rPr lang="ja-JP" altLang="en-US" sz="1300" dirty="0">
                  <a:solidFill>
                    <a:schemeClr val="tx1"/>
                  </a:solidFill>
                </a:rPr>
                <a:t>り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変異株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PCR</a:t>
              </a:r>
              <a:r>
                <a:rPr lang="ja-JP" altLang="en-US" sz="1300" dirty="0">
                  <a:solidFill>
                    <a:schemeClr val="tx1"/>
                  </a:solidFill>
                </a:rPr>
                <a:t>検査（スクリーニング検査）を実施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。順次、検査</a:t>
              </a:r>
              <a:r>
                <a:rPr lang="ja-JP" altLang="en-US" sz="1300" dirty="0">
                  <a:solidFill>
                    <a:schemeClr val="tx1"/>
                  </a:solidFill>
                </a:rPr>
                <a:t>の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実施機関数を拡充し、体制を強化</a:t>
              </a:r>
              <a:endParaRPr lang="en-US" altLang="ja-JP" sz="1300" dirty="0" smtClean="0">
                <a:solidFill>
                  <a:schemeClr val="tx1"/>
                </a:solidFill>
              </a:endParaRPr>
            </a:p>
            <a:p>
              <a:endParaRPr lang="en-US" altLang="ja-JP" sz="400" dirty="0" smtClean="0">
                <a:solidFill>
                  <a:schemeClr val="tx1"/>
                </a:solidFill>
              </a:endParaRPr>
            </a:p>
            <a:p>
              <a:r>
                <a:rPr lang="ja-JP" altLang="en-US" sz="1300" dirty="0" smtClean="0">
                  <a:solidFill>
                    <a:schemeClr val="tx1"/>
                  </a:solidFill>
                </a:rPr>
                <a:t>◆ 現在、週あたり最大</a:t>
              </a:r>
              <a:r>
                <a:rPr lang="en-US" altLang="ja-JP" sz="1300" dirty="0">
                  <a:solidFill>
                    <a:schemeClr val="tx1"/>
                  </a:solidFill>
                </a:rPr>
                <a:t>3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00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件程度を実施</a:t>
              </a:r>
              <a:endParaRPr lang="en-US" altLang="ja-JP" sz="13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185588" y="1052196"/>
              <a:ext cx="11758128" cy="28837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00" b="1" dirty="0" smtClean="0">
                  <a:latin typeface="+mn-ea"/>
                </a:rPr>
                <a:t>大阪府における変異株</a:t>
              </a:r>
              <a:r>
                <a:rPr lang="en-US" altLang="ja-JP" sz="1500" b="1" dirty="0" smtClean="0">
                  <a:latin typeface="+mn-ea"/>
                </a:rPr>
                <a:t>PCR</a:t>
              </a:r>
              <a:r>
                <a:rPr lang="ja-JP" altLang="en-US" sz="1500" b="1" dirty="0" smtClean="0">
                  <a:latin typeface="+mn-ea"/>
                </a:rPr>
                <a:t>検査の体制</a:t>
              </a:r>
              <a:endParaRPr lang="ja-JP" altLang="en-US" sz="1500" b="1" dirty="0">
                <a:latin typeface="+mn-ea"/>
              </a:endParaRP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403012" y="1789062"/>
              <a:ext cx="7552589" cy="44828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300" dirty="0" smtClean="0">
                  <a:solidFill>
                    <a:schemeClr val="tx1"/>
                  </a:solidFill>
                </a:rPr>
                <a:t>大阪健康安全基盤研究所（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1/20~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）、民間検査会社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1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カ所（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2/12~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）、民間医療機関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1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カ所（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3/2~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）</a:t>
              </a:r>
              <a:endParaRPr lang="en-US" altLang="ja-JP" sz="13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41" name="直線コネクタ 40"/>
            <p:cNvCxnSpPr/>
            <p:nvPr/>
          </p:nvCxnSpPr>
          <p:spPr>
            <a:xfrm>
              <a:off x="204637" y="1055681"/>
              <a:ext cx="0" cy="1160247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flipH="1">
              <a:off x="11921256" y="1052196"/>
              <a:ext cx="5916" cy="645635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185587" y="2215928"/>
              <a:ext cx="7656663" cy="9747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 flipH="1">
              <a:off x="7821600" y="1680424"/>
              <a:ext cx="6288" cy="535504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7810500" y="1678043"/>
              <a:ext cx="4110756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テキスト ボックス 31"/>
          <p:cNvSpPr txBox="1"/>
          <p:nvPr/>
        </p:nvSpPr>
        <p:spPr>
          <a:xfrm>
            <a:off x="4849323" y="6295202"/>
            <a:ext cx="2928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下記以外の人を集計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・変異株陽性者の濃厚接触者や接触の可能性が</a:t>
            </a:r>
            <a:r>
              <a:rPr lang="ja-JP" altLang="en-US" sz="800" dirty="0" smtClean="0"/>
              <a:t>ある人</a:t>
            </a:r>
            <a:endParaRPr lang="en-US" altLang="ja-JP" sz="800" dirty="0" smtClean="0"/>
          </a:p>
          <a:p>
            <a:r>
              <a:rPr kumimoji="1" lang="ja-JP" altLang="en-US" sz="800" dirty="0" smtClean="0"/>
              <a:t>・変異株が確認されている国・地域への渡航歴がある人</a:t>
            </a:r>
            <a:endParaRPr kumimoji="1" lang="ja-JP" altLang="en-US" sz="800" dirty="0"/>
          </a:p>
        </p:txBody>
      </p:sp>
      <p:sp>
        <p:nvSpPr>
          <p:cNvPr id="24" name="四角形吹き出し 23"/>
          <p:cNvSpPr/>
          <p:nvPr/>
        </p:nvSpPr>
        <p:spPr>
          <a:xfrm>
            <a:off x="4849324" y="6272203"/>
            <a:ext cx="2794352" cy="471497"/>
          </a:xfrm>
          <a:prstGeom prst="wedgeRectCallout">
            <a:avLst>
              <a:gd name="adj1" fmla="val 61058"/>
              <a:gd name="adj2" fmla="val -41285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765391" y="5895682"/>
            <a:ext cx="30489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" dirty="0" smtClean="0"/>
              <a:t>※2</a:t>
            </a:r>
            <a:endParaRPr kumimoji="1" lang="ja-JP" altLang="en-US" sz="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047841" y="2118519"/>
            <a:ext cx="32733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" dirty="0" smtClean="0"/>
              <a:t>※1</a:t>
            </a:r>
            <a:r>
              <a:rPr kumimoji="1" lang="ja-JP" altLang="en-US" sz="600" dirty="0" smtClean="0"/>
              <a:t> </a:t>
            </a:r>
            <a:endParaRPr kumimoji="1" lang="ja-JP" altLang="en-US" sz="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0341735" y="79934"/>
            <a:ext cx="174723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資料１－２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5310" y="2181179"/>
            <a:ext cx="8309568" cy="412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780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330</Words>
  <Application>Microsoft Office PowerPoint</Application>
  <PresentationFormat>ワイド画面</PresentationFormat>
  <Paragraphs>88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元木　瞳</dc:creator>
  <cp:lastModifiedBy>周藤　英</cp:lastModifiedBy>
  <cp:revision>63</cp:revision>
  <cp:lastPrinted>2021-03-18T02:14:29Z</cp:lastPrinted>
  <dcterms:created xsi:type="dcterms:W3CDTF">2021-03-15T14:06:56Z</dcterms:created>
  <dcterms:modified xsi:type="dcterms:W3CDTF">2021-03-18T05:55:09Z</dcterms:modified>
</cp:coreProperties>
</file>