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4"/>
  </p:notesMasterIdLst>
  <p:sldIdLst>
    <p:sldId id="284" r:id="rId2"/>
    <p:sldId id="285"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5" tIns="45714" rIns="91425" bIns="45714" rtlCol="0"/>
          <a:lstStyle>
            <a:lvl1pPr algn="r">
              <a:defRPr sz="1200"/>
            </a:lvl1pPr>
          </a:lstStyle>
          <a:p>
            <a:fld id="{9CA4D13C-48EC-4D94-9BBF-C30BE3CB9F88}" type="datetimeFigureOut">
              <a:rPr kumimoji="1" lang="ja-JP" altLang="en-US" smtClean="0"/>
              <a:t>2021/2/26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3"/>
            <a:ext cx="2949575" cy="498475"/>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8475"/>
          </a:xfrm>
          <a:prstGeom prst="rect">
            <a:avLst/>
          </a:prstGeom>
        </p:spPr>
        <p:txBody>
          <a:bodyPr vert="horz" lIns="91425" tIns="45714" rIns="91425" bIns="45714" rtlCol="0" anchor="b"/>
          <a:lstStyle>
            <a:lvl1pPr algn="r">
              <a:defRPr sz="1200"/>
            </a:lvl1pPr>
          </a:lstStyle>
          <a:p>
            <a:fld id="{E83A7D27-233C-42CB-8A4D-07E4D5AAC12D}" type="slidenum">
              <a:rPr kumimoji="1" lang="ja-JP" altLang="en-US" smtClean="0"/>
              <a:t>‹#›</a:t>
            </a:fld>
            <a:endParaRPr kumimoji="1" lang="ja-JP" altLang="en-US"/>
          </a:p>
        </p:txBody>
      </p:sp>
    </p:spTree>
    <p:extLst>
      <p:ext uri="{BB962C8B-B14F-4D97-AF65-F5344CB8AC3E}">
        <p14:creationId xmlns:p14="http://schemas.microsoft.com/office/powerpoint/2010/main" val="3050925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12C928-1DA4-44B8-A46E-C6B1C94A22EA}" type="datetime1">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291817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329BAA-E733-4828-8E20-B0982D57A98C}" type="datetime1">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1152425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1AA898-B26B-4B94-A107-2988F1529A73}" type="datetime1">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573810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634BE6-6642-4E81-A757-CE115BDE3727}" type="datetime1">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2167567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FEFAF9-0C73-4FC1-B042-FD73CD4EA137}" type="datetime1">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192258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7D7E9F-8CBA-4E69-86C2-A1E225E170DA}" type="datetime1">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336723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69835D7-E750-4E50-8600-B2B175C04A0B}" type="datetime1">
              <a:rPr kumimoji="1" lang="ja-JP" altLang="en-US" smtClean="0"/>
              <a:t>2021/2/26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2046655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8AD46D0-7A73-4B25-A3D8-B292D8517FC2}" type="datetime1">
              <a:rPr kumimoji="1" lang="ja-JP" altLang="en-US" smtClean="0"/>
              <a:t>2021/2/26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269894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BB48593-4067-49D6-A72E-796F95EC49BD}" type="datetime1">
              <a:rPr kumimoji="1" lang="ja-JP" altLang="en-US" smtClean="0"/>
              <a:t>2021/2/26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3752965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A78AF13-46FA-4C0C-B28A-01E1320713BC}" type="datetime1">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377866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5533-30CC-469C-9F05-ADADD518D569}" type="datetime1">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226771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AE2DA736-A9B3-4C11-A212-BB718113D24F}" type="datetime1">
              <a:rPr kumimoji="1" lang="ja-JP" altLang="en-US" smtClean="0"/>
              <a:t>2021/2/26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FE9D9A0-8B53-4321-B139-9C796E0709F6}" type="slidenum">
              <a:rPr kumimoji="1" lang="ja-JP" altLang="en-US" smtClean="0"/>
              <a:t>‹#›</a:t>
            </a:fld>
            <a:endParaRPr kumimoji="1" lang="ja-JP" altLang="en-US"/>
          </a:p>
        </p:txBody>
      </p:sp>
    </p:spTree>
    <p:extLst>
      <p:ext uri="{BB962C8B-B14F-4D97-AF65-F5344CB8AC3E}">
        <p14:creationId xmlns:p14="http://schemas.microsoft.com/office/powerpoint/2010/main" val="68191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641642887"/>
              </p:ext>
            </p:extLst>
          </p:nvPr>
        </p:nvGraphicFramePr>
        <p:xfrm>
          <a:off x="4559969" y="1580314"/>
          <a:ext cx="5019460" cy="3538333"/>
        </p:xfrm>
        <a:graphic>
          <a:graphicData uri="http://schemas.openxmlformats.org/drawingml/2006/table">
            <a:tbl>
              <a:tblPr firstRow="1" bandRow="1">
                <a:tableStyleId>{5C22544A-7EE6-4342-B048-85BDC9FD1C3A}</a:tableStyleId>
              </a:tblPr>
              <a:tblGrid>
                <a:gridCol w="2502568">
                  <a:extLst>
                    <a:ext uri="{9D8B030D-6E8A-4147-A177-3AD203B41FA5}">
                      <a16:colId xmlns:a16="http://schemas.microsoft.com/office/drawing/2014/main" val="2245260311"/>
                    </a:ext>
                  </a:extLst>
                </a:gridCol>
                <a:gridCol w="2516892">
                  <a:extLst>
                    <a:ext uri="{9D8B030D-6E8A-4147-A177-3AD203B41FA5}">
                      <a16:colId xmlns:a16="http://schemas.microsoft.com/office/drawing/2014/main" val="2155618173"/>
                    </a:ext>
                  </a:extLst>
                </a:gridCol>
              </a:tblGrid>
              <a:tr h="403773">
                <a:tc>
                  <a:txBody>
                    <a:bodyPr/>
                    <a:lstStyle/>
                    <a:p>
                      <a:pPr algn="ctr"/>
                      <a:r>
                        <a:rPr kumimoji="1" lang="ja-JP" altLang="en-US" sz="1400" dirty="0" smtClean="0">
                          <a:latin typeface="Meiryo UI" panose="020B0604030504040204" pitchFamily="50" charset="-128"/>
                          <a:ea typeface="Meiryo UI" panose="020B0604030504040204" pitchFamily="50" charset="-128"/>
                        </a:rPr>
                        <a:t>啓発サインの例</a:t>
                      </a:r>
                    </a:p>
                  </a:txBody>
                  <a:tcPr anchor="ctr" anchorCtr="1"/>
                </a:tc>
                <a:tc>
                  <a:txBody>
                    <a:bodyPr/>
                    <a:lstStyle/>
                    <a:p>
                      <a:pPr algn="ctr"/>
                      <a:r>
                        <a:rPr kumimoji="1" lang="ja-JP" altLang="en-US" sz="1400" dirty="0" smtClean="0">
                          <a:latin typeface="Meiryo UI" panose="020B0604030504040204" pitchFamily="50" charset="-128"/>
                          <a:ea typeface="Meiryo UI" panose="020B0604030504040204" pitchFamily="50" charset="-128"/>
                        </a:rPr>
                        <a:t>啓発ちらしの例</a:t>
                      </a:r>
                    </a:p>
                  </a:txBody>
                  <a:tcPr anchor="ctr" anchorCtr="1"/>
                </a:tc>
                <a:extLst>
                  <a:ext uri="{0D108BD9-81ED-4DB2-BD59-A6C34878D82A}">
                    <a16:rowId xmlns:a16="http://schemas.microsoft.com/office/drawing/2014/main" val="3070369611"/>
                  </a:ext>
                </a:extLst>
              </a:tr>
              <a:tr h="313456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896165754"/>
                  </a:ext>
                </a:extLst>
              </a:tr>
            </a:tbl>
          </a:graphicData>
        </a:graphic>
      </p:graphicFrame>
      <p:sp>
        <p:nvSpPr>
          <p:cNvPr id="4" name="テキスト ボックス 3"/>
          <p:cNvSpPr txBox="1"/>
          <p:nvPr/>
        </p:nvSpPr>
        <p:spPr>
          <a:xfrm>
            <a:off x="275771" y="203200"/>
            <a:ext cx="7429393"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商店街に</a:t>
            </a:r>
            <a:r>
              <a:rPr lang="ja-JP" altLang="en-US" b="1" dirty="0" smtClean="0">
                <a:latin typeface="Meiryo UI" panose="020B0604030504040204" pitchFamily="50" charset="-128"/>
                <a:ea typeface="Meiryo UI" panose="020B0604030504040204" pitchFamily="50" charset="-128"/>
              </a:rPr>
              <a:t>おける</a:t>
            </a:r>
            <a:r>
              <a:rPr lang="en-US" altLang="ja-JP" b="1" dirty="0" smtClean="0">
                <a:latin typeface="Meiryo UI" panose="020B0604030504040204" pitchFamily="50" charset="-128"/>
                <a:ea typeface="Meiryo UI" panose="020B0604030504040204" pitchFamily="50" charset="-128"/>
              </a:rPr>
              <a:t>CO2</a:t>
            </a:r>
            <a:r>
              <a:rPr lang="ja-JP" altLang="en-US" b="1" dirty="0" smtClean="0">
                <a:latin typeface="Meiryo UI" panose="020B0604030504040204" pitchFamily="50" charset="-128"/>
                <a:ea typeface="Meiryo UI" panose="020B0604030504040204" pitchFamily="50" charset="-128"/>
              </a:rPr>
              <a:t>センサー</a:t>
            </a:r>
            <a:r>
              <a:rPr lang="ja-JP" altLang="en-US" b="1" dirty="0">
                <a:latin typeface="Meiryo UI" panose="020B0604030504040204" pitchFamily="50" charset="-128"/>
                <a:ea typeface="Meiryo UI" panose="020B0604030504040204" pitchFamily="50" charset="-128"/>
              </a:rPr>
              <a:t>の</a:t>
            </a:r>
            <a:r>
              <a:rPr lang="ja-JP" altLang="en-US" b="1" dirty="0" smtClean="0">
                <a:latin typeface="Meiryo UI" panose="020B0604030504040204" pitchFamily="50" charset="-128"/>
                <a:ea typeface="Meiryo UI" panose="020B0604030504040204" pitchFamily="50" charset="-128"/>
              </a:rPr>
              <a:t>デモンストレーション結果について</a:t>
            </a:r>
            <a:endParaRPr kumimoji="1" lang="ja-JP" altLang="en-US" b="1" dirty="0">
              <a:latin typeface="Meiryo UI" panose="020B0604030504040204" pitchFamily="50" charset="-128"/>
              <a:ea typeface="Meiryo UI" panose="020B0604030504040204" pitchFamily="50" charset="-128"/>
            </a:endParaRPr>
          </a:p>
        </p:txBody>
      </p:sp>
      <p:cxnSp>
        <p:nvCxnSpPr>
          <p:cNvPr id="5" name="直線コネクタ 4"/>
          <p:cNvCxnSpPr/>
          <p:nvPr/>
        </p:nvCxnSpPr>
        <p:spPr>
          <a:xfrm>
            <a:off x="275772" y="572532"/>
            <a:ext cx="9303657"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275772" y="702269"/>
            <a:ext cx="9303657" cy="748309"/>
          </a:xfrm>
          <a:prstGeom prst="rect">
            <a:avLst/>
          </a:prstGeom>
          <a:solidFill>
            <a:srgbClr val="FF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pPr marL="903288" indent="-188913"/>
            <a:r>
              <a:rPr lang="ja-JP" altLang="en-US" sz="1400" dirty="0" smtClean="0">
                <a:solidFill>
                  <a:schemeClr val="tx1"/>
                </a:solidFill>
                <a:latin typeface="Meiryo UI" panose="020B0604030504040204" pitchFamily="50" charset="-128"/>
                <a:ea typeface="Meiryo UI" panose="020B0604030504040204" pitchFamily="50" charset="-128"/>
              </a:rPr>
              <a:t>○　特</a:t>
            </a:r>
            <a:r>
              <a:rPr lang="ja-JP" altLang="en-US" sz="1400" dirty="0">
                <a:solidFill>
                  <a:schemeClr val="tx1"/>
                </a:solidFill>
                <a:latin typeface="Meiryo UI" panose="020B0604030504040204" pitchFamily="50" charset="-128"/>
                <a:ea typeface="Meiryo UI" panose="020B0604030504040204" pitchFamily="50" charset="-128"/>
              </a:rPr>
              <a:t>に三密対策が求められる商店街内の飲食店等に安心して来訪いただけるよう、府のモデル商店街に</a:t>
            </a:r>
            <a:r>
              <a:rPr lang="ja-JP" altLang="en-US" sz="1400" dirty="0" smtClean="0">
                <a:solidFill>
                  <a:schemeClr val="tx1"/>
                </a:solidFill>
                <a:latin typeface="Meiryo UI" panose="020B0604030504040204" pitchFamily="50" charset="-128"/>
                <a:ea typeface="Meiryo UI" panose="020B0604030504040204" pitchFamily="50" charset="-128"/>
              </a:rPr>
              <a:t>おける感染症対策の一環として、国</a:t>
            </a:r>
            <a:r>
              <a:rPr lang="ja-JP" altLang="en-US" sz="1400" dirty="0">
                <a:solidFill>
                  <a:schemeClr val="tx1"/>
                </a:solidFill>
                <a:latin typeface="Meiryo UI" panose="020B0604030504040204" pitchFamily="50" charset="-128"/>
                <a:ea typeface="Meiryo UI" panose="020B0604030504040204" pitchFamily="50" charset="-128"/>
              </a:rPr>
              <a:t>が推奨</a:t>
            </a:r>
            <a:r>
              <a:rPr lang="ja-JP" altLang="en-US" sz="1400" dirty="0" smtClean="0">
                <a:solidFill>
                  <a:schemeClr val="tx1"/>
                </a:solidFill>
                <a:latin typeface="Meiryo UI" panose="020B0604030504040204" pitchFamily="50" charset="-128"/>
                <a:ea typeface="Meiryo UI" panose="020B0604030504040204" pitchFamily="50" charset="-128"/>
              </a:rPr>
              <a:t>する</a:t>
            </a:r>
            <a:r>
              <a:rPr lang="en-US" altLang="ja-JP" sz="1400" dirty="0" smtClean="0">
                <a:solidFill>
                  <a:schemeClr val="tx1"/>
                </a:solidFill>
                <a:latin typeface="Meiryo UI" panose="020B0604030504040204" pitchFamily="50" charset="-128"/>
                <a:ea typeface="Meiryo UI" panose="020B0604030504040204" pitchFamily="50" charset="-128"/>
              </a:rPr>
              <a:t>CO2</a:t>
            </a:r>
            <a:r>
              <a:rPr lang="ja-JP" altLang="en-US" sz="1400" dirty="0" smtClean="0">
                <a:solidFill>
                  <a:schemeClr val="tx1"/>
                </a:solidFill>
                <a:latin typeface="Meiryo UI" panose="020B0604030504040204" pitchFamily="50" charset="-128"/>
                <a:ea typeface="Meiryo UI" panose="020B0604030504040204" pitchFamily="50" charset="-128"/>
              </a:rPr>
              <a:t>センサー</a:t>
            </a:r>
            <a:r>
              <a:rPr lang="ja-JP" altLang="en-US" sz="1400" dirty="0">
                <a:solidFill>
                  <a:schemeClr val="tx1"/>
                </a:solidFill>
                <a:latin typeface="Meiryo UI" panose="020B0604030504040204" pitchFamily="50" charset="-128"/>
                <a:ea typeface="Meiryo UI" panose="020B0604030504040204" pitchFamily="50" charset="-128"/>
              </a:rPr>
              <a:t>設置のデモンストレーションを</a:t>
            </a:r>
            <a:r>
              <a:rPr lang="ja-JP" altLang="en-US" sz="1400" dirty="0" smtClean="0">
                <a:solidFill>
                  <a:schemeClr val="tx1"/>
                </a:solidFill>
                <a:latin typeface="Meiryo UI" panose="020B0604030504040204" pitchFamily="50" charset="-128"/>
                <a:ea typeface="Meiryo UI" panose="020B0604030504040204" pitchFamily="50" charset="-128"/>
              </a:rPr>
              <a:t>実施。</a:t>
            </a:r>
            <a:endParaRPr lang="en-US" altLang="ja-JP" sz="1400" dirty="0">
              <a:solidFill>
                <a:schemeClr val="tx1"/>
              </a:solidFill>
              <a:latin typeface="Meiryo UI" panose="020B0604030504040204" pitchFamily="50" charset="-128"/>
              <a:ea typeface="Meiryo UI" panose="020B0604030504040204" pitchFamily="50" charset="-128"/>
            </a:endParaRPr>
          </a:p>
          <a:p>
            <a:pPr marL="903288" indent="-188913"/>
            <a:r>
              <a:rPr lang="ja-JP" altLang="en-US" sz="1400" dirty="0" smtClean="0">
                <a:solidFill>
                  <a:schemeClr val="tx1"/>
                </a:solidFill>
                <a:latin typeface="Meiryo UI" panose="020B0604030504040204" pitchFamily="50" charset="-128"/>
                <a:ea typeface="Meiryo UI" panose="020B0604030504040204" pitchFamily="50" charset="-128"/>
              </a:rPr>
              <a:t>○　その成果を広く情報発信し、安心して買い物ができる商店街の浸透に繋げた。</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ADCF03EF-1134-479E-953E-4AFA521250A6}"/>
              </a:ext>
            </a:extLst>
          </p:cNvPr>
          <p:cNvSpPr>
            <a:spLocks noGrp="1"/>
          </p:cNvSpPr>
          <p:nvPr>
            <p:ph type="sldNum" sz="quarter" idx="12"/>
          </p:nvPr>
        </p:nvSpPr>
        <p:spPr>
          <a:xfrm>
            <a:off x="7677150" y="6492875"/>
            <a:ext cx="2228850" cy="365125"/>
          </a:xfrm>
        </p:spPr>
        <p:txBody>
          <a:bodyPr/>
          <a:lstStyle/>
          <a:p>
            <a:fld id="{FFE9D9A0-8B53-4321-B139-9C796E0709F6}" type="slidenum">
              <a:rPr kumimoji="1" lang="ja-JP" altLang="en-US" b="1" smtClean="0">
                <a:solidFill>
                  <a:schemeClr val="tx1"/>
                </a:solidFill>
                <a:latin typeface="Meiryo UI" panose="020B0604030504040204" pitchFamily="50" charset="-128"/>
                <a:ea typeface="Meiryo UI" panose="020B0604030504040204" pitchFamily="50" charset="-128"/>
              </a:rPr>
              <a:t>1</a:t>
            </a:fld>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bwMode="auto">
          <a:xfrm>
            <a:off x="275148" y="1571055"/>
            <a:ext cx="1424698" cy="266859"/>
          </a:xfrm>
          <a:prstGeom prst="roundRect">
            <a:avLst>
              <a:gd name="adj" fmla="val 50000"/>
            </a:avLst>
          </a:prstGeom>
          <a:solidFill>
            <a:srgbClr val="0070C0"/>
          </a:solidFill>
          <a:ln>
            <a:noFill/>
          </a:ln>
          <a:effectLst/>
        </p:spPr>
        <p:txBody>
          <a:bodyPr vert="horz" wrap="square" lIns="0" tIns="0" rIns="0" bIns="0" numCol="1" rtlCol="0" anchor="ctr" anchorCtr="1" compatLnSpc="1">
            <a:prstTxWarp prst="textNoShape">
              <a:avLst/>
            </a:prstTxWarp>
            <a:noAutofit/>
          </a:bodyPr>
          <a:lstStyle/>
          <a:p>
            <a:pPr lvl="0" algn="ctr"/>
            <a:r>
              <a:rPr lang="ja-JP" altLang="en-US" sz="120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１．実施場所</a:t>
            </a:r>
            <a:endParaRPr lang="en-US" altLang="ja-JP" sz="120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3" name="角丸四角形 22"/>
          <p:cNvSpPr/>
          <p:nvPr/>
        </p:nvSpPr>
        <p:spPr bwMode="auto">
          <a:xfrm>
            <a:off x="275148" y="5008277"/>
            <a:ext cx="1424698" cy="265401"/>
          </a:xfrm>
          <a:prstGeom prst="roundRect">
            <a:avLst>
              <a:gd name="adj" fmla="val 50000"/>
            </a:avLst>
          </a:prstGeom>
          <a:solidFill>
            <a:srgbClr val="0070C0"/>
          </a:solidFill>
          <a:ln>
            <a:noFill/>
          </a:ln>
          <a:effectLst/>
        </p:spPr>
        <p:txBody>
          <a:bodyPr vert="horz" wrap="square" lIns="0" tIns="0" rIns="0" bIns="0" numCol="1" rtlCol="0" anchor="ctr" anchorCtr="1" compatLnSpc="1">
            <a:prstTxWarp prst="textNoShape">
              <a:avLst/>
            </a:prstTxWarp>
            <a:noAutofit/>
          </a:bodyPr>
          <a:lstStyle/>
          <a:p>
            <a:pPr lvl="0" algn="ctr"/>
            <a:r>
              <a:rPr lang="ja-JP" altLang="en-US" sz="120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３．アンケート結果</a:t>
            </a:r>
            <a:endParaRPr lang="en-US" altLang="ja-JP" sz="120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7" name="テキスト ボックス 26"/>
          <p:cNvSpPr txBox="1"/>
          <p:nvPr/>
        </p:nvSpPr>
        <p:spPr>
          <a:xfrm>
            <a:off x="383347" y="1832314"/>
            <a:ext cx="4077442" cy="892552"/>
          </a:xfrm>
          <a:prstGeom prst="rect">
            <a:avLst/>
          </a:prstGeom>
          <a:noFill/>
        </p:spPr>
        <p:txBody>
          <a:bodyPr wrap="square" rtlCol="0" anchor="t" anchorCtr="0">
            <a:spAutoFit/>
          </a:bodyPr>
          <a:lstStyle/>
          <a:p>
            <a:pPr marL="84138" indent="-84138"/>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　天神橋三丁目</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商店街</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（北区）</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pPr marL="84138" indent="-84138"/>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　戎橋筋</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商店街、難波センター街商店街（</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中央区）</a:t>
            </a:r>
            <a:endParaRPr lang="en-US" altLang="ja-JP" sz="1400" dirty="0" smtClean="0">
              <a:latin typeface="Meiryo UI" panose="020B0604030504040204" pitchFamily="50" charset="-128"/>
              <a:ea typeface="Meiryo UI" panose="020B0604030504040204" pitchFamily="50" charset="-128"/>
              <a:cs typeface="メイリオ" panose="020B0604030504040204" pitchFamily="50" charset="-128"/>
            </a:endParaRPr>
          </a:p>
          <a:p>
            <a:pPr marL="84138" indent="-84138"/>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11~12</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月の時短</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要請</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対象区域であることを踏まえた選定</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a:p>
            <a:pPr marL="84138" indent="-84138"/>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　商店街組合を通じて実施店舗への協力を要請</a:t>
            </a:r>
            <a:endParaRPr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角丸四角形 27"/>
          <p:cNvSpPr/>
          <p:nvPr/>
        </p:nvSpPr>
        <p:spPr bwMode="auto">
          <a:xfrm>
            <a:off x="275148" y="2839975"/>
            <a:ext cx="1424698" cy="264719"/>
          </a:xfrm>
          <a:prstGeom prst="roundRect">
            <a:avLst>
              <a:gd name="adj" fmla="val 50000"/>
            </a:avLst>
          </a:prstGeom>
          <a:solidFill>
            <a:srgbClr val="0070C0"/>
          </a:solidFill>
          <a:ln>
            <a:noFill/>
          </a:ln>
          <a:effectLst/>
        </p:spPr>
        <p:txBody>
          <a:bodyPr vert="horz" wrap="square" lIns="0" tIns="0" rIns="0" bIns="0" numCol="1" rtlCol="0" anchor="ctr" anchorCtr="1" compatLnSpc="1">
            <a:prstTxWarp prst="textNoShape">
              <a:avLst/>
            </a:prstTxWarp>
            <a:noAutofit/>
          </a:bodyPr>
          <a:lstStyle/>
          <a:p>
            <a:pPr lvl="0" algn="ctr"/>
            <a:r>
              <a:rPr lang="ja-JP" altLang="en-US" sz="120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２．実施内容</a:t>
            </a:r>
            <a:endParaRPr lang="en-US" altLang="ja-JP" sz="120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9" name="テキスト ボックス 28"/>
          <p:cNvSpPr txBox="1"/>
          <p:nvPr/>
        </p:nvSpPr>
        <p:spPr>
          <a:xfrm>
            <a:off x="383347" y="3104694"/>
            <a:ext cx="4619863" cy="1815882"/>
          </a:xfrm>
          <a:prstGeom prst="rect">
            <a:avLst/>
          </a:prstGeom>
          <a:noFill/>
        </p:spPr>
        <p:txBody>
          <a:bodyPr wrap="square" rtlCol="0" anchor="t" anchorCtr="0">
            <a:spAutoFit/>
          </a:bodyPr>
          <a:lstStyle/>
          <a:p>
            <a:pPr lvl="0"/>
            <a:r>
              <a:rPr lang="ja-JP" altLang="en-US" sz="1400" b="1" u="sng" dirty="0">
                <a:latin typeface="Meiryo UI" panose="020B0604030504040204" pitchFamily="50" charset="-128"/>
                <a:ea typeface="Meiryo UI" panose="020B0604030504040204" pitchFamily="50" charset="-128"/>
                <a:cs typeface="メイリオ" panose="020B0604030504040204" pitchFamily="50" charset="-128"/>
              </a:rPr>
              <a:t>●</a:t>
            </a:r>
            <a:r>
              <a:rPr lang="en-US" altLang="ja-JP" sz="1400" b="1" u="sng" dirty="0" smtClean="0">
                <a:latin typeface="Meiryo UI" panose="020B0604030504040204" pitchFamily="50" charset="-128"/>
                <a:ea typeface="Meiryo UI" panose="020B0604030504040204" pitchFamily="50" charset="-128"/>
                <a:cs typeface="メイリオ" panose="020B0604030504040204" pitchFamily="50" charset="-128"/>
              </a:rPr>
              <a:t>CO2</a:t>
            </a:r>
            <a:r>
              <a:rPr lang="ja-JP" altLang="en-US" sz="1400" b="1" u="sng" dirty="0" smtClean="0">
                <a:latin typeface="Meiryo UI" panose="020B0604030504040204" pitchFamily="50" charset="-128"/>
                <a:ea typeface="Meiryo UI" panose="020B0604030504040204" pitchFamily="50" charset="-128"/>
                <a:cs typeface="メイリオ" panose="020B0604030504040204" pitchFamily="50" charset="-128"/>
              </a:rPr>
              <a:t>センサー設置</a:t>
            </a:r>
          </a:p>
          <a:p>
            <a:pPr lvl="0"/>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　・　各商店街が選定する店舗に</a:t>
            </a:r>
            <a:r>
              <a:rPr lang="en-US" altLang="ja-JP" sz="1400" dirty="0" smtClean="0">
                <a:latin typeface="Meiryo UI" panose="020B0604030504040204" pitchFamily="50" charset="-128"/>
                <a:ea typeface="Meiryo UI" panose="020B0604030504040204" pitchFamily="50" charset="-128"/>
                <a:cs typeface="メイリオ" panose="020B0604030504040204" pitchFamily="50" charset="-128"/>
              </a:rPr>
              <a:t>CO2</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センサーを設置</a:t>
            </a:r>
            <a:endParaRPr lang="en-US" altLang="ja-JP" sz="1400" dirty="0" smtClean="0">
              <a:latin typeface="Meiryo UI" panose="020B0604030504040204" pitchFamily="50" charset="-128"/>
              <a:ea typeface="Meiryo UI" panose="020B0604030504040204" pitchFamily="50" charset="-128"/>
              <a:cs typeface="メイリオ" panose="020B0604030504040204" pitchFamily="50" charset="-128"/>
            </a:endParaRPr>
          </a:p>
          <a:p>
            <a:pPr lvl="0"/>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府の感染防止宣言ステッカーの登録を条件とする）</a:t>
            </a:r>
            <a:endParaRPr lang="en-US" altLang="ja-JP" sz="1200" dirty="0">
              <a:latin typeface="Meiryo UI" panose="020B0604030504040204" pitchFamily="50" charset="-128"/>
              <a:ea typeface="Meiryo UI" panose="020B0604030504040204" pitchFamily="50" charset="-128"/>
              <a:cs typeface="メイリオ" panose="020B0604030504040204" pitchFamily="50" charset="-128"/>
            </a:endParaRPr>
          </a:p>
          <a:p>
            <a:pPr lvl="0"/>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　</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設置や換気</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を見える</a:t>
            </a:r>
            <a:r>
              <a:rPr lang="ja-JP" altLang="en-US" sz="1400" dirty="0" err="1">
                <a:latin typeface="Meiryo UI" panose="020B0604030504040204" pitchFamily="50" charset="-128"/>
                <a:ea typeface="Meiryo UI" panose="020B0604030504040204" pitchFamily="50" charset="-128"/>
                <a:cs typeface="メイリオ" panose="020B0604030504040204" pitchFamily="50" charset="-128"/>
              </a:rPr>
              <a:t>化する</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ための啓発サインを掲示</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pPr lvl="0"/>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pPr lvl="0"/>
            <a:r>
              <a:rPr lang="ja-JP" altLang="en-US" sz="1400" b="1" u="sng" dirty="0" smtClean="0">
                <a:latin typeface="Meiryo UI" panose="020B0604030504040204" pitchFamily="50" charset="-128"/>
                <a:ea typeface="Meiryo UI" panose="020B0604030504040204" pitchFamily="50" charset="-128"/>
                <a:cs typeface="メイリオ" panose="020B0604030504040204" pitchFamily="50" charset="-128"/>
              </a:rPr>
              <a:t>●来街者への啓発</a:t>
            </a:r>
            <a:r>
              <a:rPr lang="ja-JP" altLang="en-US" sz="1400" b="1" u="sng" dirty="0">
                <a:latin typeface="Meiryo UI" panose="020B0604030504040204" pitchFamily="50" charset="-128"/>
                <a:ea typeface="Meiryo UI" panose="020B0604030504040204" pitchFamily="50" charset="-128"/>
                <a:cs typeface="メイリオ" panose="020B0604030504040204" pitchFamily="50" charset="-128"/>
              </a:rPr>
              <a:t>ちらし</a:t>
            </a:r>
            <a:r>
              <a:rPr lang="ja-JP" altLang="en-US" sz="1400" b="1" u="sng" dirty="0" smtClean="0">
                <a:latin typeface="Meiryo UI" panose="020B0604030504040204" pitchFamily="50" charset="-128"/>
                <a:ea typeface="Meiryo UI" panose="020B0604030504040204" pitchFamily="50" charset="-128"/>
                <a:cs typeface="メイリオ" panose="020B0604030504040204" pitchFamily="50" charset="-128"/>
              </a:rPr>
              <a:t>配布等</a:t>
            </a:r>
            <a:endParaRPr lang="ja-JP" altLang="en-US" sz="1400" b="1" u="sng" dirty="0">
              <a:latin typeface="Meiryo UI" panose="020B0604030504040204" pitchFamily="50" charset="-128"/>
              <a:ea typeface="Meiryo UI" panose="020B0604030504040204" pitchFamily="50" charset="-128"/>
              <a:cs typeface="メイリオ" panose="020B0604030504040204" pitchFamily="50" charset="-128"/>
            </a:endParaRPr>
          </a:p>
          <a:p>
            <a:pPr marL="174625" lvl="0" indent="-174625"/>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　</a:t>
            </a:r>
            <a:r>
              <a:rPr lang="en-US" altLang="ja-JP" sz="1400" dirty="0" smtClean="0">
                <a:latin typeface="Meiryo UI" panose="020B0604030504040204" pitchFamily="50" charset="-128"/>
                <a:ea typeface="Meiryo UI" panose="020B0604030504040204" pitchFamily="50" charset="-128"/>
                <a:cs typeface="メイリオ" panose="020B0604030504040204" pitchFamily="50" charset="-128"/>
              </a:rPr>
              <a:t>CO2</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センサー</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設置や換気の重要性</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を</a:t>
            </a:r>
            <a:r>
              <a:rPr lang="en-US" altLang="ja-JP" sz="1400" dirty="0" smtClean="0">
                <a:latin typeface="Meiryo UI" panose="020B0604030504040204" pitchFamily="50" charset="-128"/>
                <a:ea typeface="Meiryo UI" panose="020B0604030504040204" pitchFamily="50" charset="-128"/>
                <a:cs typeface="メイリオ" panose="020B0604030504040204" pitchFamily="50" charset="-128"/>
              </a:rPr>
              <a:t>PR</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pPr lvl="0"/>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　</a:t>
            </a:r>
            <a:r>
              <a:rPr lang="ja-JP" altLang="en-US" sz="1400" dirty="0" smtClean="0">
                <a:latin typeface="Meiryo UI" panose="020B0604030504040204" pitchFamily="50" charset="-128"/>
                <a:ea typeface="Meiryo UI" panose="020B0604030504040204" pitchFamily="50" charset="-128"/>
                <a:cs typeface="メイリオ" panose="020B0604030504040204" pitchFamily="50" charset="-128"/>
              </a:rPr>
              <a:t>各店舗へのアンケート調査を実施</a:t>
            </a:r>
            <a:endParaRPr lang="ja-JP" altLang="en-US" sz="1400" b="1" u="sng" dirty="0">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130523606"/>
              </p:ext>
            </p:extLst>
          </p:nvPr>
        </p:nvGraphicFramePr>
        <p:xfrm>
          <a:off x="411868" y="5324549"/>
          <a:ext cx="9182684" cy="1470122"/>
        </p:xfrm>
        <a:graphic>
          <a:graphicData uri="http://schemas.openxmlformats.org/drawingml/2006/table">
            <a:tbl>
              <a:tblPr firstCol="1" bandRow="1">
                <a:tableStyleId>{5C22544A-7EE6-4342-B048-85BDC9FD1C3A}</a:tableStyleId>
              </a:tblPr>
              <a:tblGrid>
                <a:gridCol w="903625">
                  <a:extLst>
                    <a:ext uri="{9D8B030D-6E8A-4147-A177-3AD203B41FA5}">
                      <a16:colId xmlns:a16="http://schemas.microsoft.com/office/drawing/2014/main" val="1846159357"/>
                    </a:ext>
                  </a:extLst>
                </a:gridCol>
                <a:gridCol w="4909461">
                  <a:extLst>
                    <a:ext uri="{9D8B030D-6E8A-4147-A177-3AD203B41FA5}">
                      <a16:colId xmlns:a16="http://schemas.microsoft.com/office/drawing/2014/main" val="497011509"/>
                    </a:ext>
                  </a:extLst>
                </a:gridCol>
                <a:gridCol w="3369598">
                  <a:extLst>
                    <a:ext uri="{9D8B030D-6E8A-4147-A177-3AD203B41FA5}">
                      <a16:colId xmlns:a16="http://schemas.microsoft.com/office/drawing/2014/main" val="1403088394"/>
                    </a:ext>
                  </a:extLst>
                </a:gridCol>
              </a:tblGrid>
              <a:tr h="475981">
                <a:tc>
                  <a:txBody>
                    <a:bodyPr/>
                    <a:lstStyle/>
                    <a:p>
                      <a:pPr algn="ctr"/>
                      <a:r>
                        <a:rPr kumimoji="1" lang="ja-JP" altLang="en-US" sz="1200" b="1" dirty="0" smtClean="0">
                          <a:latin typeface="Meiryo UI" panose="020B0604030504040204" pitchFamily="50" charset="-128"/>
                          <a:ea typeface="Meiryo UI" panose="020B0604030504040204" pitchFamily="50" charset="-128"/>
                        </a:rPr>
                        <a:t>目安の</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認知度</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269875" marR="0" lvl="0" indent="-269875" algn="l" defTabSz="742950" rtl="0" eaLnBrk="1" fontAlgn="auto" latinLnBrk="0" hangingPunct="1">
                        <a:lnSpc>
                          <a:spcPct val="10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rPr>
                        <a:t>Q1.</a:t>
                      </a:r>
                      <a:r>
                        <a:rPr lang="ja-JP" altLang="en-US" sz="1200" dirty="0" smtClean="0">
                          <a:latin typeface="Meiryo UI" panose="020B0604030504040204" pitchFamily="50" charset="-128"/>
                          <a:ea typeface="Meiryo UI" panose="020B0604030504040204" pitchFamily="50" charset="-128"/>
                        </a:rPr>
                        <a:t>国が示している適切な換気（</a:t>
                      </a:r>
                      <a:r>
                        <a:rPr lang="en-US" altLang="ja-JP" sz="1200" dirty="0" smtClean="0">
                          <a:latin typeface="Meiryo UI" panose="020B0604030504040204" pitchFamily="50" charset="-128"/>
                          <a:ea typeface="Meiryo UI" panose="020B0604030504040204" pitchFamily="50" charset="-128"/>
                        </a:rPr>
                        <a:t>CO2</a:t>
                      </a:r>
                      <a:r>
                        <a:rPr lang="ja-JP" altLang="en-US" sz="1200" dirty="0" smtClean="0">
                          <a:latin typeface="Meiryo UI" panose="020B0604030504040204" pitchFamily="50" charset="-128"/>
                          <a:ea typeface="Meiryo UI" panose="020B0604030504040204" pitchFamily="50" charset="-128"/>
                        </a:rPr>
                        <a:t>濃度</a:t>
                      </a:r>
                      <a:r>
                        <a:rPr lang="en-US" altLang="ja-JP" sz="1200" dirty="0" smtClean="0">
                          <a:latin typeface="Meiryo UI" panose="020B0604030504040204" pitchFamily="50" charset="-128"/>
                          <a:ea typeface="Meiryo UI" panose="020B0604030504040204" pitchFamily="50" charset="-128"/>
                        </a:rPr>
                        <a:t>1,000ppm</a:t>
                      </a:r>
                      <a:r>
                        <a:rPr lang="ja-JP" altLang="en-US" sz="1200" dirty="0" smtClean="0">
                          <a:latin typeface="Meiryo UI" panose="020B0604030504040204" pitchFamily="50" charset="-128"/>
                          <a:ea typeface="Meiryo UI" panose="020B0604030504040204" pitchFamily="50" charset="-128"/>
                        </a:rPr>
                        <a:t>以下維持目安）や適度の保湿（湿度</a:t>
                      </a:r>
                      <a:r>
                        <a:rPr lang="en-US" altLang="ja-JP" sz="1200" dirty="0" smtClean="0">
                          <a:latin typeface="Meiryo UI" panose="020B0604030504040204" pitchFamily="50" charset="-128"/>
                          <a:ea typeface="Meiryo UI" panose="020B0604030504040204" pitchFamily="50" charset="-128"/>
                        </a:rPr>
                        <a:t>40</a:t>
                      </a:r>
                      <a:r>
                        <a:rPr lang="ja-JP" altLang="en-US" sz="1200" dirty="0" smtClean="0">
                          <a:latin typeface="Meiryo UI" panose="020B0604030504040204" pitchFamily="50" charset="-128"/>
                          <a:ea typeface="Meiryo UI" panose="020B0604030504040204" pitchFamily="50" charset="-128"/>
                        </a:rPr>
                        <a:t>％以上目安）について、知っていましたか？</a:t>
                      </a:r>
                      <a:endParaRPr lang="ja-JP" altLang="en-US" sz="1200" dirty="0" smtClean="0">
                        <a:latin typeface="Meiryo UI" panose="020B0604030504040204" pitchFamily="50" charset="-128"/>
                        <a:ea typeface="Meiryo UI" panose="020B0604030504040204" pitchFamily="50" charset="-128"/>
                        <a:cs typeface="メイリオ" panose="020B0604030504040204" pitchFamily="50" charset="-128"/>
                      </a:endParaRPr>
                    </a:p>
                  </a:txBody>
                  <a:tcPr anchor="ctr"/>
                </a:tc>
                <a:tc>
                  <a:txBody>
                    <a:bodyPr/>
                    <a:lstStyle/>
                    <a:p>
                      <a:pPr marL="269875" marR="0" lvl="0" indent="0" algn="l" defTabSz="742950" rtl="0" eaLnBrk="1" fontAlgn="auto" latinLnBrk="0" hangingPunct="1">
                        <a:lnSpc>
                          <a:spcPct val="100000"/>
                        </a:lnSpc>
                        <a:spcBef>
                          <a:spcPts val="0"/>
                        </a:spcBef>
                        <a:spcAft>
                          <a:spcPts val="0"/>
                        </a:spcAft>
                        <a:buClrTx/>
                        <a:buSzTx/>
                        <a:buFontTx/>
                        <a:buNone/>
                        <a:tabLst/>
                        <a:defRPr/>
                      </a:pPr>
                      <a:r>
                        <a:rPr lang="ja-JP" altLang="en-US" sz="1400" u="sng" dirty="0" smtClean="0">
                          <a:latin typeface="Meiryo UI" panose="020B0604030504040204" pitchFamily="50" charset="-128"/>
                          <a:ea typeface="Meiryo UI" panose="020B0604030504040204" pitchFamily="50" charset="-128"/>
                        </a:rPr>
                        <a:t>約９割が、今回認知</a:t>
                      </a:r>
                      <a:endParaRPr lang="ja-JP" altLang="en-US" sz="1400" u="sng" dirty="0" smtClean="0">
                        <a:latin typeface="Meiryo UI" panose="020B0604030504040204" pitchFamily="50" charset="-128"/>
                        <a:ea typeface="Meiryo UI"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519460622"/>
                  </a:ext>
                </a:extLst>
              </a:tr>
              <a:tr h="475981">
                <a:tc>
                  <a:txBody>
                    <a:bodyPr/>
                    <a:lstStyle/>
                    <a:p>
                      <a:pPr algn="ctr"/>
                      <a:r>
                        <a:rPr kumimoji="1" lang="ja-JP" altLang="en-US" sz="1200" b="1" dirty="0" smtClean="0">
                          <a:latin typeface="Meiryo UI" panose="020B0604030504040204" pitchFamily="50" charset="-128"/>
                          <a:ea typeface="Meiryo UI" panose="020B0604030504040204" pitchFamily="50" charset="-128"/>
                        </a:rPr>
                        <a:t>換気等の</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実施</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269875" indent="-269875" algn="l"/>
                      <a:r>
                        <a:rPr lang="en-US" altLang="ja-JP" sz="1200" dirty="0" smtClean="0">
                          <a:latin typeface="Meiryo UI" panose="020B0604030504040204" pitchFamily="50" charset="-128"/>
                          <a:ea typeface="Meiryo UI" panose="020B0604030504040204" pitchFamily="50" charset="-128"/>
                        </a:rPr>
                        <a:t>Q2.</a:t>
                      </a:r>
                      <a:r>
                        <a:rPr lang="ja-JP" altLang="en-US" sz="1200" dirty="0" smtClean="0">
                          <a:latin typeface="Meiryo UI" panose="020B0604030504040204" pitchFamily="50" charset="-128"/>
                          <a:ea typeface="Meiryo UI" panose="020B0604030504040204" pitchFamily="50" charset="-128"/>
                        </a:rPr>
                        <a:t>今回、適切な換気や適度の保湿の確認や実施に</a:t>
                      </a:r>
                      <a:r>
                        <a:rPr lang="ja-JP" altLang="en-US" sz="1200" dirty="0" smtClean="0">
                          <a:latin typeface="Meiryo UI" panose="020B0604030504040204" pitchFamily="50" charset="-128"/>
                          <a:ea typeface="Meiryo UI" panose="020B0604030504040204" pitchFamily="50" charset="-128"/>
                        </a:rPr>
                        <a:t>つながりました</a:t>
                      </a:r>
                      <a:r>
                        <a:rPr lang="ja-JP" altLang="en-US" sz="1200" dirty="0" smtClean="0">
                          <a:latin typeface="Meiryo UI" panose="020B0604030504040204" pitchFamily="50" charset="-128"/>
                          <a:ea typeface="Meiryo UI" panose="020B0604030504040204" pitchFamily="50" charset="-128"/>
                        </a:rPr>
                        <a:t>か？</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269875" algn="l" defTabSz="742950" rtl="0" eaLnBrk="1" fontAlgn="auto" latinLnBrk="0" hangingPunct="1">
                        <a:lnSpc>
                          <a:spcPct val="100000"/>
                        </a:lnSpc>
                        <a:spcBef>
                          <a:spcPts val="0"/>
                        </a:spcBef>
                        <a:spcAft>
                          <a:spcPts val="0"/>
                        </a:spcAft>
                        <a:buClrTx/>
                        <a:buSzTx/>
                        <a:buFontTx/>
                        <a:buNone/>
                        <a:tabLst/>
                        <a:defRPr/>
                      </a:pPr>
                      <a:r>
                        <a:rPr lang="ja-JP" altLang="en-US" sz="1400" u="sng" dirty="0" smtClean="0">
                          <a:latin typeface="Meiryo UI" panose="020B0604030504040204" pitchFamily="50" charset="-128"/>
                          <a:ea typeface="Meiryo UI" panose="020B0604030504040204" pitchFamily="50" charset="-128"/>
                        </a:rPr>
                        <a:t>約９割が、つながったと回答</a:t>
                      </a:r>
                      <a:endParaRPr lang="ja-JP" altLang="en-US" sz="1400" u="sng" dirty="0" smtClean="0">
                        <a:latin typeface="Meiryo UI" panose="020B0604030504040204" pitchFamily="50" charset="-128"/>
                        <a:ea typeface="Meiryo UI"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712167347"/>
                  </a:ext>
                </a:extLst>
              </a:tr>
              <a:tr h="475981">
                <a:tc>
                  <a:txBody>
                    <a:bodyPr/>
                    <a:lstStyle/>
                    <a:p>
                      <a:pPr algn="ctr"/>
                      <a:r>
                        <a:rPr kumimoji="1" lang="ja-JP" altLang="en-US" sz="1400" b="1" dirty="0" smtClean="0">
                          <a:latin typeface="Meiryo UI" panose="020B0604030504040204" pitchFamily="50" charset="-128"/>
                          <a:ea typeface="Meiryo UI" panose="020B0604030504040204" pitchFamily="50" charset="-128"/>
                        </a:rPr>
                        <a:t>主な意見</a:t>
                      </a:r>
                      <a:endParaRPr kumimoji="1" lang="ja-JP" altLang="en-US" sz="1400" b="1" dirty="0">
                        <a:latin typeface="Meiryo UI" panose="020B0604030504040204" pitchFamily="50" charset="-128"/>
                        <a:ea typeface="Meiryo UI" panose="020B0604030504040204" pitchFamily="50" charset="-128"/>
                      </a:endParaRPr>
                    </a:p>
                  </a:txBody>
                  <a:tcPr anchor="ctr"/>
                </a:tc>
                <a:tc gridSpan="2">
                  <a:txBody>
                    <a:bodyPr/>
                    <a:lstStyle/>
                    <a:p>
                      <a:pPr algn="l"/>
                      <a:r>
                        <a:rPr lang="ja-JP" altLang="en-US" sz="1400" dirty="0" smtClean="0">
                          <a:latin typeface="Meiryo UI" panose="020B0604030504040204" pitchFamily="50" charset="-128"/>
                          <a:ea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rPr>
                        <a:t>商店街をあげて感染症対策に取り組んでいることを発信できた</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rPr>
                        <a:t>数値が見えるのでありがたい</a:t>
                      </a:r>
                      <a:r>
                        <a:rPr lang="ja-JP" altLang="en-US" sz="1400" dirty="0" smtClean="0">
                          <a:latin typeface="Meiryo UI" panose="020B0604030504040204" pitchFamily="50" charset="-128"/>
                          <a:ea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rPr>
                        <a:t>適切な換気で安心な店作りにつなげたい</a:t>
                      </a:r>
                      <a:r>
                        <a:rPr lang="ja-JP" altLang="en-US" sz="1400" dirty="0" smtClean="0">
                          <a:latin typeface="Meiryo UI" panose="020B0604030504040204" pitchFamily="50" charset="-128"/>
                          <a:ea typeface="Meiryo UI" panose="020B0604030504040204" pitchFamily="50" charset="-128"/>
                        </a:rPr>
                        <a:t>」など</a:t>
                      </a: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6319438"/>
                  </a:ext>
                </a:extLst>
              </a:tr>
            </a:tbl>
          </a:graphicData>
        </a:graphic>
      </p:graphicFrame>
      <p:pic>
        <p:nvPicPr>
          <p:cNvPr id="9" name="図 8"/>
          <p:cNvPicPr>
            <a:picLocks noChangeAspect="1"/>
          </p:cNvPicPr>
          <p:nvPr/>
        </p:nvPicPr>
        <p:blipFill rotWithShape="1">
          <a:blip r:embed="rId2"/>
          <a:srcRect l="20999" t="33229" r="52264" b="10146"/>
          <a:stretch/>
        </p:blipFill>
        <p:spPr>
          <a:xfrm>
            <a:off x="4740974" y="2070779"/>
            <a:ext cx="1272963" cy="1789029"/>
          </a:xfrm>
          <a:prstGeom prst="rect">
            <a:avLst/>
          </a:prstGeom>
          <a:ln w="19050">
            <a:solidFill>
              <a:schemeClr val="bg1"/>
            </a:solidFill>
          </a:ln>
          <a:effectLst>
            <a:outerShdw blurRad="50800" dist="38100" dir="2700000" algn="tl" rotWithShape="0">
              <a:prstClr val="black">
                <a:alpha val="40000"/>
              </a:prstClr>
            </a:outerShdw>
          </a:effectLst>
        </p:spPr>
      </p:pic>
      <p:pic>
        <p:nvPicPr>
          <p:cNvPr id="10" name="図 9"/>
          <p:cNvPicPr>
            <a:picLocks noChangeAspect="1"/>
          </p:cNvPicPr>
          <p:nvPr/>
        </p:nvPicPr>
        <p:blipFill rotWithShape="1">
          <a:blip r:embed="rId3"/>
          <a:srcRect l="20999" t="33013" r="52409" b="10145"/>
          <a:stretch/>
        </p:blipFill>
        <p:spPr>
          <a:xfrm>
            <a:off x="5636872" y="3218797"/>
            <a:ext cx="1250291" cy="1773512"/>
          </a:xfrm>
          <a:prstGeom prst="rect">
            <a:avLst/>
          </a:prstGeom>
          <a:ln w="19050">
            <a:solidFill>
              <a:schemeClr val="bg1"/>
            </a:solidFill>
          </a:ln>
          <a:effectLst>
            <a:outerShdw blurRad="50800" dist="38100" dir="2700000" algn="tl" rotWithShape="0">
              <a:prstClr val="black">
                <a:alpha val="40000"/>
              </a:prstClr>
            </a:outerShdw>
          </a:effectLst>
        </p:spPr>
      </p:pic>
      <p:sp>
        <p:nvSpPr>
          <p:cNvPr id="11" name="右矢印 10"/>
          <p:cNvSpPr/>
          <p:nvPr/>
        </p:nvSpPr>
        <p:spPr>
          <a:xfrm>
            <a:off x="6156510" y="5419728"/>
            <a:ext cx="351692" cy="321199"/>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矢印 29"/>
          <p:cNvSpPr/>
          <p:nvPr/>
        </p:nvSpPr>
        <p:spPr>
          <a:xfrm>
            <a:off x="6156510" y="5901366"/>
            <a:ext cx="351692" cy="321199"/>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749436" y="2818827"/>
            <a:ext cx="2941948"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R2/12/19~</a:t>
            </a:r>
            <a:r>
              <a:rPr kumimoji="1" lang="ja-JP" altLang="en-US" sz="1200" dirty="0" smtClean="0">
                <a:latin typeface="Meiryo UI" panose="020B0604030504040204" pitchFamily="50" charset="-128"/>
                <a:ea typeface="Meiryo UI" panose="020B0604030504040204" pitchFamily="50" charset="-128"/>
              </a:rPr>
              <a:t>（センサーは現在も設置）</a:t>
            </a:r>
            <a:endParaRPr kumimoji="1" lang="ja-JP" altLang="en-US" sz="12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1656672" y="5002479"/>
            <a:ext cx="1353671"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R2/12/25</a:t>
            </a:r>
            <a:r>
              <a:rPr kumimoji="1" lang="ja-JP" altLang="en-US" sz="1200" dirty="0" smtClean="0">
                <a:latin typeface="Meiryo UI" panose="020B0604030504040204" pitchFamily="50" charset="-128"/>
                <a:ea typeface="Meiryo UI" panose="020B0604030504040204" pitchFamily="50" charset="-128"/>
              </a:rPr>
              <a:t>公表</a:t>
            </a:r>
            <a:endParaRPr kumimoji="1" lang="ja-JP" altLang="en-US" sz="1200" dirty="0">
              <a:latin typeface="Meiryo UI" panose="020B0604030504040204" pitchFamily="50" charset="-128"/>
              <a:ea typeface="Meiryo UI" panose="020B0604030504040204" pitchFamily="50" charset="-128"/>
            </a:endParaRPr>
          </a:p>
        </p:txBody>
      </p:sp>
      <p:sp>
        <p:nvSpPr>
          <p:cNvPr id="16" name="正方形/長方形 15"/>
          <p:cNvSpPr/>
          <p:nvPr/>
        </p:nvSpPr>
        <p:spPr>
          <a:xfrm>
            <a:off x="456444" y="835123"/>
            <a:ext cx="507607" cy="510682"/>
          </a:xfrm>
          <a:prstGeom prst="rect">
            <a:avLst/>
          </a:prstGeom>
          <a:solidFill>
            <a:srgbClr val="0070C0"/>
          </a:solidFill>
          <a:ln>
            <a:noFill/>
          </a:ln>
          <a:effectLst/>
        </p:spPr>
        <p:txBody>
          <a:bodyPr vert="horz" wrap="square" lIns="0" tIns="0" rIns="0" bIns="0" numCol="1" rtlCol="0" anchor="ctr" anchorCtr="1" compatLnSpc="1">
            <a:prstTxWarp prst="textNoShape">
              <a:avLst/>
            </a:prstTxWarp>
            <a:noAutofit/>
          </a:bodyPr>
          <a:lstStyle/>
          <a:p>
            <a:pPr algn="ctr"/>
            <a:r>
              <a:rPr lang="ja-JP" altLang="en-US" sz="120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目的</a:t>
            </a:r>
            <a:endParaRPr lang="ja-JP" altLang="en-US" sz="120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endParaRPr>
          </a:p>
        </p:txBody>
      </p:sp>
      <p:pic>
        <p:nvPicPr>
          <p:cNvPr id="12" name="図 11"/>
          <p:cNvPicPr>
            <a:picLocks noChangeAspect="1"/>
          </p:cNvPicPr>
          <p:nvPr/>
        </p:nvPicPr>
        <p:blipFill rotWithShape="1">
          <a:blip r:embed="rId4"/>
          <a:srcRect l="23399" t="19876" r="46825" b="2589"/>
          <a:stretch/>
        </p:blipFill>
        <p:spPr>
          <a:xfrm>
            <a:off x="7272784" y="2048393"/>
            <a:ext cx="2099814" cy="2954086"/>
          </a:xfrm>
          <a:prstGeom prst="rect">
            <a:avLst/>
          </a:prstGeom>
          <a:effectLst>
            <a:outerShdw blurRad="50800" dist="38100" dir="2700000" algn="tl" rotWithShape="0">
              <a:prstClr val="black">
                <a:alpha val="40000"/>
              </a:prstClr>
            </a:outerShdw>
          </a:effectLst>
        </p:spPr>
      </p:pic>
      <p:sp>
        <p:nvSpPr>
          <p:cNvPr id="22" name="テキスト ボックス 21"/>
          <p:cNvSpPr txBox="1"/>
          <p:nvPr/>
        </p:nvSpPr>
        <p:spPr>
          <a:xfrm>
            <a:off x="1808208" y="1573337"/>
            <a:ext cx="2941948"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商店街内の４０店舗で実施</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8154809" y="138332"/>
            <a:ext cx="1439743"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資料</a:t>
            </a:r>
            <a:r>
              <a:rPr lang="ja-JP" altLang="en-US" dirty="0" smtClean="0"/>
              <a:t>３－１</a:t>
            </a:r>
            <a:endParaRPr kumimoji="1" lang="ja-JP" altLang="en-US" dirty="0"/>
          </a:p>
        </p:txBody>
      </p:sp>
    </p:spTree>
    <p:extLst>
      <p:ext uri="{BB962C8B-B14F-4D97-AF65-F5344CB8AC3E}">
        <p14:creationId xmlns:p14="http://schemas.microsoft.com/office/powerpoint/2010/main" val="189613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112"/>
            <a:ext cx="9906000" cy="5573776"/>
          </a:xfrm>
          <a:prstGeom prst="rect">
            <a:avLst/>
          </a:prstGeom>
        </p:spPr>
      </p:pic>
      <p:sp>
        <p:nvSpPr>
          <p:cNvPr id="7" name="テキスト ボックス 6"/>
          <p:cNvSpPr txBox="1"/>
          <p:nvPr/>
        </p:nvSpPr>
        <p:spPr>
          <a:xfrm>
            <a:off x="2673723" y="6306327"/>
            <a:ext cx="4076700" cy="276999"/>
          </a:xfrm>
          <a:prstGeom prst="rect">
            <a:avLst/>
          </a:prstGeom>
          <a:noFill/>
        </p:spPr>
        <p:txBody>
          <a:bodyPr wrap="square" rtlCol="0">
            <a:spAutoFit/>
          </a:bodyPr>
          <a:lstStyle/>
          <a:p>
            <a:pPr algn="r"/>
            <a:r>
              <a:rPr kumimoji="1" lang="ja-JP" altLang="en-US" sz="1200" dirty="0" smtClean="0"/>
              <a:t>出典：内閣官房「新型コロナウイルス感染症対策」</a:t>
            </a:r>
            <a:r>
              <a:rPr kumimoji="1" lang="en-US" altLang="ja-JP" sz="1200" dirty="0" smtClean="0"/>
              <a:t>HP</a:t>
            </a:r>
            <a:endParaRPr kumimoji="1" lang="ja-JP" altLang="en-US" sz="1200" dirty="0"/>
          </a:p>
        </p:txBody>
      </p:sp>
      <p:sp>
        <p:nvSpPr>
          <p:cNvPr id="8" name="テキスト ボックス 7"/>
          <p:cNvSpPr txBox="1"/>
          <p:nvPr/>
        </p:nvSpPr>
        <p:spPr>
          <a:xfrm>
            <a:off x="8942294" y="272780"/>
            <a:ext cx="726141" cy="338554"/>
          </a:xfrm>
          <a:prstGeom prst="rect">
            <a:avLst/>
          </a:prstGeom>
          <a:noFill/>
          <a:ln>
            <a:solidFill>
              <a:schemeClr val="accent1"/>
            </a:solidFill>
          </a:ln>
        </p:spPr>
        <p:txBody>
          <a:bodyPr wrap="square" rtlCol="0">
            <a:spAutoFit/>
          </a:bodyPr>
          <a:lstStyle/>
          <a:p>
            <a:pPr algn="ctr"/>
            <a:r>
              <a:rPr kumimoji="1" lang="ja-JP" altLang="en-US" sz="1600" dirty="0" smtClean="0"/>
              <a:t>参考</a:t>
            </a:r>
            <a:endParaRPr kumimoji="1" lang="ja-JP" altLang="en-US" sz="1600" dirty="0"/>
          </a:p>
        </p:txBody>
      </p:sp>
      <p:sp>
        <p:nvSpPr>
          <p:cNvPr id="9" name="スライド番号プレースホルダー 1">
            <a:extLst>
              <a:ext uri="{FF2B5EF4-FFF2-40B4-BE49-F238E27FC236}">
                <a16:creationId xmlns:a16="http://schemas.microsoft.com/office/drawing/2014/main" id="{ADCF03EF-1134-479E-953E-4AFA521250A6}"/>
              </a:ext>
            </a:extLst>
          </p:cNvPr>
          <p:cNvSpPr>
            <a:spLocks noGrp="1"/>
          </p:cNvSpPr>
          <p:nvPr>
            <p:ph type="sldNum" sz="quarter" idx="12"/>
          </p:nvPr>
        </p:nvSpPr>
        <p:spPr>
          <a:xfrm>
            <a:off x="7677150" y="6492875"/>
            <a:ext cx="2228850" cy="365125"/>
          </a:xfrm>
        </p:spPr>
        <p:txBody>
          <a:bodyPr/>
          <a:lstStyle/>
          <a:p>
            <a:fld id="{FFE9D9A0-8B53-4321-B139-9C796E0709F6}" type="slidenum">
              <a:rPr kumimoji="1" lang="ja-JP" altLang="en-US" b="1" smtClean="0">
                <a:solidFill>
                  <a:schemeClr val="tx1"/>
                </a:solidFill>
                <a:latin typeface="Meiryo UI" panose="020B0604030504040204" pitchFamily="50" charset="-128"/>
                <a:ea typeface="Meiryo UI" panose="020B0604030504040204" pitchFamily="50" charset="-128"/>
              </a:rPr>
              <a:t>2</a:t>
            </a:fld>
            <a:endParaRPr kumimoji="1" lang="ja-JP" altLang="en-US"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20209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1932</TotalTime>
  <Words>371</Words>
  <Application>Microsoft Office PowerPoint</Application>
  <PresentationFormat>A4 210 x 297 mm</PresentationFormat>
  <Paragraphs>40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メイリオ</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田中　淳也</cp:lastModifiedBy>
  <cp:revision>216</cp:revision>
  <cp:lastPrinted>2021-02-26T02:17:49Z</cp:lastPrinted>
  <dcterms:created xsi:type="dcterms:W3CDTF">2020-06-30T10:07:36Z</dcterms:created>
  <dcterms:modified xsi:type="dcterms:W3CDTF">2021-02-26T11:42:32Z</dcterms:modified>
</cp:coreProperties>
</file>