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1" clrIdx="0">
    <p:extLst>
      <p:ext uri="{19B8F6BF-5375-455C-9EA6-DF929625EA0E}">
        <p15:presenceInfo xmlns:p15="http://schemas.microsoft.com/office/powerpoint/2012/main" userId="21b8f8f98c6579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66"/>
    <a:srgbClr val="FF7C80"/>
    <a:srgbClr val="FF99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4" d="100"/>
          <a:sy n="74" d="100"/>
        </p:scale>
        <p:origin x="5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34161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278392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20359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11324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3210222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3060545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40005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803085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286805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472489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912D88-5FF7-4D71-9058-E294180C3096}" type="datetimeFigureOut">
              <a:rPr kumimoji="1" lang="ja-JP" altLang="en-US" smtClean="0"/>
              <a:t>2021/2/26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239292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12D88-5FF7-4D71-9058-E294180C3096}" type="datetimeFigureOut">
              <a:rPr kumimoji="1" lang="ja-JP" altLang="en-US" smtClean="0"/>
              <a:t>2021/2/26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11081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646331"/>
          </a:xfrm>
          <a:prstGeom prst="rect">
            <a:avLst/>
          </a:prstGeom>
          <a:solidFill>
            <a:schemeClr val="accent5">
              <a:lumMod val="75000"/>
            </a:schemeClr>
          </a:solidFill>
          <a:ln>
            <a:noFill/>
          </a:ln>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rPr>
              <a:t>「緊急事態宣言解除後の地域におけるリバウンド防止策についての提言」</a:t>
            </a:r>
            <a:endParaRPr lang="en-US" altLang="ja-JP" b="1" dirty="0" smtClean="0">
              <a:solidFill>
                <a:schemeClr val="bg1"/>
              </a:solidFill>
              <a:latin typeface="Meiryo UI" panose="020B0604030504040204" pitchFamily="50" charset="-128"/>
              <a:ea typeface="Meiryo UI" panose="020B0604030504040204" pitchFamily="50" charset="-128"/>
            </a:endParaRPr>
          </a:p>
          <a:p>
            <a:pPr algn="ctr"/>
            <a:r>
              <a:rPr lang="ja-JP" altLang="en-US" b="1" dirty="0">
                <a:solidFill>
                  <a:schemeClr val="bg1"/>
                </a:solidFill>
                <a:latin typeface="Meiryo UI" panose="020B0604030504040204" pitchFamily="50" charset="-128"/>
                <a:ea typeface="Meiryo UI" panose="020B0604030504040204" pitchFamily="50" charset="-128"/>
              </a:rPr>
              <a:t>（新型コロナウイルス感染症対策</a:t>
            </a:r>
            <a:r>
              <a:rPr lang="ja-JP" altLang="en-US" b="1" dirty="0" smtClean="0">
                <a:solidFill>
                  <a:schemeClr val="bg1"/>
                </a:solidFill>
                <a:latin typeface="Meiryo UI" panose="020B0604030504040204" pitchFamily="50" charset="-128"/>
                <a:ea typeface="Meiryo UI" panose="020B0604030504040204" pitchFamily="50" charset="-128"/>
              </a:rPr>
              <a:t>分科会　</a:t>
            </a:r>
            <a:r>
              <a:rPr lang="en-US" altLang="ja-JP" b="1" dirty="0" smtClean="0">
                <a:solidFill>
                  <a:schemeClr val="bg1"/>
                </a:solidFill>
                <a:latin typeface="Meiryo UI" panose="020B0604030504040204" pitchFamily="50" charset="-128"/>
                <a:ea typeface="Meiryo UI" panose="020B0604030504040204" pitchFamily="50" charset="-128"/>
              </a:rPr>
              <a:t>2</a:t>
            </a:r>
            <a:r>
              <a:rPr lang="ja-JP" altLang="en-US" b="1" dirty="0" smtClean="0">
                <a:solidFill>
                  <a:schemeClr val="bg1"/>
                </a:solidFill>
                <a:latin typeface="Meiryo UI" panose="020B0604030504040204" pitchFamily="50" charset="-128"/>
                <a:ea typeface="Meiryo UI" panose="020B0604030504040204" pitchFamily="50" charset="-128"/>
              </a:rPr>
              <a:t>月</a:t>
            </a:r>
            <a:r>
              <a:rPr lang="en-US" altLang="ja-JP" b="1" dirty="0" smtClean="0">
                <a:solidFill>
                  <a:schemeClr val="bg1"/>
                </a:solidFill>
                <a:latin typeface="Meiryo UI" panose="020B0604030504040204" pitchFamily="50" charset="-128"/>
                <a:ea typeface="Meiryo UI" panose="020B0604030504040204" pitchFamily="50" charset="-128"/>
              </a:rPr>
              <a:t>25</a:t>
            </a:r>
            <a:r>
              <a:rPr lang="ja-JP" altLang="en-US" b="1" dirty="0" smtClean="0">
                <a:solidFill>
                  <a:schemeClr val="bg1"/>
                </a:solidFill>
                <a:latin typeface="Meiryo UI" panose="020B0604030504040204" pitchFamily="50" charset="-128"/>
                <a:ea typeface="Meiryo UI" panose="020B0604030504040204" pitchFamily="50" charset="-128"/>
              </a:rPr>
              <a:t>日）を踏まえた今後の取組みの方向性</a:t>
            </a:r>
            <a:endParaRPr lang="ja-JP" altLang="en-US" b="1" dirty="0">
              <a:solidFill>
                <a:schemeClr val="bg1"/>
              </a:solidFill>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2481456352"/>
              </p:ext>
            </p:extLst>
          </p:nvPr>
        </p:nvGraphicFramePr>
        <p:xfrm>
          <a:off x="162029" y="1065767"/>
          <a:ext cx="11876448" cy="5717264"/>
        </p:xfrm>
        <a:graphic>
          <a:graphicData uri="http://schemas.openxmlformats.org/drawingml/2006/table">
            <a:tbl>
              <a:tblPr firstRow="1" bandRow="1">
                <a:tableStyleId>{5C22544A-7EE6-4342-B048-85BDC9FD1C3A}</a:tableStyleId>
              </a:tblPr>
              <a:tblGrid>
                <a:gridCol w="1983346">
                  <a:extLst>
                    <a:ext uri="{9D8B030D-6E8A-4147-A177-3AD203B41FA5}">
                      <a16:colId xmlns:a16="http://schemas.microsoft.com/office/drawing/2014/main" val="2268292299"/>
                    </a:ext>
                  </a:extLst>
                </a:gridCol>
                <a:gridCol w="2768958">
                  <a:extLst>
                    <a:ext uri="{9D8B030D-6E8A-4147-A177-3AD203B41FA5}">
                      <a16:colId xmlns:a16="http://schemas.microsoft.com/office/drawing/2014/main" val="1345479990"/>
                    </a:ext>
                  </a:extLst>
                </a:gridCol>
                <a:gridCol w="5756856">
                  <a:extLst>
                    <a:ext uri="{9D8B030D-6E8A-4147-A177-3AD203B41FA5}">
                      <a16:colId xmlns:a16="http://schemas.microsoft.com/office/drawing/2014/main" val="3556207151"/>
                    </a:ext>
                  </a:extLst>
                </a:gridCol>
                <a:gridCol w="1367288">
                  <a:extLst>
                    <a:ext uri="{9D8B030D-6E8A-4147-A177-3AD203B41FA5}">
                      <a16:colId xmlns:a16="http://schemas.microsoft.com/office/drawing/2014/main" val="2974008931"/>
                    </a:ext>
                  </a:extLst>
                </a:gridCol>
              </a:tblGrid>
              <a:tr h="370840">
                <a:tc gridSpan="2">
                  <a:txBody>
                    <a:bodyPr/>
                    <a:lstStyle/>
                    <a:p>
                      <a:pPr algn="ctr"/>
                      <a:r>
                        <a:rPr kumimoji="1" lang="ja-JP" altLang="en-US" sz="1600" b="1" dirty="0" smtClean="0">
                          <a:latin typeface="Meiryo UI" panose="020B0604030504040204" pitchFamily="50" charset="-128"/>
                          <a:ea typeface="Meiryo UI" panose="020B0604030504040204" pitchFamily="50" charset="-128"/>
                        </a:rPr>
                        <a:t>提言</a:t>
                      </a:r>
                      <a:endParaRPr kumimoji="1" lang="ja-JP" altLang="en-US" sz="1600" b="1"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府の取組みの方向性</a:t>
                      </a:r>
                      <a:endParaRPr kumimoji="1" lang="ja-JP" altLang="en-US" sz="1600" b="1"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600" b="1" dirty="0" smtClean="0">
                          <a:latin typeface="Meiryo UI" panose="020B0604030504040204" pitchFamily="50" charset="-128"/>
                          <a:ea typeface="Meiryo UI" panose="020B0604030504040204" pitchFamily="50" charset="-128"/>
                        </a:rPr>
                        <a:t>実施時期</a:t>
                      </a:r>
                      <a:endParaRPr kumimoji="1" lang="ja-JP" altLang="en-US" sz="1600" b="1"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067189"/>
                  </a:ext>
                </a:extLst>
              </a:tr>
              <a:tr h="518518">
                <a:tc>
                  <a:txBody>
                    <a:bodyPr/>
                    <a:lstStyle/>
                    <a:p>
                      <a:r>
                        <a:rPr kumimoji="1" lang="en-US" altLang="ja-JP" sz="1400" dirty="0" smtClean="0">
                          <a:latin typeface="Meiryo UI" panose="020B0604030504040204" pitchFamily="50" charset="-128"/>
                          <a:ea typeface="Meiryo UI" panose="020B0604030504040204" pitchFamily="50" charset="-128"/>
                        </a:rPr>
                        <a:t>[Ⅰ]</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リバウンド防止のための</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日常生活の在り方</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飲食店の感染防止策の支援</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感染防止宣言ステッカーの普及促進（ガイドライン遵守の徹底</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実施継続中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4434173"/>
                  </a:ext>
                </a:extLst>
              </a:tr>
              <a:tr h="643716">
                <a:tc rowSpan="6">
                  <a:txBody>
                    <a:bodyPr/>
                    <a:lstStyle/>
                    <a:p>
                      <a:r>
                        <a:rPr kumimoji="1" lang="en-US" altLang="ja-JP" sz="1400" dirty="0" smtClean="0">
                          <a:latin typeface="Meiryo UI" panose="020B0604030504040204" pitchFamily="50" charset="-128"/>
                          <a:ea typeface="Meiryo UI" panose="020B0604030504040204" pitchFamily="50" charset="-128"/>
                        </a:rPr>
                        <a:t>[Ⅱ]</a:t>
                      </a:r>
                    </a:p>
                    <a:p>
                      <a:r>
                        <a:rPr kumimoji="1" lang="ja-JP" altLang="en-US" sz="1400" dirty="0" smtClean="0">
                          <a:latin typeface="Meiryo UI" panose="020B0604030504040204" pitchFamily="50" charset="-128"/>
                          <a:ea typeface="Meiryo UI" panose="020B0604030504040204" pitchFamily="50" charset="-128"/>
                        </a:rPr>
                        <a:t>　リバウンドの予兆の探知</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r>
                        <a:rPr kumimoji="1" lang="ja-JP" altLang="en-US" sz="1400" dirty="0" smtClean="0">
                          <a:latin typeface="Meiryo UI" panose="020B0604030504040204" pitchFamily="50" charset="-128"/>
                          <a:ea typeface="Meiryo UI" panose="020B0604030504040204" pitchFamily="50" charset="-128"/>
                        </a:rPr>
                        <a:t>①リバウンドの予兆の早期探知</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○国と連携し、市中（歓楽街など）で「モニタリング検査」を実施</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データ解析により、感染症の流行・拡大を早期探知</a:t>
                      </a:r>
                      <a:endParaRPr kumimoji="1" lang="en-US" altLang="ja-JP" sz="1400" dirty="0" smtClean="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来週中目途</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6484080"/>
                  </a:ext>
                </a:extLst>
              </a:tr>
              <a:tr h="679348">
                <a:tc vMerge="1">
                  <a:txBody>
                    <a:bodyPr/>
                    <a:lstStyle/>
                    <a:p>
                      <a:endParaRPr kumimoji="1" lang="ja-JP" altLang="en-US"/>
                    </a:p>
                  </a:txBody>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smtClean="0">
                          <a:latin typeface="Meiryo UI" panose="020B0604030504040204" pitchFamily="50" charset="-128"/>
                          <a:ea typeface="Meiryo UI" panose="020B0604030504040204" pitchFamily="50" charset="-128"/>
                        </a:rPr>
                        <a:t>○大阪モデルの見直し</a:t>
                      </a:r>
                    </a:p>
                    <a:p>
                      <a:r>
                        <a:rPr kumimoji="1" lang="en-US" altLang="ja-JP" sz="1200" dirty="0" smtClean="0">
                          <a:latin typeface="Meiryo UI" panose="020B0604030504040204" pitchFamily="50" charset="-128"/>
                          <a:ea typeface="Meiryo UI" panose="020B0604030504040204" pitchFamily="50" charset="-128"/>
                        </a:rPr>
                        <a:t>※20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代新規陽性者数７日間移動平均により感染拡大兆候をモニタリング（</a:t>
                      </a:r>
                      <a:r>
                        <a:rPr kumimoji="1" lang="en-US" altLang="ja-JP" sz="1200" dirty="0" smtClean="0">
                          <a:latin typeface="Meiryo UI" panose="020B0604030504040204" pitchFamily="50" charset="-128"/>
                          <a:ea typeface="Meiryo UI" panose="020B0604030504040204" pitchFamily="50" charset="-128"/>
                        </a:rPr>
                        <a:t>2/19</a:t>
                      </a:r>
                      <a:r>
                        <a:rPr kumimoji="1" lang="ja-JP" altLang="en-US" sz="1200" dirty="0" smtClean="0">
                          <a:latin typeface="Meiryo UI" panose="020B0604030504040204" pitchFamily="50" charset="-128"/>
                          <a:ea typeface="Meiryo UI" panose="020B0604030504040204"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３月中目途</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5633457"/>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②「深堀積極的疫学調査」の実施</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○保健所業務の重点化（</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）により積極的疫学調査を継続実施</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疫学調査項目の重点化（高齢者との接触や医療機関、高齢者施設等クラスターリスクの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高い施設との関連、キーワード（「夜街」、「旅行」、「海外由来」等）との関連）</a:t>
                      </a:r>
                      <a:endParaRPr kumimoji="1" lang="en-US" altLang="ja-JP" sz="1200" dirty="0" smtClean="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実施継続中</a:t>
                      </a:r>
                      <a:endParaRPr kumimoji="1" lang="en-US" altLang="ja-JP" sz="1400" dirty="0" smtClean="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179282"/>
                  </a:ext>
                </a:extLst>
              </a:tr>
              <a:tr h="370840">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③感染リスクが高いと思われる集団・</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場所を中心とした「モニタリング検</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査」の実施</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○上記①の「モニタリング検査」のとおり</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来週中目途</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2318385"/>
                  </a:ext>
                </a:extLst>
              </a:tr>
              <a:tr h="170095">
                <a:tc vMerge="1">
                  <a:txBody>
                    <a:bodyPr/>
                    <a:lstStyle/>
                    <a:p>
                      <a:endParaRPr kumimoji="1" lang="ja-JP" altLang="en-US" sz="1400" dirty="0" smtClean="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④「高齢者施設職員に対する定期</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的な検査」の実施</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○２週に１回の高齢者施設職員への集中検査</a:t>
                      </a:r>
                      <a:endParaRPr kumimoji="1" lang="en-US" altLang="ja-JP" sz="1400" dirty="0" smtClean="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latin typeface="Meiryo UI" panose="020B0604030504040204" pitchFamily="50" charset="-128"/>
                          <a:ea typeface="Meiryo UI" panose="020B0604030504040204" pitchFamily="50" charset="-128"/>
                        </a:rPr>
                        <a:t>2/22</a:t>
                      </a:r>
                      <a:r>
                        <a:rPr kumimoji="1" lang="ja-JP" altLang="en-US" sz="1400" dirty="0" smtClean="0">
                          <a:latin typeface="Meiryo UI" panose="020B0604030504040204" pitchFamily="50" charset="-128"/>
                          <a:ea typeface="Meiryo UI" panose="020B0604030504040204" pitchFamily="50" charset="-128"/>
                        </a:rPr>
                        <a:t>～３末まで実施継続中</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４月以降は感染状況を踏まえて検討</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7434895"/>
                  </a:ext>
                </a:extLst>
              </a:tr>
              <a:tr h="170095">
                <a:tc vMerge="1">
                  <a:txBody>
                    <a:bodyPr/>
                    <a:lstStyle/>
                    <a:p>
                      <a:endParaRPr kumimoji="1" lang="ja-JP" altLang="en-US" sz="1400" dirty="0" smtClean="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⑤高齢者施設への専門支援チーム</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派遣</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○院内感染対策チームを設置（令和２年４月）、要請に応じ派遣</a:t>
                      </a:r>
                      <a:endParaRPr kumimoji="1" lang="en-US" altLang="ja-JP" sz="1400" dirty="0" smtClean="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実施継続中</a:t>
                      </a:r>
                      <a:endParaRPr kumimoji="1" lang="en-US" altLang="ja-JP" sz="1400" dirty="0" smtClean="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4425306"/>
                  </a:ext>
                </a:extLst>
              </a:tr>
              <a:tr h="170095">
                <a:tc>
                  <a:txBody>
                    <a:bodyPr/>
                    <a:lstStyle/>
                    <a:p>
                      <a:r>
                        <a:rPr kumimoji="1" lang="en-US" altLang="ja-JP" sz="1400" dirty="0" smtClean="0">
                          <a:latin typeface="Meiryo UI" panose="020B0604030504040204" pitchFamily="50" charset="-128"/>
                          <a:ea typeface="Meiryo UI" panose="020B0604030504040204" pitchFamily="50" charset="-128"/>
                        </a:rPr>
                        <a:t>[Ⅲ]</a:t>
                      </a:r>
                    </a:p>
                    <a:p>
                      <a:r>
                        <a:rPr kumimoji="1" lang="ja-JP" altLang="en-US" sz="1400" dirty="0" smtClean="0">
                          <a:latin typeface="Meiryo UI" panose="020B0604030504040204" pitchFamily="50" charset="-128"/>
                          <a:ea typeface="Meiryo UI" panose="020B0604030504040204" pitchFamily="50" charset="-128"/>
                        </a:rPr>
                        <a:t>　予兆への迅速な対応</a:t>
                      </a: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国と連携し、重点的な</a:t>
                      </a:r>
                      <a:r>
                        <a:rPr kumimoji="1" lang="en-US" altLang="ja-JP" sz="1400" dirty="0" smtClean="0">
                          <a:latin typeface="Meiryo UI" panose="020B0604030504040204" pitchFamily="50" charset="-128"/>
                          <a:ea typeface="Meiryo UI" panose="020B0604030504040204" pitchFamily="50" charset="-128"/>
                        </a:rPr>
                        <a:t>PCR</a:t>
                      </a:r>
                      <a:r>
                        <a:rPr kumimoji="1" lang="ja-JP" altLang="en-US" sz="1400" dirty="0" smtClean="0">
                          <a:latin typeface="Meiryo UI" panose="020B0604030504040204" pitchFamily="50" charset="-128"/>
                          <a:ea typeface="Meiryo UI" panose="020B0604030504040204" pitchFamily="50" charset="-128"/>
                        </a:rPr>
                        <a:t>検査等や時短要請等の必要な対策を実施</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400" dirty="0" smtClean="0">
                          <a:latin typeface="Meiryo UI" panose="020B0604030504040204" pitchFamily="50" charset="-128"/>
                          <a:ea typeface="Meiryo UI" panose="020B0604030504040204" pitchFamily="50" charset="-128"/>
                        </a:rPr>
                        <a:t>○必要な対策を実施</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随時</a:t>
                      </a:r>
                      <a:endParaRPr kumimoji="1" lang="ja-JP" altLang="en-US" sz="1400" dirty="0">
                        <a:latin typeface="Meiryo UI" panose="020B0604030504040204" pitchFamily="50" charset="-128"/>
                        <a:ea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7063117"/>
                  </a:ext>
                </a:extLst>
              </a:tr>
            </a:tbl>
          </a:graphicData>
        </a:graphic>
      </p:graphicFrame>
      <p:sp>
        <p:nvSpPr>
          <p:cNvPr id="2" name="テキスト ボックス 1"/>
          <p:cNvSpPr txBox="1"/>
          <p:nvPr/>
        </p:nvSpPr>
        <p:spPr>
          <a:xfrm>
            <a:off x="10496282" y="138499"/>
            <a:ext cx="1508955"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資料</a:t>
            </a:r>
            <a:r>
              <a:rPr lang="ja-JP" altLang="en-US" dirty="0" smtClean="0"/>
              <a:t>２－４</a:t>
            </a:r>
            <a:endParaRPr kumimoji="1" lang="en-US" altLang="ja-JP" dirty="0" smtClean="0"/>
          </a:p>
        </p:txBody>
      </p:sp>
      <p:sp>
        <p:nvSpPr>
          <p:cNvPr id="3" name="テキスト ボックス 2"/>
          <p:cNvSpPr txBox="1"/>
          <p:nvPr/>
        </p:nvSpPr>
        <p:spPr>
          <a:xfrm>
            <a:off x="4254" y="727213"/>
            <a:ext cx="10182935"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分科会提言にあるリバウンド防止策について、今後、以下のとおり取り組んでいく。</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53850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TotalTime>
  <Words>400</Words>
  <Application>Microsoft Office PowerPoint</Application>
  <PresentationFormat>ワイド画面</PresentationFormat>
  <Paragraphs>46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朝倉　一郎</cp:lastModifiedBy>
  <cp:revision>179</cp:revision>
  <cp:lastPrinted>2021-02-26T07:38:48Z</cp:lastPrinted>
  <dcterms:created xsi:type="dcterms:W3CDTF">2020-09-24T16:07:13Z</dcterms:created>
  <dcterms:modified xsi:type="dcterms:W3CDTF">2021-02-26T08:55:45Z</dcterms:modified>
</cp:coreProperties>
</file>