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84" r:id="rId2"/>
    <p:sldId id="301" r:id="rId3"/>
    <p:sldId id="303" r:id="rId4"/>
    <p:sldId id="290" r:id="rId5"/>
    <p:sldId id="302" r:id="rId6"/>
    <p:sldId id="294" r:id="rId7"/>
    <p:sldId id="276" r:id="rId8"/>
  </p:sldIdLst>
  <p:sldSz cx="12192000" cy="6858000"/>
  <p:notesSz cx="9939338" cy="68072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32" autoAdjust="0"/>
    <p:restoredTop sz="86355" autoAdjust="0"/>
  </p:normalViewPr>
  <p:slideViewPr>
    <p:cSldViewPr snapToGrid="0">
      <p:cViewPr varScale="1">
        <p:scale>
          <a:sx n="61" d="100"/>
          <a:sy n="61" d="100"/>
        </p:scale>
        <p:origin x="1134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30284" y="0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9F1423-5716-49C5-BA0B-68D6AF06BD5A}" type="datetimeFigureOut">
              <a:rPr kumimoji="1" lang="ja-JP" altLang="en-US" smtClean="0"/>
              <a:t>2021/2/26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6465807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30284" y="6465807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232B63-51E7-4026-98EE-C7D0E28CF2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41871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6888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9275" y="0"/>
            <a:ext cx="430847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98B7A0-C579-44EE-9337-C3D9974416C9}" type="datetimeFigureOut">
              <a:rPr kumimoji="1" lang="ja-JP" altLang="en-US" smtClean="0"/>
              <a:t>2021/2/26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927350" y="850900"/>
            <a:ext cx="4084638" cy="2297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775" y="3276600"/>
            <a:ext cx="7951788" cy="2679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465888"/>
            <a:ext cx="4306888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9275" y="6465888"/>
            <a:ext cx="430847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C2A64D-7BE5-4DD9-A4F0-F64F0B4BB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1781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29232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00048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76944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81125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4383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27600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2950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6114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157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824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8684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1402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2021/2/26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067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2021/2/26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3164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2021/2/26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2184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173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5489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BB047-88D8-4DB2-90C2-79679C7788C9}" type="datetimeFigureOut">
              <a:rPr kumimoji="1" lang="ja-JP" altLang="en-US" smtClean="0"/>
              <a:t>2021/2/26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6133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380560" y="6360302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1</a:t>
            </a:fld>
            <a:endParaRPr kumimoji="1"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3339" y="282479"/>
            <a:ext cx="4172753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88872" y="3062912"/>
            <a:ext cx="12198828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altLang="ja-JP" b="1" dirty="0" smtClean="0"/>
          </a:p>
          <a:p>
            <a:endParaRPr lang="en-US" altLang="ja-JP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4713158"/>
              </p:ext>
            </p:extLst>
          </p:nvPr>
        </p:nvGraphicFramePr>
        <p:xfrm>
          <a:off x="125099" y="915038"/>
          <a:ext cx="11943332" cy="52169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0454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 smtClean="0">
                          <a:latin typeface="+mn-lt"/>
                        </a:rPr>
                        <a:t>旧（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2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8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日から緊急事態措置を実施すべき期間中）</a:t>
                      </a:r>
                      <a:endParaRPr kumimoji="1" lang="ja-JP" altLang="en-US" sz="1600" b="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 smtClean="0">
                          <a:latin typeface="+mn-lt"/>
                        </a:rPr>
                        <a:t>新（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3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1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日～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3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21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日）</a:t>
                      </a:r>
                      <a:endParaRPr kumimoji="1" lang="ja-JP" altLang="en-US" sz="1600" b="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48816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①　区域　大阪府全域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②　要請期間　</a:t>
                      </a:r>
                      <a:r>
                        <a:rPr kumimoji="1" lang="ja-JP" altLang="en-US" sz="16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レッドステージ２の期間（２月８日から緊急事　</a:t>
                      </a:r>
                      <a:endParaRPr kumimoji="1" lang="en-US" altLang="ja-JP" sz="1600" b="1" i="0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　　　　　</a:t>
                      </a:r>
                      <a:r>
                        <a:rPr kumimoji="1" lang="ja-JP" altLang="en-US" sz="16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態措置を実施すべき期間中）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　　　　　</a:t>
                      </a:r>
                      <a:r>
                        <a:rPr kumimoji="1" lang="en-US" altLang="ja-JP" sz="16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※</a:t>
                      </a:r>
                      <a:r>
                        <a:rPr kumimoji="1" lang="ja-JP" altLang="en-US" sz="16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ただし、今後、感染状況などを踏まえ、要請</a:t>
                      </a:r>
                      <a:endParaRPr kumimoji="1" lang="en-US" altLang="ja-JP" sz="1600" b="1" i="0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　　　　　</a:t>
                      </a:r>
                      <a:r>
                        <a:rPr kumimoji="1" lang="ja-JP" altLang="en-US" sz="16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期間の短縮も検討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③　実施内容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●府民への呼びかけ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○　不要不急の外出・移動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※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は自粛すること 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　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※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医療機関への通院、食料・医薬品・生活必需品の買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　　　い出し、必要な職場への出勤、屋外での運動や散歩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　　　など、生活や健康の維持のために必要なものについ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　　　</a:t>
                      </a:r>
                      <a:r>
                        <a:rPr lang="ja-JP" altLang="en-US" sz="1600" b="0" u="none" dirty="0" err="1" smtClean="0">
                          <a:solidFill>
                            <a:schemeClr val="tx1"/>
                          </a:solidFill>
                        </a:rPr>
                        <a:t>ては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対象外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ja-JP" altLang="en-US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　特に、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時以降の不要不急の外出自粛を徹底すること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none" dirty="0" smtClean="0"/>
                        <a:t>　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（特措法第</a:t>
                      </a:r>
                      <a:r>
                        <a:rPr lang="en-US" altLang="ja-JP" sz="1600" b="1" u="sng" dirty="0" smtClean="0">
                          <a:solidFill>
                            <a:srgbClr val="FF0000"/>
                          </a:solidFill>
                        </a:rPr>
                        <a:t>45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条第１項に基づく）</a:t>
                      </a:r>
                      <a:r>
                        <a:rPr lang="ja-JP" altLang="en-US" sz="1600" b="1" u="none" spc="-100" dirty="0" smtClean="0"/>
                        <a:t> </a:t>
                      </a:r>
                      <a:endParaRPr lang="en-US" altLang="ja-JP" sz="1600" b="1" u="none" spc="-100" dirty="0" smtClean="0"/>
                    </a:p>
                    <a:p>
                      <a:pPr>
                        <a:lnSpc>
                          <a:spcPts val="1800"/>
                        </a:lnSpc>
                      </a:pPr>
                      <a:endParaRPr lang="ja-JP" altLang="en-US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①　</a:t>
                      </a:r>
                      <a:r>
                        <a:rPr lang="ja-JP" altLang="en-US" sz="1600" b="0" dirty="0" smtClean="0"/>
                        <a:t>（略）</a:t>
                      </a:r>
                      <a:endParaRPr lang="en-US" altLang="ja-JP" sz="1600" b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②　要請期間  </a:t>
                      </a:r>
                      <a:r>
                        <a:rPr lang="ja-JP" altLang="en-US" sz="1600" b="1" u="sng" spc="-12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</a:rPr>
                        <a:t>イエロー</a:t>
                      </a:r>
                      <a:r>
                        <a:rPr kumimoji="1" lang="ja-JP" altLang="en-US" sz="1600" b="1" i="0" u="sng" strike="noStrike" kern="1200" cap="none" spc="-12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</a:rPr>
                        <a:t>ステージ</a:t>
                      </a:r>
                      <a:r>
                        <a:rPr lang="ja-JP" altLang="en-US" sz="1600" b="1" u="sng" spc="-12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</a:rPr>
                        <a:t>２</a:t>
                      </a:r>
                      <a:r>
                        <a:rPr kumimoji="1" lang="ja-JP" altLang="en-US" sz="1600" b="1" i="0" u="sng" strike="noStrike" kern="1200" cap="none" spc="-12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</a:rPr>
                        <a:t>の期間</a:t>
                      </a:r>
                      <a:r>
                        <a:rPr kumimoji="1" lang="ja-JP" altLang="en-US" sz="1600" b="1" i="0" u="sng" strike="noStrike" kern="1200" cap="none" spc="-10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</a:rPr>
                        <a:t>（</a:t>
                      </a:r>
                      <a:r>
                        <a:rPr lang="ja-JP" altLang="en-US" sz="1600" b="1" u="sng" spc="-100" dirty="0" smtClean="0">
                          <a:solidFill>
                            <a:srgbClr val="FF0000"/>
                          </a:solidFill>
                        </a:rPr>
                        <a:t>３月１日～３月</a:t>
                      </a:r>
                      <a:r>
                        <a:rPr lang="en-US" altLang="ja-JP" sz="1600" b="1" u="sng" spc="-100" dirty="0" smtClean="0">
                          <a:solidFill>
                            <a:srgbClr val="FF0000"/>
                          </a:solidFill>
                        </a:rPr>
                        <a:t>21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none" spc="-100" dirty="0" smtClean="0">
                          <a:solidFill>
                            <a:srgbClr val="FF0000"/>
                          </a:solidFill>
                        </a:rPr>
                        <a:t>　　　　　　　</a:t>
                      </a:r>
                      <a:r>
                        <a:rPr lang="ja-JP" altLang="en-US" sz="1600" b="1" u="sng" spc="-100" dirty="0" smtClean="0">
                          <a:solidFill>
                            <a:srgbClr val="FF0000"/>
                          </a:solidFill>
                        </a:rPr>
                        <a:t>日）</a:t>
                      </a:r>
                      <a:endParaRPr lang="en-US" altLang="ja-JP" sz="1600" b="1" u="sng" spc="-10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1" i="0" u="sng" strike="noStrike" kern="1200" cap="none" spc="-10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1" i="0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③　実施内容</a:t>
                      </a:r>
                      <a:r>
                        <a:rPr lang="ja-JP" altLang="en-US" sz="1600" b="1" dirty="0" smtClean="0">
                          <a:solidFill>
                            <a:srgbClr val="FF0000"/>
                          </a:solidFill>
                        </a:rPr>
                        <a:t>（特措法第</a:t>
                      </a:r>
                      <a:r>
                        <a:rPr lang="en-US" altLang="ja-JP" sz="1600" b="1" dirty="0" smtClean="0">
                          <a:solidFill>
                            <a:srgbClr val="FF0000"/>
                          </a:solidFill>
                        </a:rPr>
                        <a:t>24</a:t>
                      </a:r>
                      <a:r>
                        <a:rPr lang="ja-JP" altLang="en-US" sz="1600" b="1" dirty="0" smtClean="0">
                          <a:solidFill>
                            <a:srgbClr val="FF0000"/>
                          </a:solidFill>
                        </a:rPr>
                        <a:t>条第９項に基づく）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●府民への呼びかけ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○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４人以下</a:t>
                      </a:r>
                      <a:r>
                        <a:rPr lang="en-US" altLang="ja-JP" sz="1600" b="1" u="sng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※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１でのマスク会食</a:t>
                      </a:r>
                      <a:r>
                        <a:rPr lang="en-US" altLang="ja-JP" sz="1600" b="1" u="sng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※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２の徹底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 lvl="0"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400" b="1" u="none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　　　</a:t>
                      </a:r>
                      <a:r>
                        <a:rPr lang="en-US" altLang="ja-JP" sz="1400" b="1" u="none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※</a:t>
                      </a:r>
                      <a:r>
                        <a:rPr lang="ja-JP" altLang="en-US" sz="1400" b="1" u="none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１　</a:t>
                      </a:r>
                      <a:r>
                        <a:rPr lang="ja-JP" altLang="en-US" sz="1400" b="1" u="sng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家族や乳幼児・子ども、高齢者・障がい者の介助者などは</a:t>
                      </a:r>
                      <a:endParaRPr lang="en-US" altLang="ja-JP" sz="1400" b="1" u="sng" dirty="0" smtClean="0">
                        <a:solidFill>
                          <a:srgbClr val="FF0000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 lvl="0"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400" b="1" u="none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　　　　　　</a:t>
                      </a:r>
                      <a:r>
                        <a:rPr lang="ja-JP" altLang="en-US" sz="1400" b="1" u="sng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この限りでない</a:t>
                      </a:r>
                      <a:r>
                        <a:rPr lang="en-US" altLang="ja-JP" sz="1400" b="1" u="sng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/>
                      </a:r>
                      <a:br>
                        <a:rPr lang="en-US" altLang="ja-JP" sz="1400" b="1" u="sng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</a:br>
                      <a:r>
                        <a:rPr lang="ja-JP" altLang="en-US" sz="1400" b="1" u="none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　　　</a:t>
                      </a:r>
                      <a:r>
                        <a:rPr lang="en-US" altLang="ja-JP" sz="1400" b="1" u="none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※</a:t>
                      </a:r>
                      <a:r>
                        <a:rPr lang="ja-JP" altLang="en-US" sz="1400" b="1" u="none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２　</a:t>
                      </a:r>
                      <a:r>
                        <a:rPr lang="ja-JP" altLang="en-US" sz="1400" b="1" u="sng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疾患等によりマスクの着用が困難な場合などはこの限りで</a:t>
                      </a:r>
                      <a:endParaRPr lang="en-US" altLang="ja-JP" sz="1400" b="1" u="sng" dirty="0" smtClean="0">
                        <a:solidFill>
                          <a:srgbClr val="FF0000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 lvl="0"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400" b="1" u="none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　　　　　　</a:t>
                      </a:r>
                      <a:r>
                        <a:rPr lang="ja-JP" altLang="en-US" sz="1400" b="1" u="sng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>ない　</a:t>
                      </a:r>
                      <a:r>
                        <a:rPr lang="en-US" altLang="ja-JP" sz="1400" b="1" u="sng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  <a:t/>
                      </a:r>
                      <a:br>
                        <a:rPr lang="en-US" altLang="ja-JP" sz="1400" b="1" u="sng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</a:rPr>
                      </a:br>
                      <a:endParaRPr lang="en-US" altLang="ja-JP" sz="1400" b="1" u="sng" dirty="0" smtClean="0">
                        <a:solidFill>
                          <a:srgbClr val="FF0000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○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歓送迎会、謝恩会、宴会を伴う花見は控えること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dirty="0" smtClean="0">
                          <a:solidFill>
                            <a:srgbClr val="FF0000"/>
                          </a:solidFill>
                        </a:rPr>
                        <a:t>　</a:t>
                      </a:r>
                      <a:r>
                        <a:rPr lang="ja-JP" altLang="en-US" sz="1600" b="0" dirty="0" smtClean="0">
                          <a:solidFill>
                            <a:schemeClr val="tx1"/>
                          </a:solidFill>
                        </a:rPr>
                        <a:t>○　不要不急の外出・移動は自粛すること</a:t>
                      </a:r>
                      <a:r>
                        <a:rPr lang="ja-JP" altLang="en-US" sz="1600" b="0" spc="-1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altLang="ja-JP" sz="1600" b="0" spc="-1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  <p:sp>
        <p:nvSpPr>
          <p:cNvPr id="10" name="テキスト ボックス 9"/>
          <p:cNvSpPr txBox="1"/>
          <p:nvPr/>
        </p:nvSpPr>
        <p:spPr>
          <a:xfrm>
            <a:off x="125099" y="82424"/>
            <a:ext cx="10478473" cy="70788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/>
              <a:t>レッドステージ（非常事態）／イエローステージ（警戒）の対応方針に基づく要請</a:t>
            </a:r>
            <a:r>
              <a:rPr lang="ja-JP" altLang="en-US" sz="2000" b="1" dirty="0"/>
              <a:t>　</a:t>
            </a:r>
            <a:endParaRPr lang="en-US" altLang="ja-JP" sz="2000" b="1" dirty="0" smtClean="0"/>
          </a:p>
          <a:p>
            <a:r>
              <a:rPr lang="ja-JP" altLang="en-US" sz="2000" b="1" dirty="0" smtClean="0"/>
              <a:t>新旧対照表</a:t>
            </a:r>
            <a:endParaRPr kumimoji="1" lang="ja-JP" altLang="en-US" sz="2000" b="1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0658901" y="70018"/>
            <a:ext cx="142148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資料２－</a:t>
            </a:r>
            <a:r>
              <a:rPr lang="ja-JP" altLang="en-US" dirty="0" smtClean="0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t>２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4764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380560" y="6360302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2</a:t>
            </a:fld>
            <a:endParaRPr kumimoji="1"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3339" y="282479"/>
            <a:ext cx="4172753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88872" y="3062912"/>
            <a:ext cx="12198828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altLang="ja-JP" b="1" dirty="0" smtClean="0"/>
          </a:p>
          <a:p>
            <a:endParaRPr lang="en-US" altLang="ja-JP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646447"/>
              </p:ext>
            </p:extLst>
          </p:nvPr>
        </p:nvGraphicFramePr>
        <p:xfrm>
          <a:off x="180428" y="479693"/>
          <a:ext cx="11943332" cy="57003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5342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 smtClean="0">
                          <a:latin typeface="+mn-lt"/>
                        </a:rPr>
                        <a:t>旧（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2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8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日から緊急事態措置を実施すべき期間中）</a:t>
                      </a:r>
                      <a:endParaRPr kumimoji="1" lang="ja-JP" altLang="en-US" sz="1600" b="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 smtClean="0">
                          <a:latin typeface="+mn-lt"/>
                        </a:rPr>
                        <a:t>新（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3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1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日～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3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21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日）</a:t>
                      </a:r>
                      <a:endParaRPr kumimoji="1" lang="ja-JP" altLang="en-US" sz="1600" b="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53469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●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イベントの開催について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府主催（共催）のイベントを含む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【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収容人数・収容率等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】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○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【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人数上限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】5,000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人以下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【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収容率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】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屋内：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50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％以下　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　　　　　屋外：人と人との距離を十分に確保（できる</a:t>
                      </a:r>
                      <a:r>
                        <a:rPr lang="ja-JP" altLang="en-US" sz="1600" b="0" u="none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だ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　　　　　　　　け２ｍ）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　　　　　　　　（特措法第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24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条第９項に基づく）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　　　　　　　　　　　　　　　　　　　　　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○　あわせて、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時以降の時間短縮について協力を依頼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●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イベントの開催について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府主催（共催）のイベントを含む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</a:t>
                      </a:r>
                    </a:p>
                    <a:p>
                      <a:pPr marL="342900" indent="-342900">
                        <a:lnSpc>
                          <a:spcPts val="26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主催者に対し、業種別ガイドラインの遵守を徹底するとともに、国の接触確認アプリ「ＣＯＣＯＡ」、大阪コロナ追跡システムの導入、又は名簿作成などの追跡対策の徹底を要請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342900" indent="-342900">
                        <a:lnSpc>
                          <a:spcPts val="2600"/>
                        </a:lnSpc>
                        <a:buFont typeface="Wingdings" panose="05000000000000000000" pitchFamily="2" charset="2"/>
                        <a:buChar char="Ø"/>
                      </a:pP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342900" indent="-342900">
                        <a:lnSpc>
                          <a:spcPts val="26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全国的な移動を伴うイベント又は参加者が</a:t>
                      </a:r>
                      <a:r>
                        <a:rPr lang="en-US" altLang="ja-JP" sz="1600" b="1" u="sng" dirty="0" smtClean="0">
                          <a:solidFill>
                            <a:srgbClr val="FF0000"/>
                          </a:solidFill>
                        </a:rPr>
                        <a:t>1,000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人を超えるようなイベントを開催する際には、そのイベントの開催要件等について、大阪府に事前に相談すること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342900" indent="-342900">
                        <a:lnSpc>
                          <a:spcPts val="2600"/>
                        </a:lnSpc>
                        <a:buFont typeface="Wingdings" panose="05000000000000000000" pitchFamily="2" charset="2"/>
                        <a:buChar char="Ø"/>
                      </a:pPr>
                      <a:endParaRPr lang="en-US" altLang="ja-JP" sz="105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342900" indent="-342900">
                        <a:lnSpc>
                          <a:spcPts val="26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全国的な感染拡大やイベントでのクラスターが発生し、国が業種別ガイドラインの見直しや収容率要件・人数上限の見直し等を行った場合には、国に準じて対応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indent="0">
                        <a:lnSpc>
                          <a:spcPts val="2600"/>
                        </a:lnSpc>
                        <a:buFont typeface="Wingdings" panose="05000000000000000000" pitchFamily="2" charset="2"/>
                        <a:buNone/>
                      </a:pP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342900" indent="-342900">
                        <a:lnSpc>
                          <a:spcPts val="26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イベント開催の要件は以下のとおり（適切な感染防止策が講じられることが前提）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1134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5044685"/>
              </p:ext>
            </p:extLst>
          </p:nvPr>
        </p:nvGraphicFramePr>
        <p:xfrm>
          <a:off x="180428" y="479693"/>
          <a:ext cx="11943332" cy="57003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5342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 smtClean="0">
                          <a:latin typeface="+mn-lt"/>
                        </a:rPr>
                        <a:t>旧（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2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8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日から緊急事態措置を実施すべき期間中）</a:t>
                      </a:r>
                      <a:endParaRPr kumimoji="1" lang="ja-JP" altLang="en-US" sz="1600" b="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 smtClean="0">
                          <a:latin typeface="+mn-lt"/>
                        </a:rPr>
                        <a:t>新（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3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1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日～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3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21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日）</a:t>
                      </a:r>
                      <a:endParaRPr kumimoji="1" lang="ja-JP" altLang="en-US" sz="1600" b="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534696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ts val="2600"/>
                        </a:lnSpc>
                        <a:buFont typeface="Wingdings" panose="05000000000000000000" pitchFamily="2" charset="2"/>
                        <a:buNone/>
                      </a:pPr>
                      <a:endParaRPr lang="en-US" altLang="ja-JP" sz="16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342900" indent="-342900">
                        <a:lnSpc>
                          <a:spcPts val="2600"/>
                        </a:lnSpc>
                        <a:buFont typeface="Wingdings" panose="05000000000000000000" pitchFamily="2" charset="2"/>
                        <a:buChar char="Ø"/>
                      </a:pPr>
                      <a:endParaRPr lang="en-US" altLang="ja-JP" sz="16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342900" indent="-342900">
                        <a:lnSpc>
                          <a:spcPts val="2600"/>
                        </a:lnSpc>
                        <a:buFont typeface="Wingdings" panose="05000000000000000000" pitchFamily="2" charset="2"/>
                        <a:buChar char="Ø"/>
                      </a:pPr>
                      <a:endParaRPr lang="en-US" altLang="ja-JP" sz="16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342900" indent="-342900">
                        <a:lnSpc>
                          <a:spcPts val="2600"/>
                        </a:lnSpc>
                        <a:buFont typeface="Wingdings" panose="05000000000000000000" pitchFamily="2" charset="2"/>
                        <a:buChar char="Ø"/>
                      </a:pPr>
                      <a:endParaRPr lang="en-US" altLang="ja-JP" sz="16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indent="0">
                        <a:lnSpc>
                          <a:spcPts val="2600"/>
                        </a:lnSpc>
                        <a:buFont typeface="Wingdings" panose="05000000000000000000" pitchFamily="2" charset="2"/>
                        <a:buNone/>
                      </a:pPr>
                      <a:endParaRPr lang="ja-JP" altLang="en-US" sz="1200" b="0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en-US" altLang="ja-JP" sz="12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US" altLang="ja-JP" sz="1200" b="1" u="none" dirty="0" smtClean="0">
                          <a:solidFill>
                            <a:srgbClr val="FF0000"/>
                          </a:solidFill>
                        </a:rPr>
                        <a:t>※1:</a:t>
                      </a:r>
                      <a:r>
                        <a:rPr lang="ja-JP" altLang="en-US" sz="1200" b="1" u="sng" dirty="0" smtClean="0">
                          <a:solidFill>
                            <a:srgbClr val="FF0000"/>
                          </a:solidFill>
                        </a:rPr>
                        <a:t>異なるグループ間では座席を１席空け、同一グループ（５人以内に限る）内では</a:t>
                      </a:r>
                      <a:endParaRPr lang="en-US" altLang="ja-JP" sz="12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ja-JP" altLang="en-US" sz="1200" b="1" u="none" dirty="0" smtClean="0">
                          <a:solidFill>
                            <a:srgbClr val="FF0000"/>
                          </a:solidFill>
                        </a:rPr>
                        <a:t>　　</a:t>
                      </a:r>
                      <a:r>
                        <a:rPr lang="ja-JP" altLang="en-US" sz="1200" b="1" u="sng" dirty="0" smtClean="0">
                          <a:solidFill>
                            <a:srgbClr val="FF0000"/>
                          </a:solidFill>
                        </a:rPr>
                        <a:t>座席間隔を設けなくともよい。すなわち、収容率は</a:t>
                      </a:r>
                      <a:r>
                        <a:rPr lang="en-US" altLang="ja-JP" sz="1200" b="1" u="sng" dirty="0" smtClean="0">
                          <a:solidFill>
                            <a:srgbClr val="FF0000"/>
                          </a:solidFill>
                        </a:rPr>
                        <a:t>50</a:t>
                      </a:r>
                      <a:r>
                        <a:rPr lang="ja-JP" altLang="en-US" sz="1200" b="1" u="sng" dirty="0" smtClean="0">
                          <a:solidFill>
                            <a:srgbClr val="FF0000"/>
                          </a:solidFill>
                        </a:rPr>
                        <a:t>％を超える場合がある。</a:t>
                      </a:r>
                      <a:endParaRPr lang="en-US" altLang="ja-JP" sz="12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ja-JP" altLang="en-US" sz="12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US" altLang="ja-JP" sz="1200" b="1" u="none" dirty="0" smtClean="0">
                          <a:solidFill>
                            <a:srgbClr val="FF0000"/>
                          </a:solidFill>
                        </a:rPr>
                        <a:t>※2:</a:t>
                      </a:r>
                      <a:r>
                        <a:rPr lang="ja-JP" altLang="en-US" sz="1200" b="1" u="sng" dirty="0" smtClean="0">
                          <a:solidFill>
                            <a:srgbClr val="FF0000"/>
                          </a:solidFill>
                        </a:rPr>
                        <a:t>「イベント中の食事を伴う催物」は、必要な感染防止策が担保され、イベント中</a:t>
                      </a:r>
                      <a:endParaRPr lang="en-US" altLang="ja-JP" sz="12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ja-JP" altLang="en-US" sz="1200" b="1" u="none" dirty="0" smtClean="0">
                          <a:solidFill>
                            <a:srgbClr val="FF0000"/>
                          </a:solidFill>
                        </a:rPr>
                        <a:t>　　</a:t>
                      </a:r>
                      <a:r>
                        <a:rPr lang="ja-JP" altLang="en-US" sz="1200" b="1" u="sng" dirty="0" smtClean="0">
                          <a:solidFill>
                            <a:srgbClr val="FF0000"/>
                          </a:solidFill>
                        </a:rPr>
                        <a:t>の発声がない場合に限り、「大声での歓声・声援等がないことを前提としうる</a:t>
                      </a:r>
                      <a:endParaRPr lang="en-US" altLang="ja-JP" sz="12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ja-JP" altLang="en-US" sz="1200" b="1" u="none" dirty="0" smtClean="0">
                          <a:solidFill>
                            <a:srgbClr val="FF0000"/>
                          </a:solidFill>
                        </a:rPr>
                        <a:t>　　</a:t>
                      </a:r>
                      <a:r>
                        <a:rPr lang="ja-JP" altLang="en-US" sz="1200" b="1" u="sng" dirty="0" smtClean="0">
                          <a:solidFill>
                            <a:srgbClr val="FF0000"/>
                          </a:solidFill>
                        </a:rPr>
                        <a:t>もの」と取り扱うことを可とする。</a:t>
                      </a:r>
                      <a:endParaRPr kumimoji="1" lang="ja-JP" altLang="en-US" sz="1200" b="1" u="sng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3144" y="1131679"/>
            <a:ext cx="5754415" cy="1376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6180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380560" y="6360302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4</a:t>
            </a:fld>
            <a:endParaRPr kumimoji="1"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3339" y="282479"/>
            <a:ext cx="4172753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88872" y="3062912"/>
            <a:ext cx="12198828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altLang="ja-JP" b="1" dirty="0" smtClean="0"/>
          </a:p>
          <a:p>
            <a:endParaRPr lang="en-US" altLang="ja-JP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228721"/>
              </p:ext>
            </p:extLst>
          </p:nvPr>
        </p:nvGraphicFramePr>
        <p:xfrm>
          <a:off x="180428" y="479693"/>
          <a:ext cx="11943332" cy="60631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5342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 smtClean="0">
                          <a:latin typeface="+mn-lt"/>
                        </a:rPr>
                        <a:t>旧（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2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8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日から緊急事態措置を実施すべき期間中）</a:t>
                      </a:r>
                      <a:endParaRPr kumimoji="1" lang="ja-JP" altLang="en-US" sz="1600" b="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 smtClean="0">
                          <a:latin typeface="+mn-lt"/>
                        </a:rPr>
                        <a:t>新（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3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1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日～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3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21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日）</a:t>
                      </a:r>
                      <a:endParaRPr kumimoji="1" lang="ja-JP" altLang="en-US" sz="1600" b="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57097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600" b="0" dirty="0" smtClean="0"/>
                        <a:t>●施設について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600" b="0" u="none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①　区域　大阪府全域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600" b="0" u="none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②　期間　 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２月８日から緊急事態措置を実施すべき期間中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　　　</a:t>
                      </a:r>
                      <a:r>
                        <a:rPr lang="ja-JP" altLang="en-US" sz="1600" b="1" u="none" baseline="0" dirty="0" smtClean="0">
                          <a:solidFill>
                            <a:srgbClr val="FF0000"/>
                          </a:solidFill>
                        </a:rPr>
                        <a:t>  </a:t>
                      </a:r>
                      <a:r>
                        <a:rPr lang="en-US" altLang="ja-JP" sz="1600" b="1" u="sng" dirty="0" smtClean="0">
                          <a:solidFill>
                            <a:srgbClr val="FF0000"/>
                          </a:solidFill>
                        </a:rPr>
                        <a:t>※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ただし、今後、感染状況などを踏まえ、要請期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　　　　</a:t>
                      </a:r>
                      <a:r>
                        <a:rPr lang="ja-JP" altLang="en-US" sz="1600" b="1" u="none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間の短縮も検討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ja-JP" altLang="en-US" sz="1600" b="0" u="none" spc="-1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 ③　実施内容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【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特措法第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条第９項に基づく要請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】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400" b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600" b="0" dirty="0" smtClean="0"/>
                        <a:t>●施設について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defRPr/>
                      </a:pPr>
                      <a:r>
                        <a:rPr lang="en-US" altLang="ja-JP" sz="1600" dirty="0" smtClean="0"/>
                        <a:t>※</a:t>
                      </a:r>
                      <a:r>
                        <a:rPr lang="ja-JP" altLang="en-US" sz="1600" dirty="0" smtClean="0"/>
                        <a:t>　遊興施設のうち、食品衛生法の飲食店営業許可を受けて</a:t>
                      </a:r>
                      <a:r>
                        <a:rPr lang="ja-JP" altLang="en-US" sz="1600" dirty="0" err="1" smtClean="0"/>
                        <a:t>い</a:t>
                      </a:r>
                      <a:endParaRPr lang="en-US" altLang="ja-JP" sz="1600" dirty="0" smtClean="0"/>
                    </a:p>
                    <a:p>
                      <a:pPr>
                        <a:defRPr/>
                      </a:pPr>
                      <a:r>
                        <a:rPr lang="ja-JP" altLang="en-US" sz="1600" dirty="0" smtClean="0"/>
                        <a:t>　　</a:t>
                      </a:r>
                      <a:r>
                        <a:rPr lang="ja-JP" altLang="en-US" sz="1600" dirty="0" err="1" smtClean="0"/>
                        <a:t>る</a:t>
                      </a:r>
                      <a:r>
                        <a:rPr lang="ja-JP" altLang="en-US" sz="1600" dirty="0" smtClean="0"/>
                        <a:t>店舗は、特措法に基づく要請の対象。</a:t>
                      </a:r>
                      <a:endParaRPr lang="en-US" altLang="ja-JP" sz="1600" dirty="0" smtClean="0"/>
                    </a:p>
                    <a:p>
                      <a:pPr>
                        <a:defRPr/>
                      </a:pPr>
                      <a:r>
                        <a:rPr lang="ja-JP" altLang="en-US" sz="1600" dirty="0" smtClean="0"/>
                        <a:t>　　ネットカフェ・マンガ喫茶等、宿泊を目的とした利用が相</a:t>
                      </a:r>
                      <a:endParaRPr lang="en-US" altLang="ja-JP" sz="1600" dirty="0" smtClean="0"/>
                    </a:p>
                    <a:p>
                      <a:pPr>
                        <a:defRPr/>
                      </a:pPr>
                      <a:r>
                        <a:rPr lang="ja-JP" altLang="en-US" sz="1600" dirty="0" smtClean="0"/>
                        <a:t>　　当程度見込まれる施設は要請の対象外。</a:t>
                      </a:r>
                      <a:endParaRPr lang="en-US" altLang="ja-JP" sz="160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  <p:pic>
        <p:nvPicPr>
          <p:cNvPr id="9" name="図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1163" y="2846363"/>
            <a:ext cx="5443335" cy="2245300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25232" y="1198777"/>
            <a:ext cx="5740799" cy="2833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541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380560" y="6360302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5</a:t>
            </a:fld>
            <a:endParaRPr kumimoji="1"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3339" y="282479"/>
            <a:ext cx="4172753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88872" y="3062912"/>
            <a:ext cx="12198828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altLang="ja-JP" b="1" dirty="0" smtClean="0"/>
          </a:p>
          <a:p>
            <a:endParaRPr lang="en-US" altLang="ja-JP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6111080"/>
              </p:ext>
            </p:extLst>
          </p:nvPr>
        </p:nvGraphicFramePr>
        <p:xfrm>
          <a:off x="180428" y="479693"/>
          <a:ext cx="11943332" cy="58580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5342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 smtClean="0">
                          <a:latin typeface="+mn-lt"/>
                        </a:rPr>
                        <a:t>旧（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2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8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日から緊急事態措置を実施すべき期間中）</a:t>
                      </a:r>
                      <a:endParaRPr kumimoji="1" lang="ja-JP" altLang="en-US" sz="1600" b="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 smtClean="0">
                          <a:latin typeface="+mn-lt"/>
                        </a:rPr>
                        <a:t>新（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3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1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日～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3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21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日）</a:t>
                      </a:r>
                      <a:endParaRPr kumimoji="1" lang="ja-JP" altLang="en-US" sz="1600" b="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550462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【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協力依頼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】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4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※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遊興施設のうち、食品衛生法の飲食店営業許可を受けて</a:t>
                      </a:r>
                      <a:r>
                        <a:rPr lang="ja-JP" altLang="en-US" sz="1600" b="0" u="none" dirty="0" err="1" smtClean="0">
                          <a:solidFill>
                            <a:schemeClr val="tx1"/>
                          </a:solidFill>
                        </a:rPr>
                        <a:t>い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</a:t>
                      </a:r>
                      <a:r>
                        <a:rPr lang="ja-JP" altLang="en-US" sz="1600" b="0" u="none" dirty="0" err="1" smtClean="0">
                          <a:solidFill>
                            <a:schemeClr val="tx1"/>
                          </a:solidFill>
                        </a:rPr>
                        <a:t>る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店舗は、特措法に基づく要請の対象。</a:t>
                      </a: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ネットカフェ・マンガ喫茶等、宿泊を目的とした利用が相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当程度見込まれる施設は要請・協力依頼の対象外。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/>
                      </a:pP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342900" indent="-342900">
                        <a:lnSpc>
                          <a:spcPts val="26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催物の開催制限に係る施設は、イベントの開催要件を守ること。（協力依頼）</a:t>
                      </a:r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  <p:pic>
        <p:nvPicPr>
          <p:cNvPr id="10" name="図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3019" y="1179012"/>
            <a:ext cx="5443335" cy="2644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853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5493660"/>
              </p:ext>
            </p:extLst>
          </p:nvPr>
        </p:nvGraphicFramePr>
        <p:xfrm>
          <a:off x="98543" y="73494"/>
          <a:ext cx="11943332" cy="530254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5156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 smtClean="0">
                          <a:latin typeface="+mn-lt"/>
                        </a:rPr>
                        <a:t>旧（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2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8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日から緊急事態措置を実施すべき期間中）</a:t>
                      </a:r>
                      <a:endParaRPr kumimoji="1" lang="ja-JP" altLang="en-US" sz="1600" b="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 smtClean="0">
                          <a:latin typeface="+mn-lt"/>
                        </a:rPr>
                        <a:t>新（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3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1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日～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3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21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日）</a:t>
                      </a:r>
                      <a:endParaRPr kumimoji="1" lang="ja-JP" altLang="en-US" sz="1600" b="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49509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●上記要請を踏まえ、各団体等に特にお願いしたいこと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＜経済界へのお願い＞　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○　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時以降の不要不急の外出自粛を徹底することを踏まえ、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事業の継続に必要な場合を除き、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時以降の勤務を抑制す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ること（特措法第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条第９項に基づく）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○　「出勤者数の７割削減」をめざすことも含め、テレワーク　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をより推進すること　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出勤が必要となる職場でも、ローテーション勤務、時差出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勤、自転車通勤などの取り組みを推進すること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（特措法第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条第９項に基づく）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●上記要請を踏まえ、各団体等に特にお願いしたいこと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（特措法第</a:t>
                      </a:r>
                      <a:r>
                        <a:rPr lang="en-US" altLang="ja-JP" sz="1600" b="1" u="sng" dirty="0" smtClean="0">
                          <a:solidFill>
                            <a:srgbClr val="FF0000"/>
                          </a:solidFill>
                        </a:rPr>
                        <a:t>24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条第</a:t>
                      </a:r>
                      <a:r>
                        <a:rPr lang="en-US" altLang="ja-JP" sz="1600" b="1" u="sng" dirty="0" smtClean="0">
                          <a:solidFill>
                            <a:srgbClr val="FF0000"/>
                          </a:solidFill>
                        </a:rPr>
                        <a:t>9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項に基づく）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＜経済界へのお願い＞　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○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従業員等に対し、４人以下でのマスク会食の徹底を求める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こと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600" b="0" u="none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○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従業員等に対し、歓送迎会、宴会を伴う花見を控えるよう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求めること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○　「出勤者数の７割削減」をめざすことも含め、テレワーク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をより推進すること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出勤が必要となる職場でも、ローテーション勤務、時差出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勤、自転車通勤などの取り組みを推進すること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○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職場における業種別ガイドラインの遵守を徹底すること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9298675" y="6342747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6</a:t>
            </a:fld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982017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48800" y="6442190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7</a:t>
            </a:fld>
            <a:endParaRPr kumimoji="1"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3339" y="282479"/>
            <a:ext cx="4172753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57112" y="3144800"/>
            <a:ext cx="12198828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altLang="ja-JP" b="1" dirty="0" smtClean="0"/>
          </a:p>
          <a:p>
            <a:endParaRPr lang="en-US" altLang="ja-JP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1645284"/>
              </p:ext>
            </p:extLst>
          </p:nvPr>
        </p:nvGraphicFramePr>
        <p:xfrm>
          <a:off x="94918" y="282479"/>
          <a:ext cx="11943332" cy="4084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3482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 smtClean="0">
                          <a:latin typeface="+mn-lt"/>
                        </a:rPr>
                        <a:t>旧（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2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8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日から緊急事態措置を実施すべき期間中）</a:t>
                      </a:r>
                      <a:endParaRPr kumimoji="1" lang="ja-JP" altLang="en-US" sz="1600" b="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 smtClean="0">
                          <a:latin typeface="+mn-lt"/>
                        </a:rPr>
                        <a:t>新（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3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1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日～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3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0" dirty="0" smtClean="0">
                          <a:latin typeface="+mn-lt"/>
                        </a:rPr>
                        <a:t>21</a:t>
                      </a:r>
                      <a:r>
                        <a:rPr kumimoji="1" lang="ja-JP" altLang="en-US" sz="1600" b="0" dirty="0" smtClean="0">
                          <a:latin typeface="+mn-lt"/>
                        </a:rPr>
                        <a:t>日）</a:t>
                      </a:r>
                      <a:endParaRPr kumimoji="1" lang="ja-JP" altLang="en-US" sz="1600" b="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30240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＜大学等へのお願い＞　　　　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○　感染防止と面接授業・遠隔授業の効果的実施等により学修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機会を確保すること（特措法第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条第９項に基づく）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○　部活動、課外活動、学生寮における感染防止策、懇親会や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飲み会などについて、学生等に注意喚起を徹底すること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部活動における感染リスクの高い活動は自粛すること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（特措法第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条第９項に基づく）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＜大学等へのお願い＞　　　　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○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学生に対し、４人以下でのマスク会食の徹底を求めること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○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学生に対し、歓送迎会、謝恩会、宴会を伴う花見を控える　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よう求めること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○　感染防止と面接授業・遠隔授業の効果的実施等により学修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機会を確保すること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○　部活動、課外活動、学生寮における感染防止策などについ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て、学生等に注意喚起を徹底すること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○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年度末に向けて行われる行事（卒業式等）は、人と人との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間隔を十分に確保する等、適切な開催方法を検討すること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600" b="1" u="sng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4254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4691</TotalTime>
  <Words>1712</Words>
  <Application>Microsoft Office PowerPoint</Application>
  <PresentationFormat>ワイド画面</PresentationFormat>
  <Paragraphs>207</Paragraphs>
  <Slides>7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2" baseType="lpstr">
      <vt:lpstr>游ゴシック</vt:lpstr>
      <vt:lpstr>游ゴシック Light</vt:lpstr>
      <vt:lpstr>Arial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田中　淳也</dc:creator>
  <cp:lastModifiedBy>田中　淳也</cp:lastModifiedBy>
  <cp:revision>170</cp:revision>
  <cp:lastPrinted>2021-02-26T10:23:32Z</cp:lastPrinted>
  <dcterms:created xsi:type="dcterms:W3CDTF">2020-05-20T11:17:35Z</dcterms:created>
  <dcterms:modified xsi:type="dcterms:W3CDTF">2021-02-26T10:33:14Z</dcterms:modified>
</cp:coreProperties>
</file>