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4" r:id="rId2"/>
    <p:sldId id="310" r:id="rId3"/>
    <p:sldId id="316" r:id="rId4"/>
    <p:sldId id="319" r:id="rId5"/>
    <p:sldId id="313" r:id="rId6"/>
    <p:sldId id="318" r:id="rId7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3042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0056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1299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110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8098" y="176709"/>
            <a:ext cx="748362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noProof="0" dirty="0" smtClean="0">
                <a:latin typeface="游ゴシック" panose="020F0502020204030204"/>
                <a:ea typeface="游ゴシック" panose="020B0400000000000000" pitchFamily="50" charset="-128"/>
              </a:rPr>
              <a:t>イエローステージ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（警戒）２への移行の考え方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408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14559" y="204453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08098" y="717075"/>
            <a:ext cx="11727684" cy="57237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3300"/>
              </a:lnSpc>
            </a:pPr>
            <a:r>
              <a:rPr kumimoji="1" lang="en-US" altLang="ja-JP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現在の状況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】</a:t>
            </a:r>
            <a:endParaRPr lang="en-US" altLang="ja-JP" b="1" dirty="0">
              <a:solidFill>
                <a:schemeClr val="tx1"/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b="1" dirty="0" smtClean="0">
                <a:solidFill>
                  <a:schemeClr val="tx1"/>
                </a:solidFill>
              </a:rPr>
              <a:t>○　３月１日以降については、</a:t>
            </a:r>
            <a:r>
              <a:rPr lang="ja-JP" altLang="en-US" b="1" dirty="0">
                <a:solidFill>
                  <a:schemeClr val="tx1"/>
                </a:solidFill>
              </a:rPr>
              <a:t>大阪府は、特措法に基づく「緊急事態措置を実施すべき区域」から</a:t>
            </a:r>
            <a:r>
              <a:rPr lang="ja-JP" altLang="en-US" b="1" dirty="0" smtClean="0">
                <a:solidFill>
                  <a:schemeClr val="tx1"/>
                </a:solidFill>
              </a:rPr>
              <a:t>除外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b="1" dirty="0" smtClean="0">
                <a:solidFill>
                  <a:schemeClr val="tx1"/>
                </a:solidFill>
              </a:rPr>
              <a:t>○　大阪モデルの非常事態解除の基準（重症病床使用率７日間連続</a:t>
            </a:r>
            <a:r>
              <a:rPr lang="en-US" altLang="ja-JP" b="1" dirty="0" smtClean="0">
                <a:solidFill>
                  <a:schemeClr val="tx1"/>
                </a:solidFill>
              </a:rPr>
              <a:t>60</a:t>
            </a:r>
            <a:r>
              <a:rPr lang="ja-JP" altLang="en-US" b="1" dirty="0" smtClean="0">
                <a:solidFill>
                  <a:schemeClr val="tx1"/>
                </a:solidFill>
              </a:rPr>
              <a:t>％未満）を達成</a:t>
            </a:r>
            <a:endParaRPr lang="ja-JP" altLang="en-US" b="1" dirty="0">
              <a:solidFill>
                <a:schemeClr val="tx1"/>
              </a:solidFill>
            </a:endParaRPr>
          </a:p>
          <a:p>
            <a:pPr>
              <a:lnSpc>
                <a:spcPts val="28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</a:rPr>
              <a:t>○　新規陽性者数は減少傾向であり、重症病床使用率は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45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％前後、軽症中等症病床使用率は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35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％前後で推移　</a:t>
            </a:r>
            <a:endParaRPr lang="en-US" altLang="ja-JP" b="1" dirty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endParaRPr lang="en-US" altLang="ja-JP" b="1" dirty="0" smtClean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endParaRPr lang="en-US" altLang="ja-JP" b="1" dirty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endParaRPr lang="en-US" altLang="ja-JP" b="1" dirty="0" smtClean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　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endParaRPr lang="en-US" altLang="ja-JP" b="1" dirty="0">
              <a:solidFill>
                <a:schemeClr val="tx1"/>
              </a:solidFill>
            </a:endParaRPr>
          </a:p>
          <a:p>
            <a:endParaRPr lang="en-US" altLang="ja-JP" b="1" dirty="0" smtClean="0">
              <a:solidFill>
                <a:schemeClr val="tx1"/>
              </a:solidFill>
            </a:endParaRPr>
          </a:p>
          <a:p>
            <a:endParaRPr lang="en-US" altLang="ja-JP" b="1" u="sng" dirty="0" smtClean="0">
              <a:solidFill>
                <a:schemeClr val="tx1"/>
              </a:solidFill>
            </a:endParaRPr>
          </a:p>
          <a:p>
            <a:endParaRPr lang="en-US" altLang="ja-JP" b="1" u="sng" dirty="0">
              <a:solidFill>
                <a:schemeClr val="tx1"/>
              </a:solidFill>
            </a:endParaRPr>
          </a:p>
          <a:p>
            <a:endParaRPr lang="en-US" altLang="ja-JP" b="1" u="sng" dirty="0" smtClean="0">
              <a:solidFill>
                <a:schemeClr val="tx1"/>
              </a:solidFill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5669657" y="4770232"/>
            <a:ext cx="1004553" cy="33485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895325"/>
              </p:ext>
            </p:extLst>
          </p:nvPr>
        </p:nvGraphicFramePr>
        <p:xfrm>
          <a:off x="1001296" y="2651610"/>
          <a:ext cx="971999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8571">
                  <a:extLst>
                    <a:ext uri="{9D8B030D-6E8A-4147-A177-3AD203B41FA5}">
                      <a16:colId xmlns:a16="http://schemas.microsoft.com/office/drawing/2014/main" val="154046329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220889672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3479815818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4156370420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952457126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1265810614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4216634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20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21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22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23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24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25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26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488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47.5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48.4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46.2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45.2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44.3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43.0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41.6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960445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745980" y="2266889"/>
            <a:ext cx="10173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＜重症病床使用率＞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510975"/>
              </p:ext>
            </p:extLst>
          </p:nvPr>
        </p:nvGraphicFramePr>
        <p:xfrm>
          <a:off x="1001296" y="3847697"/>
          <a:ext cx="9719997" cy="74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8571">
                  <a:extLst>
                    <a:ext uri="{9D8B030D-6E8A-4147-A177-3AD203B41FA5}">
                      <a16:colId xmlns:a16="http://schemas.microsoft.com/office/drawing/2014/main" val="154046329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70095673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2033671002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4156370420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952457126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1265810614"/>
                    </a:ext>
                  </a:extLst>
                </a:gridCol>
                <a:gridCol w="1388571">
                  <a:extLst>
                    <a:ext uri="{9D8B030D-6E8A-4147-A177-3AD203B41FA5}">
                      <a16:colId xmlns:a16="http://schemas.microsoft.com/office/drawing/2014/main" val="4216634282"/>
                    </a:ext>
                  </a:extLst>
                </a:gridCol>
              </a:tblGrid>
              <a:tr h="3791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20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21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22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23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24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25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26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488120"/>
                  </a:ext>
                </a:extLst>
              </a:tr>
              <a:tr h="3624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35.0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35.8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37.0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33.4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34.5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29.3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28.2</a:t>
                      </a:r>
                      <a:r>
                        <a:rPr kumimoji="1" lang="ja-JP" altLang="en-US" sz="1600" b="1" dirty="0" smtClean="0"/>
                        <a:t>％</a:t>
                      </a:r>
                      <a:endParaRPr kumimoji="1" lang="ja-JP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960445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745980" y="3452607"/>
            <a:ext cx="10173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＜</a:t>
            </a:r>
            <a:r>
              <a:rPr lang="ja-JP" altLang="en-US" sz="1600" b="1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軽症</a:t>
            </a:r>
            <a:r>
              <a:rPr lang="ja-JP" altLang="en-US" sz="16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中等症病床使用率＞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411304" y="5105083"/>
            <a:ext cx="752126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ja-JP" altLang="en-US" b="1" u="sng" dirty="0" smtClean="0"/>
              <a:t>３月１日から大阪府の「医療</a:t>
            </a:r>
            <a:r>
              <a:rPr lang="ja-JP" altLang="en-US" b="1" u="sng" dirty="0"/>
              <a:t>非常事態宣言」を解除</a:t>
            </a:r>
            <a:endParaRPr lang="en-US" altLang="ja-JP" b="1" u="sng" dirty="0"/>
          </a:p>
          <a:p>
            <a:pPr algn="ctr">
              <a:lnSpc>
                <a:spcPts val="2800"/>
              </a:lnSpc>
            </a:pPr>
            <a:r>
              <a:rPr lang="ja-JP" altLang="en-US" b="1" u="sng" dirty="0" smtClean="0"/>
              <a:t>イエローステージ</a:t>
            </a:r>
            <a:r>
              <a:rPr lang="ja-JP" altLang="en-US" b="1" u="sng" dirty="0"/>
              <a:t>２に</a:t>
            </a:r>
            <a:r>
              <a:rPr lang="ja-JP" altLang="en-US" b="1" u="sng" dirty="0" smtClean="0"/>
              <a:t>移行</a:t>
            </a:r>
            <a:endParaRPr lang="en-US" altLang="ja-JP" b="1" u="sng" dirty="0" smtClean="0"/>
          </a:p>
          <a:p>
            <a:pPr algn="ctr">
              <a:lnSpc>
                <a:spcPts val="2800"/>
              </a:lnSpc>
            </a:pPr>
            <a:r>
              <a:rPr lang="ja-JP" altLang="en-US" b="1" dirty="0" smtClean="0"/>
              <a:t>（</a:t>
            </a:r>
            <a:r>
              <a:rPr lang="ja-JP" altLang="en-US" b="1" dirty="0"/>
              <a:t>大阪モデルの赤色信号は消灯し、黄色信号に</a:t>
            </a:r>
            <a:r>
              <a:rPr lang="ja-JP" altLang="en-US" b="1" dirty="0" smtClean="0"/>
              <a:t>移行）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377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8098" y="176709"/>
            <a:ext cx="812657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noProof="0" dirty="0" smtClean="0">
                <a:latin typeface="游ゴシック" panose="020F0502020204030204"/>
                <a:ea typeface="游ゴシック" panose="020B0400000000000000" pitchFamily="50" charset="-128"/>
              </a:rPr>
              <a:t>イエロー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ステージ（警戒）の対応方針に基づく要請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06494" y="651611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098" y="747790"/>
            <a:ext cx="12541718" cy="143334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①　区域　</a:t>
            </a:r>
            <a:r>
              <a:rPr lang="ja-JP" altLang="en-US" sz="2000" b="1" u="sng" dirty="0" smtClean="0">
                <a:latin typeface="游ゴシック" panose="020F0502020204030204"/>
                <a:ea typeface="游ゴシック" panose="020B0400000000000000" pitchFamily="50" charset="-128"/>
              </a:rPr>
              <a:t>大阪府全域</a:t>
            </a:r>
            <a:endParaRPr lang="en-US" altLang="ja-JP" sz="2000" b="1" noProof="0" dirty="0" smtClean="0">
              <a:latin typeface="游ゴシック" panose="020F0502020204030204"/>
              <a:ea typeface="游ゴシック" panose="020B0400000000000000" pitchFamily="50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lang="ja-JP" altLang="en-US" sz="2000" b="1" noProof="0" dirty="0" smtClean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②　要請期間　</a:t>
            </a:r>
            <a:r>
              <a:rPr lang="ja-JP" altLang="en-US" sz="2000" b="1" u="sng" spc="-120" dirty="0" smtClean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rPr>
              <a:t>イエロー</a:t>
            </a:r>
            <a:r>
              <a:rPr kumimoji="1" lang="ja-JP" altLang="en-US" sz="2000" b="1" i="0" u="sng" strike="noStrike" kern="1200" cap="none" spc="-12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ステージ</a:t>
            </a:r>
            <a:r>
              <a:rPr lang="ja-JP" altLang="en-US" sz="2000" b="1" u="sng" spc="-120" dirty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r>
              <a:rPr kumimoji="1" lang="ja-JP" altLang="en-US" sz="2000" b="1" i="0" u="sng" strike="noStrike" kern="1200" cap="none" spc="-12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の期間</a:t>
            </a:r>
            <a:r>
              <a:rPr kumimoji="1" lang="ja-JP" altLang="en-US" sz="2000" b="1" i="0" u="sng" strike="noStrike" kern="1200" cap="none" spc="-10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（</a:t>
            </a:r>
            <a:r>
              <a:rPr lang="ja-JP" altLang="en-US" sz="2000" b="1" u="sng" spc="-100" dirty="0">
                <a:solidFill>
                  <a:srgbClr val="FF0000"/>
                </a:solidFill>
              </a:rPr>
              <a:t>３月１日</a:t>
            </a:r>
            <a:r>
              <a:rPr lang="ja-JP" altLang="en-US" sz="2000" b="1" u="sng" spc="-100" dirty="0" smtClean="0">
                <a:solidFill>
                  <a:srgbClr val="FF0000"/>
                </a:solidFill>
              </a:rPr>
              <a:t>～３月</a:t>
            </a:r>
            <a:r>
              <a:rPr lang="en-US" altLang="ja-JP" sz="2000" b="1" u="sng" spc="-100" dirty="0" smtClean="0">
                <a:solidFill>
                  <a:srgbClr val="FF0000"/>
                </a:solidFill>
              </a:rPr>
              <a:t>21</a:t>
            </a:r>
            <a:r>
              <a:rPr lang="ja-JP" altLang="en-US" sz="2000" b="1" u="sng" spc="-100" dirty="0" smtClean="0">
                <a:solidFill>
                  <a:srgbClr val="FF0000"/>
                </a:solidFill>
              </a:rPr>
              <a:t>日）</a:t>
            </a:r>
            <a:endParaRPr lang="en-US" altLang="ja-JP" sz="2000" b="1" dirty="0" smtClean="0">
              <a:latin typeface="游ゴシック" panose="020F0502020204030204"/>
              <a:ea typeface="游ゴシック" panose="020B0400000000000000" pitchFamily="50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③　実施</a:t>
            </a:r>
            <a:r>
              <a:rPr lang="ja-JP" altLang="en-US" sz="2000" b="1" dirty="0" smtClean="0"/>
              <a:t>内容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（特措法第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24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条第９項に基づく）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5510" y="2661614"/>
            <a:ext cx="11069867" cy="39927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●</a:t>
            </a:r>
            <a:r>
              <a:rPr kumimoji="1" lang="ja-JP" alt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府民への呼びかけ</a:t>
            </a:r>
            <a:endParaRPr kumimoji="1" lang="ja-JP" altLang="en-US" sz="20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95510" y="5157340"/>
            <a:ext cx="12165612" cy="468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○　不要</a:t>
            </a:r>
            <a:r>
              <a:rPr lang="ja-JP" altLang="en-US" b="1" dirty="0">
                <a:solidFill>
                  <a:srgbClr val="FF0000"/>
                </a:solidFill>
              </a:rPr>
              <a:t>不急の</a:t>
            </a:r>
            <a:r>
              <a:rPr lang="ja-JP" altLang="en-US" b="1" dirty="0" smtClean="0">
                <a:solidFill>
                  <a:srgbClr val="FF0000"/>
                </a:solidFill>
              </a:rPr>
              <a:t>外出・移動は自粛すること</a:t>
            </a:r>
            <a:r>
              <a:rPr lang="ja-JP" altLang="en-US" b="1" spc="-100" dirty="0" smtClean="0">
                <a:solidFill>
                  <a:srgbClr val="FF0000"/>
                </a:solidFill>
              </a:rPr>
              <a:t> </a:t>
            </a:r>
            <a:endParaRPr lang="en-US" altLang="ja-JP" b="1" spc="-100" dirty="0" smtClean="0">
              <a:solidFill>
                <a:srgbClr val="FF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95510" y="3192726"/>
            <a:ext cx="11387224" cy="8991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595510" y="4343609"/>
            <a:ext cx="1216561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○　</a:t>
            </a:r>
            <a:r>
              <a:rPr lang="ja-JP" altLang="en-US" b="1" dirty="0">
                <a:solidFill>
                  <a:srgbClr val="FF0000"/>
                </a:solidFill>
              </a:rPr>
              <a:t>歓送迎</a:t>
            </a:r>
            <a:r>
              <a:rPr lang="ja-JP" altLang="en-US" b="1" dirty="0" smtClean="0">
                <a:solidFill>
                  <a:srgbClr val="FF0000"/>
                </a:solidFill>
              </a:rPr>
              <a:t>会、謝恩会、宴会を伴う花見は控えること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b="1" dirty="0" smtClean="0">
                <a:solidFill>
                  <a:srgbClr val="FF0000"/>
                </a:solidFill>
              </a:rPr>
              <a:t>　　　　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95510" y="3299938"/>
            <a:ext cx="121656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○　</a:t>
            </a:r>
            <a:r>
              <a:rPr lang="ja-JP" altLang="en-US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４人以下</a:t>
            </a:r>
            <a:r>
              <a:rPr lang="en-US" altLang="ja-JP" sz="1200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※</a:t>
            </a:r>
            <a:r>
              <a:rPr lang="ja-JP" altLang="en-US" sz="1200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１</a:t>
            </a:r>
            <a:r>
              <a:rPr lang="ja-JP" altLang="en-US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でのマスク会食</a:t>
            </a:r>
            <a:r>
              <a:rPr lang="en-US" altLang="ja-JP" sz="1200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※</a:t>
            </a:r>
            <a:r>
              <a:rPr lang="ja-JP" altLang="en-US" sz="1200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２</a:t>
            </a:r>
            <a:r>
              <a:rPr lang="ja-JP" altLang="en-US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の徹底</a:t>
            </a:r>
            <a:endParaRPr lang="en-US" altLang="ja-JP" b="1" dirty="0" smtClean="0">
              <a:solidFill>
                <a:srgbClr val="FF0000"/>
              </a:solidFill>
              <a:latin typeface="游ゴシック" panose="020B0400000000000000" pitchFamily="50" charset="-128"/>
            </a:endParaRPr>
          </a:p>
          <a:p>
            <a:pPr lvl="0">
              <a:lnSpc>
                <a:spcPts val="1800"/>
              </a:lnSpc>
              <a:defRPr/>
            </a:pPr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　　　</a:t>
            </a:r>
            <a:r>
              <a:rPr lang="en-US" altLang="ja-JP" sz="1200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※</a:t>
            </a:r>
            <a:r>
              <a:rPr lang="ja-JP" altLang="en-US" sz="1200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１</a:t>
            </a:r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</a:rPr>
              <a:t>　家族や乳幼児・子ども、高齢者・</a:t>
            </a:r>
            <a:r>
              <a:rPr lang="ja-JP" altLang="en-US" sz="1200" b="1" dirty="0" err="1">
                <a:solidFill>
                  <a:srgbClr val="FF0000"/>
                </a:solidFill>
                <a:latin typeface="游ゴシック" panose="020B0400000000000000" pitchFamily="50" charset="-128"/>
              </a:rPr>
              <a:t>障がい</a:t>
            </a:r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</a:rPr>
              <a:t>者の介助者などはこの限りで</a:t>
            </a:r>
            <a:r>
              <a:rPr lang="ja-JP" altLang="en-US" sz="1200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ない</a:t>
            </a:r>
            <a:endParaRPr lang="en-US" altLang="ja-JP" sz="1200" b="1" dirty="0" smtClean="0">
              <a:solidFill>
                <a:srgbClr val="FF0000"/>
              </a:solidFill>
              <a:latin typeface="游ゴシック" panose="020B0400000000000000" pitchFamily="50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lang="ja-JP" altLang="en-US" sz="1200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　　　　</a:t>
            </a:r>
            <a:r>
              <a:rPr lang="en-US" altLang="ja-JP" sz="12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２</a:t>
            </a:r>
            <a:r>
              <a:rPr lang="ja-JP" altLang="en-US" sz="1200" b="1" dirty="0">
                <a:solidFill>
                  <a:srgbClr val="FF0000"/>
                </a:solidFill>
              </a:rPr>
              <a:t>　疾患等によりマスクの着用が困難な場合などはこの限りでない　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595510" y="4309445"/>
            <a:ext cx="11387224" cy="5624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25348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>
                <a:solidFill>
                  <a:schemeClr val="tx1"/>
                </a:solidFill>
              </a:rPr>
              <a:t>3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3514" y="80645"/>
            <a:ext cx="748915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rgbClr val="FF0000"/>
                </a:solidFill>
              </a:rPr>
              <a:t>●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イベントの開催に</a:t>
            </a:r>
            <a:r>
              <a:rPr lang="ja-JP" altLang="en-US" sz="2400" b="1" u="sng" dirty="0">
                <a:solidFill>
                  <a:srgbClr val="FF0000"/>
                </a:solidFill>
              </a:rPr>
              <a:t>ついて</a:t>
            </a:r>
            <a:r>
              <a:rPr lang="ja-JP" altLang="en-US" sz="1600" u="sng" dirty="0">
                <a:solidFill>
                  <a:srgbClr val="FF0000"/>
                </a:solidFill>
              </a:rPr>
              <a:t>（府主催（共催）の</a:t>
            </a:r>
            <a:r>
              <a:rPr lang="ja-JP" altLang="en-US" sz="1600" u="sng" dirty="0" smtClean="0">
                <a:solidFill>
                  <a:srgbClr val="FF0000"/>
                </a:solidFill>
              </a:rPr>
              <a:t>イベントを含む）</a:t>
            </a:r>
            <a:endParaRPr kumimoji="1" lang="ja-JP" altLang="en-US" sz="1600" u="sng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14206" y="640163"/>
            <a:ext cx="13289460" cy="387285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b="1" dirty="0">
                <a:solidFill>
                  <a:srgbClr val="FF0000"/>
                </a:solidFill>
              </a:rPr>
              <a:t>主催者に対し、業種別ガイドラインの遵守を徹底するとともに、</a:t>
            </a:r>
          </a:p>
          <a:p>
            <a:pPr>
              <a:lnSpc>
                <a:spcPts val="2600"/>
              </a:lnSpc>
            </a:pPr>
            <a:r>
              <a:rPr lang="ja-JP" altLang="en-US" b="1" dirty="0" smtClean="0">
                <a:solidFill>
                  <a:srgbClr val="FF0000"/>
                </a:solidFill>
              </a:rPr>
              <a:t>      国</a:t>
            </a:r>
            <a:r>
              <a:rPr lang="ja-JP" altLang="en-US" b="1" dirty="0">
                <a:solidFill>
                  <a:srgbClr val="FF0000"/>
                </a:solidFill>
              </a:rPr>
              <a:t>の接触確認アプリ「ＣＯＣＯＡ」、大阪コロナ追跡システムの導入</a:t>
            </a:r>
            <a:r>
              <a:rPr lang="ja-JP" altLang="en-US" b="1" dirty="0" smtClean="0">
                <a:solidFill>
                  <a:srgbClr val="FF0000"/>
                </a:solidFill>
              </a:rPr>
              <a:t>、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ja-JP" b="1" dirty="0">
                <a:solidFill>
                  <a:srgbClr val="FF0000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</a:rPr>
              <a:t>     </a:t>
            </a:r>
            <a:r>
              <a:rPr lang="ja-JP" altLang="en-US" b="1" dirty="0" smtClean="0">
                <a:solidFill>
                  <a:srgbClr val="FF0000"/>
                </a:solidFill>
              </a:rPr>
              <a:t>又</a:t>
            </a:r>
            <a:r>
              <a:rPr lang="ja-JP" altLang="en-US" b="1" dirty="0">
                <a:solidFill>
                  <a:srgbClr val="FF0000"/>
                </a:solidFill>
              </a:rPr>
              <a:t>は名簿作成などの追跡対策の徹底を</a:t>
            </a:r>
            <a:r>
              <a:rPr lang="ja-JP" altLang="en-US" b="1" dirty="0" smtClean="0">
                <a:solidFill>
                  <a:srgbClr val="FF0000"/>
                </a:solidFill>
              </a:rPr>
              <a:t>要請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b="1" dirty="0">
                <a:solidFill>
                  <a:srgbClr val="FF0000"/>
                </a:solidFill>
              </a:rPr>
              <a:t>全国的な移動を伴うイベント又は参加者が</a:t>
            </a:r>
            <a:r>
              <a:rPr lang="en-US" altLang="ja-JP" b="1" dirty="0">
                <a:solidFill>
                  <a:srgbClr val="FF0000"/>
                </a:solidFill>
              </a:rPr>
              <a:t>1,000</a:t>
            </a:r>
            <a:r>
              <a:rPr lang="ja-JP" altLang="en-US" b="1" dirty="0">
                <a:solidFill>
                  <a:srgbClr val="FF0000"/>
                </a:solidFill>
              </a:rPr>
              <a:t>人を超えるようなイベントを開催する際には、</a:t>
            </a:r>
            <a:endParaRPr lang="en-US" altLang="ja-JP" b="1" dirty="0">
              <a:solidFill>
                <a:srgbClr val="FF0000"/>
              </a:solidFill>
            </a:endParaRPr>
          </a:p>
          <a:p>
            <a:pPr>
              <a:lnSpc>
                <a:spcPts val="26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　 そのイベントの開催要件等について、大阪府に事前に相談すること</a:t>
            </a:r>
            <a:endParaRPr lang="en-US" altLang="ja-JP" b="1" dirty="0">
              <a:solidFill>
                <a:srgbClr val="FF0000"/>
              </a:solidFill>
            </a:endParaRPr>
          </a:p>
          <a:p>
            <a:endParaRPr lang="en-US" altLang="ja-JP" sz="1100" b="1" dirty="0">
              <a:solidFill>
                <a:srgbClr val="FF0000"/>
              </a:solidFill>
            </a:endParaRPr>
          </a:p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b="1" dirty="0">
                <a:solidFill>
                  <a:srgbClr val="FF0000"/>
                </a:solidFill>
              </a:rPr>
              <a:t>全国的な感染拡大やイベントでのクラスターが発生し、国が業種別ガイドラインの見直しや</a:t>
            </a:r>
            <a:endParaRPr lang="en-US" altLang="ja-JP" b="1" dirty="0">
              <a:solidFill>
                <a:srgbClr val="FF0000"/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ja-JP" b="1" dirty="0">
                <a:solidFill>
                  <a:srgbClr val="FF0000"/>
                </a:solidFill>
              </a:rPr>
              <a:t>     </a:t>
            </a:r>
            <a:r>
              <a:rPr lang="ja-JP" altLang="en-US" b="1" dirty="0">
                <a:solidFill>
                  <a:srgbClr val="FF0000"/>
                </a:solidFill>
              </a:rPr>
              <a:t>収容率要件・人数上限の見直し等を行った場合には、国に準じて対応</a:t>
            </a:r>
            <a:endParaRPr lang="en-US" altLang="ja-JP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b="1" dirty="0">
              <a:solidFill>
                <a:srgbClr val="FF0000"/>
              </a:solidFill>
            </a:endParaRPr>
          </a:p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b="1" dirty="0">
                <a:solidFill>
                  <a:srgbClr val="FF0000"/>
                </a:solidFill>
              </a:rPr>
              <a:t>イベント開催の要件は以下のとおり（適切な感染防止策が講じられることが前提）</a:t>
            </a:r>
            <a:endParaRPr lang="en-US" altLang="ja-JP" b="1" dirty="0">
              <a:solidFill>
                <a:srgbClr val="FF0000"/>
              </a:solidFill>
            </a:endParaRPr>
          </a:p>
          <a:p>
            <a:pPr>
              <a:lnSpc>
                <a:spcPts val="2600"/>
              </a:lnSpc>
            </a:pPr>
            <a:endParaRPr lang="ja-JP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59601"/>
              </p:ext>
            </p:extLst>
          </p:nvPr>
        </p:nvGraphicFramePr>
        <p:xfrm>
          <a:off x="699880" y="4228817"/>
          <a:ext cx="10208937" cy="16639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827">
                  <a:extLst>
                    <a:ext uri="{9D8B030D-6E8A-4147-A177-3AD203B41FA5}">
                      <a16:colId xmlns:a16="http://schemas.microsoft.com/office/drawing/2014/main" val="4036489531"/>
                    </a:ext>
                  </a:extLst>
                </a:gridCol>
                <a:gridCol w="4171425">
                  <a:extLst>
                    <a:ext uri="{9D8B030D-6E8A-4147-A177-3AD203B41FA5}">
                      <a16:colId xmlns:a16="http://schemas.microsoft.com/office/drawing/2014/main" val="4070352747"/>
                    </a:ext>
                  </a:extLst>
                </a:gridCol>
                <a:gridCol w="3302662">
                  <a:extLst>
                    <a:ext uri="{9D8B030D-6E8A-4147-A177-3AD203B41FA5}">
                      <a16:colId xmlns:a16="http://schemas.microsoft.com/office/drawing/2014/main" val="1022711929"/>
                    </a:ext>
                  </a:extLst>
                </a:gridCol>
                <a:gridCol w="1915023">
                  <a:extLst>
                    <a:ext uri="{9D8B030D-6E8A-4147-A177-3AD203B41FA5}">
                      <a16:colId xmlns:a16="http://schemas.microsoft.com/office/drawing/2014/main" val="3803860384"/>
                    </a:ext>
                  </a:extLst>
                </a:gridCol>
              </a:tblGrid>
              <a:tr h="2623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収容率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人数上限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02437"/>
                  </a:ext>
                </a:extLst>
              </a:tr>
              <a:tr h="901946">
                <a:tc rowSpan="2">
                  <a:txBody>
                    <a:bodyPr/>
                    <a:lstStyle/>
                    <a:p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３月１日</a:t>
                      </a:r>
                      <a:endParaRPr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から</a:t>
                      </a:r>
                      <a:endParaRPr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３月</a:t>
                      </a:r>
                      <a:r>
                        <a:rPr lang="en-US" altLang="ja-JP" sz="1200" b="1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日</a:t>
                      </a:r>
                      <a:endParaRPr lang="ja-JP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大声での歓声・声援等がないことを前提としうる</a:t>
                      </a:r>
                      <a:r>
                        <a:rPr kumimoji="1" lang="ja-JP" altLang="en-US" sz="12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もの</a:t>
                      </a:r>
                      <a:endParaRPr kumimoji="1" lang="en-US" altLang="ja-JP" sz="1200" b="1" u="none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・クラシック音楽コンサート、演劇等、舞踊、伝統芸能、</a:t>
                      </a:r>
                      <a:endParaRPr kumimoji="1" lang="en-US" altLang="ja-JP" sz="1100" b="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芸能・演芸、公演・式典、展示会　　　等</a:t>
                      </a:r>
                      <a:endParaRPr kumimoji="1" lang="en-US" altLang="ja-JP" sz="1100" b="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・飲食を伴うが発声がないもの（</a:t>
                      </a:r>
                      <a:r>
                        <a:rPr kumimoji="1" lang="en-US" altLang="ja-JP" sz="11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※2</a:t>
                      </a:r>
                      <a:r>
                        <a:rPr kumimoji="1" lang="ja-JP" altLang="en-US" sz="11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大声での歓声・声援等が想定される</a:t>
                      </a:r>
                      <a:r>
                        <a:rPr kumimoji="1" lang="ja-JP" altLang="en-US" sz="12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もの</a:t>
                      </a:r>
                      <a:endParaRPr kumimoji="1" lang="en-US" altLang="ja-JP" sz="1200" b="1" u="none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ロック、ポップコンサート、</a:t>
                      </a:r>
                      <a:r>
                        <a:rPr kumimoji="1" lang="ja-JP" altLang="en-US" sz="1100" b="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スポーツイベント、公営競技、公演、ライブハウス・ナイトクラブでのイベント　等</a:t>
                      </a:r>
                      <a:endParaRPr kumimoji="1" lang="ja-JP" altLang="en-US" sz="1100" b="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5,000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人以下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又は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収容定員</a:t>
                      </a:r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％以内（≦</a:t>
                      </a:r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10,000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人）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のいずれか大きいほう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516657"/>
                  </a:ext>
                </a:extLst>
              </a:tr>
              <a:tr h="393503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100%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以内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（席がない場合は適切な間隔）</a:t>
                      </a:r>
                      <a:endParaRPr kumimoji="1" lang="ja-JP" altLang="en-US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％</a:t>
                      </a:r>
                      <a:r>
                        <a:rPr kumimoji="1" lang="ja-JP" altLang="en-US" sz="11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※1</a:t>
                      </a:r>
                      <a:r>
                        <a:rPr kumimoji="1" lang="ja-JP" altLang="en-US" sz="11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）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以内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（席がない場合は十分な間隔）</a:t>
                      </a:r>
                      <a:endParaRPr kumimoji="1" lang="ja-JP" altLang="en-US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2600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52514" y="6005597"/>
            <a:ext cx="11621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</a:rPr>
              <a:t>※1:</a:t>
            </a:r>
            <a:r>
              <a:rPr lang="ja-JP" altLang="en-US" sz="1100" dirty="0" smtClean="0">
                <a:solidFill>
                  <a:srgbClr val="FF0000"/>
                </a:solidFill>
              </a:rPr>
              <a:t>異なるグループ間では座席を１席空け、同一グループ（５人以内に限る）内では座席間隔を設けなくともよい。すなわち、収容率は</a:t>
            </a:r>
            <a:r>
              <a:rPr lang="en-US" altLang="ja-JP" sz="1100" dirty="0" smtClean="0">
                <a:solidFill>
                  <a:srgbClr val="FF0000"/>
                </a:solidFill>
              </a:rPr>
              <a:t>50</a:t>
            </a:r>
            <a:r>
              <a:rPr lang="ja-JP" altLang="en-US" sz="1100" dirty="0" smtClean="0">
                <a:solidFill>
                  <a:srgbClr val="FF0000"/>
                </a:solidFill>
              </a:rPr>
              <a:t>％を超える場合がある。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2514" y="6200797"/>
            <a:ext cx="116210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</a:rPr>
              <a:t>※2:</a:t>
            </a:r>
            <a:r>
              <a:rPr lang="ja-JP" altLang="en-US" sz="1100" dirty="0" smtClean="0">
                <a:solidFill>
                  <a:srgbClr val="FF0000"/>
                </a:solidFill>
              </a:rPr>
              <a:t>「イベント中の食事を伴う催物」は、必要な感染防止策が担保され、イベント中の発声がない場合に限り、「大声での歓声・声援等がないことを前提としうるもの」と取り扱う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>
                <a:solidFill>
                  <a:srgbClr val="FF0000"/>
                </a:solidFill>
              </a:rPr>
              <a:t>　</a:t>
            </a:r>
            <a:r>
              <a:rPr lang="ja-JP" altLang="en-US" sz="1100" dirty="0" smtClean="0">
                <a:solidFill>
                  <a:srgbClr val="FF0000"/>
                </a:solidFill>
              </a:rPr>
              <a:t>　ことを可とする。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2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408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2123" y="308723"/>
            <a:ext cx="255001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施設</a:t>
            </a:r>
            <a:r>
              <a:rPr lang="ja-JP" altLang="en-US" sz="2400" b="1" u="sng" dirty="0" smtClean="0"/>
              <a:t>について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363191"/>
              </p:ext>
            </p:extLst>
          </p:nvPr>
        </p:nvGraphicFramePr>
        <p:xfrm>
          <a:off x="898659" y="838568"/>
          <a:ext cx="10550658" cy="46023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479">
                  <a:extLst>
                    <a:ext uri="{9D8B030D-6E8A-4147-A177-3AD203B41FA5}">
                      <a16:colId xmlns:a16="http://schemas.microsoft.com/office/drawing/2014/main" val="3530193740"/>
                    </a:ext>
                  </a:extLst>
                </a:gridCol>
                <a:gridCol w="3850783">
                  <a:extLst>
                    <a:ext uri="{9D8B030D-6E8A-4147-A177-3AD203B41FA5}">
                      <a16:colId xmlns:a16="http://schemas.microsoft.com/office/drawing/2014/main" val="1771816938"/>
                    </a:ext>
                  </a:extLst>
                </a:gridCol>
                <a:gridCol w="5061396">
                  <a:extLst>
                    <a:ext uri="{9D8B030D-6E8A-4147-A177-3AD203B41FA5}">
                      <a16:colId xmlns:a16="http://schemas.microsoft.com/office/drawing/2014/main" val="2061729970"/>
                    </a:ext>
                  </a:extLst>
                </a:gridCol>
              </a:tblGrid>
              <a:tr h="631441"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大阪府全域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大阪市全域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460374"/>
                  </a:ext>
                </a:extLst>
              </a:tr>
              <a:tr h="5882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期間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u="none" spc="-100" dirty="0" smtClean="0">
                          <a:solidFill>
                            <a:srgbClr val="FF0000"/>
                          </a:solidFill>
                        </a:rPr>
                        <a:t>３月１日～３月</a:t>
                      </a:r>
                      <a:r>
                        <a:rPr lang="en-US" altLang="ja-JP" sz="1800" b="1" u="none" spc="-1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ja-JP" altLang="en-US" sz="1800" b="1" u="none" spc="-100" dirty="0" smtClean="0">
                          <a:solidFill>
                            <a:srgbClr val="FF0000"/>
                          </a:solidFill>
                        </a:rPr>
                        <a:t>日</a:t>
                      </a:r>
                      <a:endParaRPr kumimoji="1" lang="en-US" altLang="ja-JP" sz="1400" b="1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446059"/>
                  </a:ext>
                </a:extLst>
              </a:tr>
              <a:tr h="180142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実施内容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対象施設</a:t>
                      </a:r>
                      <a:endParaRPr kumimoji="1" lang="en-US" altLang="ja-JP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【</a:t>
                      </a:r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飲食店</a:t>
                      </a:r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】</a:t>
                      </a:r>
                    </a:p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飲食店（居酒屋を含む）、喫茶店等（宅配・テークアウトサービスを除く）</a:t>
                      </a:r>
                    </a:p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【</a:t>
                      </a:r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遊興施設</a:t>
                      </a:r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※】</a:t>
                      </a:r>
                      <a:endParaRPr kumimoji="1" lang="en-US" altLang="ja-JP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バー、カラオケボックス等で、食品衛生法の飲食店営業許可を受けている店舗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706027"/>
                  </a:ext>
                </a:extLst>
              </a:tr>
              <a:tr h="1581243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要請内容（協力依頼）</a:t>
                      </a:r>
                    </a:p>
                    <a:p>
                      <a:endParaRPr kumimoji="1" lang="en-US" altLang="ja-JP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○業種別ガイドラインの遵守を徹底</a:t>
                      </a:r>
                    </a:p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○適切な換気のためＣＯ２センサー</a:t>
                      </a:r>
                      <a:endParaRPr kumimoji="1" lang="en-US" altLang="ja-JP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　を設置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要請内容（特措法第</a:t>
                      </a:r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条第９項に基づく要請）</a:t>
                      </a:r>
                    </a:p>
                    <a:p>
                      <a:endParaRPr kumimoji="1" lang="en-US" altLang="ja-JP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○営業時間短縮（５時～</a:t>
                      </a:r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時）を要請</a:t>
                      </a:r>
                    </a:p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　ただし、酒類の提供は</a:t>
                      </a:r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時</a:t>
                      </a:r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分まで</a:t>
                      </a:r>
                    </a:p>
                    <a:p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873602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898659" y="5442105"/>
            <a:ext cx="116989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　遊興施設のうち、食品衛生法の飲食店営業許可を受けている店舗は、特措法に基づく要請の対象。</a:t>
            </a:r>
            <a:endParaRPr lang="en-US" altLang="ja-JP" sz="1600" dirty="0" smtClean="0"/>
          </a:p>
          <a:p>
            <a:pPr>
              <a:defRPr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ネットカフェ・マンガ喫茶等、宿泊を目的とした利用が相当程度見込まれる施設は要請の対象外。</a:t>
            </a:r>
            <a:endParaRPr lang="en-US" altLang="ja-JP" sz="16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91480" y="6197669"/>
            <a:ext cx="13289460" cy="40671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b="1" dirty="0">
                <a:solidFill>
                  <a:srgbClr val="FF0000"/>
                </a:solidFill>
              </a:rPr>
              <a:t>催物の開催制限に係る施設は、イベントの開催要件を守ること。（協力</a:t>
            </a:r>
            <a:r>
              <a:rPr lang="ja-JP" altLang="en-US" b="1" dirty="0" smtClean="0">
                <a:solidFill>
                  <a:srgbClr val="FF0000"/>
                </a:solidFill>
              </a:rPr>
              <a:t>依頼）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412122" y="308723"/>
            <a:ext cx="12273567" cy="83099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lang="ja-JP" altLang="en-US" sz="2400" b="1" u="sng" dirty="0" smtClean="0"/>
              <a:t>上記要請を踏まえ、各団体等に特にお願いしたい</a:t>
            </a:r>
            <a:r>
              <a:rPr lang="ja-JP" altLang="en-US" sz="2400" b="1" u="sng" dirty="0"/>
              <a:t>こと</a:t>
            </a:r>
            <a:r>
              <a:rPr lang="ja-JP" altLang="en-US" sz="2000" b="1" dirty="0">
                <a:solidFill>
                  <a:srgbClr val="FF0000"/>
                </a:solidFill>
              </a:rPr>
              <a:t>（特措法第</a:t>
            </a:r>
            <a:r>
              <a:rPr lang="en-US" altLang="ja-JP" sz="2000" b="1" dirty="0">
                <a:solidFill>
                  <a:srgbClr val="FF0000"/>
                </a:solidFill>
              </a:rPr>
              <a:t>24</a:t>
            </a:r>
            <a:r>
              <a:rPr lang="ja-JP" altLang="en-US" sz="2000" b="1" dirty="0">
                <a:solidFill>
                  <a:srgbClr val="FF0000"/>
                </a:solidFill>
              </a:rPr>
              <a:t>条第９項に基づく）</a:t>
            </a:r>
          </a:p>
          <a:p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0543" y="737360"/>
            <a:ext cx="1068946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＜経済界＞へのお願い　　　　</a:t>
            </a:r>
            <a:endParaRPr kumimoji="1" lang="ja-JP" altLang="en-US" sz="24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710633" y="1164990"/>
            <a:ext cx="12165612" cy="2336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○　従業員等に対し、４人以下でのマスク会食の徹底を求めること</a:t>
            </a:r>
            <a:endParaRPr lang="en-US" altLang="ja-JP" b="1" spc="-100" dirty="0" smtClean="0">
              <a:solidFill>
                <a:srgbClr val="FF0000"/>
              </a:solidFill>
            </a:endParaRPr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>
                <a:solidFill>
                  <a:srgbClr val="FF0000"/>
                </a:solidFill>
              </a:rPr>
              <a:t>○　</a:t>
            </a:r>
            <a:r>
              <a:rPr lang="ja-JP" altLang="en-US" b="1" spc="-100" dirty="0" smtClean="0">
                <a:solidFill>
                  <a:srgbClr val="FF0000"/>
                </a:solidFill>
              </a:rPr>
              <a:t>従業員</a:t>
            </a:r>
            <a:r>
              <a:rPr lang="ja-JP" altLang="en-US" b="1" spc="-100" dirty="0">
                <a:solidFill>
                  <a:srgbClr val="FF0000"/>
                </a:solidFill>
              </a:rPr>
              <a:t>等に対し</a:t>
            </a:r>
            <a:r>
              <a:rPr lang="ja-JP" altLang="en-US" b="1" spc="-100" dirty="0" smtClean="0">
                <a:solidFill>
                  <a:srgbClr val="FF0000"/>
                </a:solidFill>
              </a:rPr>
              <a:t>、</a:t>
            </a:r>
            <a:r>
              <a:rPr lang="ja-JP" altLang="en-US" b="1" spc="-100" dirty="0">
                <a:solidFill>
                  <a:srgbClr val="FF0000"/>
                </a:solidFill>
              </a:rPr>
              <a:t>歓送迎</a:t>
            </a:r>
            <a:r>
              <a:rPr lang="ja-JP" altLang="en-US" b="1" spc="-100" dirty="0" smtClean="0">
                <a:solidFill>
                  <a:srgbClr val="FF0000"/>
                </a:solidFill>
              </a:rPr>
              <a:t>会、宴会を伴う花見を控えるよう求めること</a:t>
            </a:r>
            <a:endParaRPr lang="en-US" altLang="ja-JP" b="1" spc="-100" dirty="0" smtClean="0">
              <a:solidFill>
                <a:srgbClr val="FF0000"/>
              </a:solidFill>
            </a:endParaRPr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 smtClean="0"/>
              <a:t>○　「出勤者数の７割削減」をめざすことも含め、テレワークをより推進すること</a:t>
            </a:r>
            <a:endParaRPr lang="en-US" altLang="ja-JP" b="1" spc="-100" dirty="0" smtClean="0"/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/>
              <a:t>　</a:t>
            </a:r>
            <a:r>
              <a:rPr lang="ja-JP" altLang="en-US" b="1" spc="-100" dirty="0" smtClean="0"/>
              <a:t>　出勤が必要となる職場でも、ローテーション勤務、時差出勤、自転車通勤などの取り組みを推進すること</a:t>
            </a:r>
            <a:endParaRPr lang="en-US" altLang="ja-JP" b="1" spc="-100" dirty="0" smtClean="0"/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 smtClean="0">
                <a:solidFill>
                  <a:srgbClr val="FF0000"/>
                </a:solidFill>
              </a:rPr>
              <a:t>○　職場における業種別ガイドラインの遵守を徹底すること</a:t>
            </a:r>
            <a:endParaRPr lang="en-US" altLang="ja-JP" b="1" spc="-100" dirty="0" smtClean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0543" y="3738303"/>
            <a:ext cx="1068946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＜大学等＞へのお願い　　　　</a:t>
            </a:r>
            <a:endParaRPr kumimoji="1" lang="ja-JP" altLang="en-US" sz="24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710633" y="4185647"/>
            <a:ext cx="12165612" cy="2336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ja-JP" altLang="en-US" b="1" dirty="0">
                <a:solidFill>
                  <a:srgbClr val="FF0000"/>
                </a:solidFill>
              </a:rPr>
              <a:t>○　学生</a:t>
            </a:r>
            <a:r>
              <a:rPr lang="ja-JP" altLang="en-US" b="1" dirty="0" smtClean="0">
                <a:solidFill>
                  <a:srgbClr val="FF0000"/>
                </a:solidFill>
              </a:rPr>
              <a:t>に</a:t>
            </a:r>
            <a:r>
              <a:rPr lang="ja-JP" altLang="en-US" b="1" dirty="0">
                <a:solidFill>
                  <a:srgbClr val="FF0000"/>
                </a:solidFill>
              </a:rPr>
              <a:t>対し、４人</a:t>
            </a:r>
            <a:r>
              <a:rPr lang="ja-JP" altLang="en-US" b="1" dirty="0" smtClean="0">
                <a:solidFill>
                  <a:srgbClr val="FF0000"/>
                </a:solidFill>
              </a:rPr>
              <a:t>以下での</a:t>
            </a:r>
            <a:r>
              <a:rPr lang="ja-JP" altLang="en-US" b="1" dirty="0">
                <a:solidFill>
                  <a:srgbClr val="FF0000"/>
                </a:solidFill>
              </a:rPr>
              <a:t>マスク会食の徹底を求めること</a:t>
            </a:r>
            <a:endParaRPr lang="en-US" altLang="ja-JP" b="1" spc="-100" dirty="0">
              <a:solidFill>
                <a:srgbClr val="FF0000"/>
              </a:solidFill>
            </a:endParaRPr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>
                <a:solidFill>
                  <a:srgbClr val="FF0000"/>
                </a:solidFill>
              </a:rPr>
              <a:t>○　学生</a:t>
            </a:r>
            <a:r>
              <a:rPr lang="ja-JP" altLang="en-US" b="1" spc="-100" dirty="0" smtClean="0">
                <a:solidFill>
                  <a:srgbClr val="FF0000"/>
                </a:solidFill>
              </a:rPr>
              <a:t>に</a:t>
            </a:r>
            <a:r>
              <a:rPr lang="ja-JP" altLang="en-US" b="1" spc="-100" dirty="0">
                <a:solidFill>
                  <a:srgbClr val="FF0000"/>
                </a:solidFill>
              </a:rPr>
              <a:t>対し</a:t>
            </a:r>
            <a:r>
              <a:rPr lang="ja-JP" altLang="en-US" b="1" spc="-100" dirty="0" smtClean="0">
                <a:solidFill>
                  <a:srgbClr val="FF0000"/>
                </a:solidFill>
              </a:rPr>
              <a:t>、</a:t>
            </a:r>
            <a:r>
              <a:rPr lang="ja-JP" altLang="en-US" b="1" spc="-100" dirty="0">
                <a:solidFill>
                  <a:srgbClr val="FF0000"/>
                </a:solidFill>
              </a:rPr>
              <a:t>歓送迎</a:t>
            </a:r>
            <a:r>
              <a:rPr lang="ja-JP" altLang="en-US" b="1" spc="-100" dirty="0" smtClean="0">
                <a:solidFill>
                  <a:srgbClr val="FF0000"/>
                </a:solidFill>
              </a:rPr>
              <a:t>会、</a:t>
            </a:r>
            <a:r>
              <a:rPr lang="ja-JP" altLang="en-US" b="1" spc="-100" dirty="0">
                <a:solidFill>
                  <a:srgbClr val="FF0000"/>
                </a:solidFill>
              </a:rPr>
              <a:t>謝恩会、</a:t>
            </a:r>
            <a:r>
              <a:rPr lang="ja-JP" altLang="en-US" b="1" spc="-100" dirty="0" smtClean="0">
                <a:solidFill>
                  <a:srgbClr val="FF0000"/>
                </a:solidFill>
              </a:rPr>
              <a:t>宴会を</a:t>
            </a:r>
            <a:r>
              <a:rPr lang="ja-JP" altLang="en-US" b="1" spc="-100" dirty="0">
                <a:solidFill>
                  <a:srgbClr val="FF0000"/>
                </a:solidFill>
              </a:rPr>
              <a:t>伴う花見を控えるよう求めること</a:t>
            </a:r>
            <a:endParaRPr lang="en-US" altLang="ja-JP" b="1" spc="-100" dirty="0">
              <a:solidFill>
                <a:srgbClr val="FF0000"/>
              </a:solidFill>
            </a:endParaRPr>
          </a:p>
          <a:p>
            <a:pPr>
              <a:lnSpc>
                <a:spcPts val="3500"/>
              </a:lnSpc>
              <a:defRPr/>
            </a:pPr>
            <a:r>
              <a:rPr lang="ja-JP" altLang="en-US" b="1" dirty="0" smtClean="0"/>
              <a:t>○　</a:t>
            </a:r>
            <a:r>
              <a:rPr lang="ja-JP" altLang="en-US" b="1" spc="-80" dirty="0" smtClean="0"/>
              <a:t>感染防止と面接授業・遠隔授業の効果的実施等により学修機会を確保すること</a:t>
            </a:r>
            <a:endParaRPr lang="en-US" altLang="ja-JP" b="1" spc="-80" dirty="0" smtClean="0"/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 smtClean="0"/>
              <a:t>○　</a:t>
            </a:r>
            <a:r>
              <a:rPr lang="ja-JP" altLang="en-US" b="1" spc="-130" dirty="0" smtClean="0"/>
              <a:t>部活動、課外活動、学生寮における感染防止策などについて、学生等に注意喚起を徹底すること</a:t>
            </a:r>
            <a:endParaRPr lang="en-US" altLang="ja-JP" b="1" spc="-100" dirty="0"/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 smtClean="0">
                <a:solidFill>
                  <a:srgbClr val="FF0000"/>
                </a:solidFill>
              </a:rPr>
              <a:t>○　</a:t>
            </a:r>
            <a:r>
              <a:rPr lang="ja-JP" altLang="en-US" b="1" spc="-200" dirty="0" smtClean="0">
                <a:solidFill>
                  <a:srgbClr val="FF0000"/>
                </a:solidFill>
              </a:rPr>
              <a:t>年度末に向けて行われる行事（卒業式等）は、人と人との間隔を十分に確保する等、適切な開催方法を検討すること</a:t>
            </a:r>
            <a:endParaRPr lang="en-US" altLang="ja-JP" b="1" spc="-200" dirty="0" smtClean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10633" y="4224284"/>
            <a:ext cx="11369750" cy="22500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56006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10633" y="1189060"/>
            <a:ext cx="11275142" cy="23032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72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794134" y="283335"/>
            <a:ext cx="5310452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時短要請等コールセンターの設置</a:t>
            </a:r>
            <a:endParaRPr kumimoji="1" lang="ja-JP" altLang="en-US" sz="24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9621" y="983047"/>
            <a:ext cx="10655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特措法に基づく営業時間短縮</a:t>
            </a:r>
            <a:r>
              <a:rPr lang="ja-JP" altLang="en-US" dirty="0" smtClean="0"/>
              <a:t>要請や「</a:t>
            </a:r>
            <a:r>
              <a:rPr lang="ja-JP" altLang="en-US" dirty="0"/>
              <a:t>感染防止宣言ステッカー</a:t>
            </a:r>
            <a:r>
              <a:rPr lang="ja-JP" altLang="en-US" dirty="0" smtClean="0"/>
              <a:t>」にかかる府民</a:t>
            </a:r>
            <a:r>
              <a:rPr kumimoji="1" lang="ja-JP" altLang="en-US" dirty="0" smtClean="0"/>
              <a:t>や事業者からの問い合わせに対応するため、</a:t>
            </a:r>
            <a:r>
              <a:rPr lang="ja-JP" altLang="en-US" dirty="0" smtClean="0"/>
              <a:t>コールセンターを設置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4134" y="1722595"/>
            <a:ext cx="10406129" cy="43396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コールセンターの概要</a:t>
            </a:r>
            <a:r>
              <a:rPr kumimoji="1" lang="en-US" altLang="ja-JP" dirty="0" smtClean="0"/>
              <a:t>】</a:t>
            </a:r>
          </a:p>
          <a:p>
            <a:endParaRPr lang="en-US" altLang="ja-JP" dirty="0"/>
          </a:p>
          <a:p>
            <a:r>
              <a:rPr kumimoji="1" lang="ja-JP" altLang="en-US" dirty="0" smtClean="0"/>
              <a:t>　名　　称：</a:t>
            </a:r>
            <a:r>
              <a:rPr kumimoji="1" lang="ja-JP" altLang="en-US" b="1" dirty="0" smtClean="0"/>
              <a:t>時短要請等コールセンター</a:t>
            </a:r>
            <a:endParaRPr kumimoji="1" lang="en-US" altLang="ja-JP" b="1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　設置時期：</a:t>
            </a:r>
            <a:r>
              <a:rPr kumimoji="1" lang="ja-JP" altLang="en-US" b="1" dirty="0" smtClean="0"/>
              <a:t>令和３年３月１日</a:t>
            </a:r>
            <a:endParaRPr kumimoji="1" lang="en-US" altLang="ja-JP" b="1" dirty="0" smtClean="0"/>
          </a:p>
          <a:p>
            <a:r>
              <a:rPr lang="ja-JP" altLang="en-US" dirty="0" smtClean="0"/>
              <a:t>　　　　　　　</a:t>
            </a:r>
            <a:r>
              <a:rPr lang="en-US" altLang="ja-JP" sz="1600" b="1" dirty="0"/>
              <a:t>※</a:t>
            </a:r>
            <a:r>
              <a:rPr lang="ja-JP" altLang="en-US" sz="1600" b="1" dirty="0"/>
              <a:t>ただし、２／２７（土）は開設（９時～１８時）</a:t>
            </a:r>
          </a:p>
          <a:p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kumimoji="1" lang="ja-JP" altLang="en-US" dirty="0" smtClean="0"/>
              <a:t>開設時間：</a:t>
            </a:r>
            <a:r>
              <a:rPr kumimoji="1" lang="ja-JP" altLang="en-US" b="1" dirty="0" smtClean="0"/>
              <a:t>平日９時～１８時</a:t>
            </a:r>
            <a:endParaRPr kumimoji="1" lang="en-US" altLang="ja-JP" b="1" dirty="0" smtClean="0"/>
          </a:p>
          <a:p>
            <a:r>
              <a:rPr kumimoji="1" lang="ja-JP" altLang="en-US" dirty="0" smtClean="0"/>
              <a:t>　　　　　</a:t>
            </a:r>
            <a:r>
              <a:rPr lang="ja-JP" altLang="en-US" b="1" dirty="0" smtClean="0"/>
              <a:t>　　　　</a:t>
            </a:r>
            <a:r>
              <a:rPr lang="ja-JP" altLang="en-US" dirty="0"/>
              <a:t>　</a:t>
            </a:r>
            <a:r>
              <a:rPr lang="ja-JP" altLang="en-US" dirty="0" smtClean="0"/>
              <a:t>　　　　　</a:t>
            </a:r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sz="2400" b="1" dirty="0" smtClean="0"/>
              <a:t>　</a:t>
            </a:r>
            <a:r>
              <a:rPr lang="ja-JP" altLang="en-US" sz="2400" b="1" u="sng" dirty="0" smtClean="0"/>
              <a:t>受付電話番号：０６ー４３９７－３２６８　</a:t>
            </a:r>
            <a:endParaRPr lang="en-US" altLang="ja-JP" sz="2400" b="1" u="sng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府ホームページ上にも</a:t>
            </a:r>
            <a:r>
              <a:rPr lang="en-US" altLang="ja-JP" dirty="0" smtClean="0"/>
              <a:t>FAQ</a:t>
            </a:r>
            <a:r>
              <a:rPr lang="ja-JP" altLang="en-US" dirty="0" smtClean="0"/>
              <a:t>を掲載予定</a:t>
            </a:r>
            <a:endParaRPr lang="en-US" altLang="ja-JP" dirty="0"/>
          </a:p>
          <a:p>
            <a:endParaRPr kumimoji="1" lang="en-US" altLang="ja-JP" dirty="0" smtClean="0"/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0645254" y="6331564"/>
            <a:ext cx="1082722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63611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9302</TotalTime>
  <Words>1361</Words>
  <Application>Microsoft Office PowerPoint</Application>
  <PresentationFormat>ワイド画面</PresentationFormat>
  <Paragraphs>160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上野　和樹</dc:creator>
  <cp:lastModifiedBy>大阪府</cp:lastModifiedBy>
  <cp:revision>407</cp:revision>
  <cp:lastPrinted>2021-02-26T10:14:43Z</cp:lastPrinted>
  <dcterms:created xsi:type="dcterms:W3CDTF">2020-05-20T11:17:35Z</dcterms:created>
  <dcterms:modified xsi:type="dcterms:W3CDTF">2021-02-26T10:19:44Z</dcterms:modified>
</cp:coreProperties>
</file>