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9" d="100"/>
          <a:sy n="69" d="100"/>
        </p:scale>
        <p:origin x="16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2021/2/26</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2021/2/26</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229851" y="2313615"/>
            <a:ext cx="5436660"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21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繁華街などの飲食店等の夜間</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・全市町村</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約９７％</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21</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,510</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/22</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,071</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店舗</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の</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店舗が</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協力</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45" name="楕円 44"/>
          <p:cNvSpPr/>
          <p:nvPr/>
        </p:nvSpPr>
        <p:spPr>
          <a:xfrm flipV="1">
            <a:off x="271416" y="2273560"/>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1" name="楕円 40"/>
          <p:cNvSpPr/>
          <p:nvPr/>
        </p:nvSpPr>
        <p:spPr>
          <a:xfrm flipV="1">
            <a:off x="271416" y="759806"/>
            <a:ext cx="2386060" cy="91873"/>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4" name="テキスト ボックス 33"/>
          <p:cNvSpPr txBox="1"/>
          <p:nvPr/>
        </p:nvSpPr>
        <p:spPr>
          <a:xfrm>
            <a:off x="52341" y="642942"/>
            <a:ext cx="5558750" cy="584775"/>
          </a:xfrm>
          <a:prstGeom prst="rect">
            <a:avLst/>
          </a:prstGeom>
          <a:noFill/>
        </p:spPr>
        <p:txBody>
          <a:bodyPr wrap="square" rtlCol="0">
            <a:spAutoFit/>
          </a:bodyPr>
          <a:lstStyle/>
          <a:p>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１．外出自粛等の呼びかけ</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２４現在</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a:p>
            <a:pPr lvl="0"/>
            <a:endParaRPr kumimoji="1" lang="en-US" altLang="ja-JP" sz="1600"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96223" y="2142946"/>
            <a:ext cx="4610580" cy="338554"/>
          </a:xfrm>
          <a:prstGeom prst="rect">
            <a:avLst/>
          </a:prstGeom>
          <a:noFill/>
        </p:spPr>
        <p:txBody>
          <a:bodyPr wrap="square" rtlCol="0">
            <a:spAutoFit/>
          </a:bodyPr>
          <a:lstStyle/>
          <a:p>
            <a:pPr lvl="0"/>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２</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４</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1841839964"/>
              </p:ext>
            </p:extLst>
          </p:nvPr>
        </p:nvGraphicFramePr>
        <p:xfrm>
          <a:off x="679082" y="5581163"/>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80915" y="0"/>
            <a:ext cx="9768444"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緊急事態措置にかかる取組状況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10185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游ゴシック" panose="020F0502020204030204"/>
                <a:ea typeface="游ゴシック" panose="020B0400000000000000" pitchFamily="50" charset="-128"/>
              </a:rPr>
              <a:t>資料１ー３</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270396362"/>
              </p:ext>
            </p:extLst>
          </p:nvPr>
        </p:nvGraphicFramePr>
        <p:xfrm>
          <a:off x="3442837" y="5572450"/>
          <a:ext cx="6337929" cy="1218313"/>
        </p:xfrm>
        <a:graphic>
          <a:graphicData uri="http://schemas.openxmlformats.org/drawingml/2006/table">
            <a:tbl>
              <a:tblPr firstRow="1" bandRow="1">
                <a:tableStyleId>{5C22544A-7EE6-4342-B048-85BDC9FD1C3A}</a:tableStyleId>
              </a:tblPr>
              <a:tblGrid>
                <a:gridCol w="2112836">
                  <a:extLst>
                    <a:ext uri="{9D8B030D-6E8A-4147-A177-3AD203B41FA5}">
                      <a16:colId xmlns:a16="http://schemas.microsoft.com/office/drawing/2014/main" val="4261172245"/>
                    </a:ext>
                  </a:extLst>
                </a:gridCol>
                <a:gridCol w="858982">
                  <a:extLst>
                    <a:ext uri="{9D8B030D-6E8A-4147-A177-3AD203B41FA5}">
                      <a16:colId xmlns:a16="http://schemas.microsoft.com/office/drawing/2014/main" val="4145682997"/>
                    </a:ext>
                  </a:extLst>
                </a:gridCol>
                <a:gridCol w="1537854">
                  <a:extLst>
                    <a:ext uri="{9D8B030D-6E8A-4147-A177-3AD203B41FA5}">
                      <a16:colId xmlns:a16="http://schemas.microsoft.com/office/drawing/2014/main" val="967108586"/>
                    </a:ext>
                  </a:extLst>
                </a:gridCol>
                <a:gridCol w="182825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30" name="角丸四角形 29"/>
          <p:cNvSpPr/>
          <p:nvPr/>
        </p:nvSpPr>
        <p:spPr>
          <a:xfrm>
            <a:off x="254637" y="3201328"/>
            <a:ext cx="1886555" cy="325290"/>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〇大阪府の取組み</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84781" y="590972"/>
            <a:ext cx="9753135" cy="1454925"/>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96223" y="2123004"/>
            <a:ext cx="9753135" cy="4716000"/>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057121244"/>
              </p:ext>
            </p:extLst>
          </p:nvPr>
        </p:nvGraphicFramePr>
        <p:xfrm>
          <a:off x="677522" y="4000944"/>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489429" y="5314571"/>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395185" y="3428755"/>
            <a:ext cx="3851932"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870789495"/>
              </p:ext>
            </p:extLst>
          </p:nvPr>
        </p:nvGraphicFramePr>
        <p:xfrm>
          <a:off x="3442836" y="3999536"/>
          <a:ext cx="6337931" cy="1218313"/>
        </p:xfrm>
        <a:graphic>
          <a:graphicData uri="http://schemas.openxmlformats.org/drawingml/2006/table">
            <a:tbl>
              <a:tblPr firstRow="1" bandRow="1">
                <a:tableStyleId>{5C22544A-7EE6-4342-B048-85BDC9FD1C3A}</a:tableStyleId>
              </a:tblPr>
              <a:tblGrid>
                <a:gridCol w="2085128">
                  <a:extLst>
                    <a:ext uri="{9D8B030D-6E8A-4147-A177-3AD203B41FA5}">
                      <a16:colId xmlns:a16="http://schemas.microsoft.com/office/drawing/2014/main" val="4261172245"/>
                    </a:ext>
                  </a:extLst>
                </a:gridCol>
                <a:gridCol w="886691">
                  <a:extLst>
                    <a:ext uri="{9D8B030D-6E8A-4147-A177-3AD203B41FA5}">
                      <a16:colId xmlns:a16="http://schemas.microsoft.com/office/drawing/2014/main" val="4145682997"/>
                    </a:ext>
                  </a:extLst>
                </a:gridCol>
                <a:gridCol w="1524000">
                  <a:extLst>
                    <a:ext uri="{9D8B030D-6E8A-4147-A177-3AD203B41FA5}">
                      <a16:colId xmlns:a16="http://schemas.microsoft.com/office/drawing/2014/main" val="967108586"/>
                    </a:ext>
                  </a:extLst>
                </a:gridCol>
                <a:gridCol w="1842112">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６</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９５４店舗）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６％が協力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25,993 /26,954</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38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８７店舗）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８７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８７舗）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23" name="テキスト ボックス 22"/>
          <p:cNvSpPr txBox="1"/>
          <p:nvPr/>
        </p:nvSpPr>
        <p:spPr>
          <a:xfrm>
            <a:off x="4512298" y="3535677"/>
            <a:ext cx="2494631" cy="415498"/>
          </a:xfrm>
          <a:prstGeom prst="rect">
            <a:avLst/>
          </a:prstGeom>
          <a:noFill/>
          <a:ln w="6350">
            <a:noFill/>
          </a:ln>
        </p:spPr>
        <p:txBody>
          <a:bodyPr wrap="square" rtlCol="0">
            <a:spAutoFit/>
          </a:bodyPr>
          <a:lstStyle/>
          <a:p>
            <a:r>
              <a:rPr kumimoji="1" lang="ja-JP" altLang="en-US" sz="105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050" dirty="0" smtClean="0">
                <a:latin typeface="UD デジタル 教科書体 NK-R" panose="02020400000000000000" pitchFamily="18" charset="-128"/>
                <a:ea typeface="UD デジタル 教科書体 NK-R" panose="02020400000000000000" pitchFamily="18" charset="-128"/>
              </a:rPr>
              <a:t>ステッカー登録数９２</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９６</a:t>
            </a:r>
            <a:r>
              <a:rPr kumimoji="1" lang="en-US" altLang="ja-JP" sz="1050" dirty="0" smtClean="0">
                <a:latin typeface="UD デジタル 教科書体 NK-R" panose="02020400000000000000" pitchFamily="18" charset="-128"/>
                <a:ea typeface="UD デジタル 教科書体 NK-R" panose="02020400000000000000" pitchFamily="18" charset="-128"/>
              </a:rPr>
              <a:t>8</a:t>
            </a:r>
            <a:r>
              <a:rPr kumimoji="1" lang="ja-JP" altLang="en-US" sz="1050" dirty="0" smtClean="0">
                <a:latin typeface="UD デジタル 教科書体 NK-R" panose="02020400000000000000" pitchFamily="18" charset="-128"/>
                <a:ea typeface="UD デジタル 教科書体 NK-R" panose="02020400000000000000" pitchFamily="18" charset="-128"/>
              </a:rPr>
              <a:t>件</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２</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２</a:t>
            </a:r>
            <a:r>
              <a:rPr kumimoji="1" lang="en-US" altLang="ja-JP" sz="800" dirty="0" smtClean="0">
                <a:latin typeface="UD デジタル 教科書体 NK-R" panose="02020400000000000000" pitchFamily="18" charset="-128"/>
                <a:ea typeface="UD デジタル 教科書体 NK-R" panose="02020400000000000000" pitchFamily="18" charset="-128"/>
              </a:rPr>
              <a:t>2)</a:t>
            </a:r>
          </a:p>
          <a:p>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latin typeface="UD デジタル 教科書体 NK-R" panose="02020400000000000000" pitchFamily="18" charset="-128"/>
                <a:ea typeface="UD デジタル 教科書体 NK-R" panose="02020400000000000000" pitchFamily="18" charset="-128"/>
              </a:rPr>
              <a:t>6</a:t>
            </a:r>
            <a:r>
              <a:rPr kumimoji="1" lang="ja-JP" altLang="en-US" sz="1050" dirty="0" smtClean="0">
                <a:latin typeface="UD デジタル 教科書体 NK-R" panose="02020400000000000000" pitchFamily="18" charset="-128"/>
                <a:ea typeface="UD デジタル 教科書体 NK-R" panose="02020400000000000000" pitchFamily="18" charset="-128"/>
              </a:rPr>
              <a:t>４</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３７５件</a:t>
            </a:r>
            <a:r>
              <a:rPr kumimoji="1" lang="en-US" altLang="ja-JP" sz="1050" dirty="0">
                <a:latin typeface="UD デジタル 教科書体 NK-R" panose="02020400000000000000" pitchFamily="18" charset="-128"/>
                <a:ea typeface="UD デジタル 教科書体 NK-R" panose="02020400000000000000" pitchFamily="18" charset="-128"/>
              </a:rPr>
              <a:t>〕</a:t>
            </a:r>
          </a:p>
        </p:txBody>
      </p:sp>
      <p:sp>
        <p:nvSpPr>
          <p:cNvPr id="35" name="角丸四角形 34"/>
          <p:cNvSpPr/>
          <p:nvPr/>
        </p:nvSpPr>
        <p:spPr>
          <a:xfrm>
            <a:off x="229851" y="995970"/>
            <a:ext cx="4840906"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➤全市町村において、不要不急の外出自粛の呼びかけや</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飲食店等の見回り活動を実施</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全</a:t>
            </a:r>
            <a:r>
              <a:rPr lang="ja-JP" altLang="en-US" sz="1200" dirty="0" smtClean="0">
                <a:latin typeface="UD デジタル 教科書体 NK-R" panose="02020400000000000000" pitchFamily="18" charset="-128"/>
                <a:ea typeface="UD デジタル 教科書体 NK-R" panose="02020400000000000000" pitchFamily="18" charset="-128"/>
              </a:rPr>
              <a:t>市町村において、消防車</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青パト・ゴミ収集車、</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防災行政無線、</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SNS</a:t>
            </a:r>
            <a:r>
              <a:rPr kumimoji="1" lang="ja-JP" altLang="en-US" sz="1200" dirty="0" err="1"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地域</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FM</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等による外出</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自粛の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6" name="角丸四角形 35"/>
          <p:cNvSpPr/>
          <p:nvPr/>
        </p:nvSpPr>
        <p:spPr>
          <a:xfrm>
            <a:off x="4785486" y="868202"/>
            <a:ext cx="5175394" cy="120725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〇府・市</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町村</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合同の取組み</a:t>
            </a:r>
            <a:endPar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営業時間短縮要請及び不要不急の外出自粛</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の呼びかけ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・東大阪市・高槻市（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1/15</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JR</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高槻駅・阪急高槻市駅・近鉄布施駅前での</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外出自粛呼びかけ、時短要請（訪問</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店舗数</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316</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・枚方市（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1/29</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：京阪枚方市駅・樟葉駅前での外出自粛呼びかけ</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8" name="角丸四角形 37"/>
          <p:cNvSpPr/>
          <p:nvPr/>
        </p:nvSpPr>
        <p:spPr>
          <a:xfrm>
            <a:off x="511423" y="3734812"/>
            <a:ext cx="2188038"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緊急事態宣言後（</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6749091" y="3735660"/>
            <a:ext cx="1674575" cy="253916"/>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大阪市北区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a:blip r:embed="rId3"/>
          <a:stretch>
            <a:fillRect/>
          </a:stretch>
        </p:blipFill>
        <p:spPr>
          <a:xfrm>
            <a:off x="6812423" y="2159718"/>
            <a:ext cx="3018875" cy="1617684"/>
          </a:xfrm>
          <a:prstGeom prst="rect">
            <a:avLst/>
          </a:prstGeom>
        </p:spPr>
      </p:pic>
      <p:sp>
        <p:nvSpPr>
          <p:cNvPr id="42" name="テキスト ボックス 41"/>
          <p:cNvSpPr txBox="1"/>
          <p:nvPr/>
        </p:nvSpPr>
        <p:spPr>
          <a:xfrm>
            <a:off x="8296747" y="3734812"/>
            <a:ext cx="1563689"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9" name="角丸四角形 28"/>
          <p:cNvSpPr/>
          <p:nvPr/>
        </p:nvSpPr>
        <p:spPr>
          <a:xfrm>
            <a:off x="3310310" y="5181532"/>
            <a:ext cx="44353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その他、</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街の外観を</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確認 ： 約</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,400</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店舗の</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うち、概ね</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８～９割が</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協力</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55D940B-22C9-40D7-9448-703C4D47D8ED}">
  <ds:schemaRefs>
    <ds:schemaRef ds:uri="http://schemas.microsoft.com/office/infopath/2007/PartnerControls"/>
    <ds:schemaRef ds:uri="http://purl.org/dc/terms/"/>
    <ds:schemaRef ds:uri="http://schemas.microsoft.com/office/2006/documentManagement/types"/>
    <ds:schemaRef ds:uri="http://purl.org/dc/dcmitype/"/>
    <ds:schemaRef ds:uri="http://www.w3.org/XML/1998/namespace"/>
    <ds:schemaRef ds:uri="http://schemas.openxmlformats.org/package/2006/metadata/core-properties"/>
    <ds:schemaRef ds:uri="http://schemas.microsoft.com/office/2006/metadata/properties"/>
    <ds:schemaRef ds:uri="http://purl.org/dc/elements/1.1/"/>
    <ds:schemaRef ds:uri="a31a1940-d317-4c66-8192-147efc078cf0"/>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751</TotalTime>
  <Words>531</Words>
  <Application>Microsoft Office PowerPoint</Application>
  <PresentationFormat>A4 210 x 297 mm</PresentationFormat>
  <Paragraphs>68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上村　青史</cp:lastModifiedBy>
  <cp:revision>132</cp:revision>
  <cp:lastPrinted>2021-02-25T07:18:35Z</cp:lastPrinted>
  <dcterms:modified xsi:type="dcterms:W3CDTF">2021-02-26T07:11:32Z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