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729" r:id="rId2"/>
    <p:sldId id="730" r:id="rId3"/>
    <p:sldId id="731" r:id="rId4"/>
    <p:sldId id="722" r:id="rId5"/>
    <p:sldId id="733" r:id="rId6"/>
    <p:sldId id="734" r:id="rId7"/>
    <p:sldId id="735" r:id="rId8"/>
    <p:sldId id="732" r:id="rId9"/>
    <p:sldId id="736" r:id="rId10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周藤　英" initials="周藤　英" lastIdx="1" clrIdx="0">
    <p:extLst>
      <p:ext uri="{19B8F6BF-5375-455C-9EA6-DF929625EA0E}">
        <p15:presenceInfo xmlns:p15="http://schemas.microsoft.com/office/powerpoint/2012/main" userId="S-1-5-21-161959346-1900351369-444732941-1023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B28B"/>
    <a:srgbClr val="FF6699"/>
    <a:srgbClr val="E7EDEF"/>
    <a:srgbClr val="FF6600"/>
    <a:srgbClr val="99FF66"/>
    <a:srgbClr val="33CC33"/>
    <a:srgbClr val="CCFF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3716" autoAdjust="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75" cy="49847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1"/>
            <a:ext cx="2949575" cy="49847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D64E24C0-EAE7-42C3-A2C6-11E03F4A7047}" type="datetimeFigureOut">
              <a:rPr kumimoji="1" lang="ja-JP" altLang="en-US" smtClean="0"/>
              <a:t>2021/2/26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9"/>
            <a:ext cx="5445125" cy="3913187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3"/>
            <a:ext cx="2949575" cy="49847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3"/>
            <a:ext cx="2949575" cy="49847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2F0EEB81-DB16-4A68-B055-8A38956DB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240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4380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551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8202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5171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A32F-0E8C-4D91-BAC6-EA2E81F1CF45}" type="datetime1">
              <a:rPr kumimoji="1" lang="ja-JP" altLang="en-US" smtClean="0"/>
              <a:t>2021/2/26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05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F179-10CB-45A6-B13C-93904DC17FE4}" type="datetime1">
              <a:rPr kumimoji="1" lang="ja-JP" altLang="en-US" smtClean="0"/>
              <a:t>2021/2/26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2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42DB-F35F-4377-94B7-B7ED4323D95B}" type="datetime1">
              <a:rPr kumimoji="1" lang="ja-JP" altLang="en-US" smtClean="0"/>
              <a:t>2021/2/26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82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3C5E-CF60-4334-9FD4-141CAC84472E}" type="datetime1">
              <a:rPr kumimoji="1" lang="ja-JP" altLang="en-US" smtClean="0"/>
              <a:t>2021/2/26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15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D1FA-B226-445F-B72F-F5654B8E355B}" type="datetime1">
              <a:rPr kumimoji="1" lang="ja-JP" altLang="en-US" smtClean="0"/>
              <a:t>2021/2/26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90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E846-7A07-4EDA-B2BD-6340DA55CC0B}" type="datetime1">
              <a:rPr kumimoji="1" lang="ja-JP" altLang="en-US" smtClean="0"/>
              <a:t>2021/2/26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64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574D-5CAF-477E-894B-F08871D0771C}" type="datetime1">
              <a:rPr kumimoji="1" lang="ja-JP" altLang="en-US" smtClean="0"/>
              <a:t>2021/2/26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049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2300-6663-4891-BD5D-793907E96D35}" type="datetime1">
              <a:rPr kumimoji="1" lang="ja-JP" altLang="en-US" smtClean="0"/>
              <a:t>2021/2/26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78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E0D3-56EB-460F-ABA6-3FE4DA800664}" type="datetime1">
              <a:rPr kumimoji="1" lang="ja-JP" altLang="en-US" smtClean="0"/>
              <a:t>2021/2/26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07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1D72-1EAB-4C54-83FC-667B976995F2}" type="datetime1">
              <a:rPr kumimoji="1" lang="ja-JP" altLang="en-US" smtClean="0"/>
              <a:t>2021/2/26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88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1E87-BAE2-4B8B-8BEA-3C5827EB6F87}" type="datetime1">
              <a:rPr kumimoji="1" lang="ja-JP" altLang="en-US" smtClean="0"/>
              <a:t>2021/2/26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66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C00F3-FD50-4284-B304-AA55E7B077B8}" type="datetime1">
              <a:rPr kumimoji="1" lang="ja-JP" altLang="en-US" smtClean="0"/>
              <a:t>2021/2/26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48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A4B9F2-9BFE-4A54-BFF8-6DE358A35303}"/>
              </a:ext>
            </a:extLst>
          </p:cNvPr>
          <p:cNvSpPr/>
          <p:nvPr/>
        </p:nvSpPr>
        <p:spPr>
          <a:xfrm>
            <a:off x="-4371" y="-11645"/>
            <a:ext cx="12192000" cy="5672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新規陽性者数と入院・</a:t>
            </a:r>
            <a:r>
              <a:rPr lang="ja-JP" altLang="en-US" sz="2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療養者数</a:t>
            </a:r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en-US" altLang="ja-JP" sz="2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</a:t>
            </a:r>
            <a:r>
              <a:rPr lang="en-US" altLang="ja-JP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25</a:t>
            </a:r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</a:t>
            </a:r>
            <a:r>
              <a:rPr lang="ja-JP" altLang="en-US" sz="2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時点</a:t>
            </a:r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endParaRPr lang="ja-JP" altLang="en-US" sz="28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563366" y="97105"/>
            <a:ext cx="14397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資料</a:t>
            </a:r>
            <a:r>
              <a:rPr lang="ja-JP" altLang="en-US" dirty="0" smtClean="0"/>
              <a:t>１－２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512431" y="6573080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1" y="584048"/>
            <a:ext cx="12052837" cy="278611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94" y="3323297"/>
            <a:ext cx="3097036" cy="343234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0348" y="3323296"/>
            <a:ext cx="2932430" cy="343234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9596" y="3325658"/>
            <a:ext cx="2859272" cy="339576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0196" y="3297198"/>
            <a:ext cx="2962913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1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A4B9F2-9BFE-4A54-BFF8-6DE358A35303}"/>
              </a:ext>
            </a:extLst>
          </p:cNvPr>
          <p:cNvSpPr/>
          <p:nvPr/>
        </p:nvSpPr>
        <p:spPr>
          <a:xfrm>
            <a:off x="8508" y="-11645"/>
            <a:ext cx="12192000" cy="5672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入院・療養状況（</a:t>
            </a:r>
            <a:r>
              <a:rPr lang="en-US" altLang="ja-JP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</a:t>
            </a:r>
            <a:r>
              <a:rPr lang="en-US" altLang="ja-JP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25</a:t>
            </a:r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日時点）</a:t>
            </a:r>
            <a:endParaRPr kumimoji="1" lang="ja-JP" altLang="en-US" sz="28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537950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285716" y="724958"/>
          <a:ext cx="11637583" cy="5812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8169">
                  <a:extLst>
                    <a:ext uri="{9D8B030D-6E8A-4147-A177-3AD203B41FA5}">
                      <a16:colId xmlns:a16="http://schemas.microsoft.com/office/drawing/2014/main" val="4214479889"/>
                    </a:ext>
                  </a:extLst>
                </a:gridCol>
                <a:gridCol w="2445390">
                  <a:extLst>
                    <a:ext uri="{9D8B030D-6E8A-4147-A177-3AD203B41FA5}">
                      <a16:colId xmlns:a16="http://schemas.microsoft.com/office/drawing/2014/main" val="2827451945"/>
                    </a:ext>
                  </a:extLst>
                </a:gridCol>
                <a:gridCol w="2591648">
                  <a:extLst>
                    <a:ext uri="{9D8B030D-6E8A-4147-A177-3AD203B41FA5}">
                      <a16:colId xmlns:a16="http://schemas.microsoft.com/office/drawing/2014/main" val="3330282666"/>
                    </a:ext>
                  </a:extLst>
                </a:gridCol>
                <a:gridCol w="2511188">
                  <a:extLst>
                    <a:ext uri="{9D8B030D-6E8A-4147-A177-3AD203B41FA5}">
                      <a16:colId xmlns:a16="http://schemas.microsoft.com/office/drawing/2014/main" val="2446586581"/>
                    </a:ext>
                  </a:extLst>
                </a:gridCol>
                <a:gridCol w="2511188">
                  <a:extLst>
                    <a:ext uri="{9D8B030D-6E8A-4147-A177-3AD203B41FA5}">
                      <a16:colId xmlns:a16="http://schemas.microsoft.com/office/drawing/2014/main" val="2405967172"/>
                    </a:ext>
                  </a:extLst>
                </a:gridCol>
              </a:tblGrid>
              <a:tr h="31845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重症病床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軽症中等症病床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</a:rPr>
                        <a:t>宿泊療養施設</a:t>
                      </a: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7943038"/>
                  </a:ext>
                </a:extLst>
              </a:tr>
              <a:tr h="368220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確保計画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フェーズ１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６０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５００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４００</a:t>
                      </a:r>
                      <a:r>
                        <a:rPr lang="ja-JP" sz="1400" kern="100" dirty="0" smtClean="0">
                          <a:effectLst/>
                        </a:rPr>
                        <a:t>室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4033225"/>
                  </a:ext>
                </a:extLst>
              </a:tr>
              <a:tr h="31845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</a:rPr>
                        <a:t>フェーズ２</a:t>
                      </a: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８０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８００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８００</a:t>
                      </a:r>
                      <a:r>
                        <a:rPr lang="ja-JP" sz="1400" kern="100" dirty="0" smtClean="0">
                          <a:effectLst/>
                        </a:rPr>
                        <a:t>室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1493742"/>
                  </a:ext>
                </a:extLst>
              </a:tr>
              <a:tr h="31845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</a:rPr>
                        <a:t>フェーズ３</a:t>
                      </a: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１５０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０００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０３６</a:t>
                      </a:r>
                      <a:r>
                        <a:rPr lang="ja-JP" sz="1400" kern="100" dirty="0" smtClean="0">
                          <a:effectLst/>
                        </a:rPr>
                        <a:t>室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0661412"/>
                  </a:ext>
                </a:extLst>
              </a:tr>
              <a:tr h="31845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</a:rPr>
                        <a:t>フェーズ４</a:t>
                      </a: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２１５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４００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―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3595924"/>
                  </a:ext>
                </a:extLst>
              </a:tr>
              <a:tr h="1294809">
                <a:tc gridSpan="2"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lt"/>
                        </a:rPr>
                        <a:t>確保数等</a:t>
                      </a:r>
                    </a:p>
                    <a:p>
                      <a:pPr marL="264160" indent="-13081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lt"/>
                        </a:rPr>
                        <a:t>※重症病床、軽症中等症病床について</a:t>
                      </a:r>
                      <a:r>
                        <a:rPr lang="ja-JP" sz="1400" kern="100" dirty="0" smtClean="0">
                          <a:effectLst/>
                          <a:latin typeface="+mn-lt"/>
                        </a:rPr>
                        <a:t>、</a:t>
                      </a:r>
                      <a:endParaRPr lang="en-US" altLang="ja-JP" sz="1400" kern="100" dirty="0" smtClean="0">
                        <a:effectLst/>
                        <a:latin typeface="+mn-lt"/>
                      </a:endParaRPr>
                    </a:p>
                    <a:p>
                      <a:pPr marL="264160" indent="-13081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　</a:t>
                      </a:r>
                      <a:r>
                        <a:rPr lang="en-US" sz="1400" kern="100" dirty="0" smtClean="0">
                          <a:effectLst/>
                          <a:latin typeface="+mn-lt"/>
                        </a:rPr>
                        <a:t>11</a:t>
                      </a:r>
                      <a:r>
                        <a:rPr lang="ja-JP" sz="1400" kern="100" dirty="0">
                          <a:effectLst/>
                          <a:latin typeface="+mn-lt"/>
                        </a:rPr>
                        <a:t>月</a:t>
                      </a:r>
                      <a:r>
                        <a:rPr lang="en-US" sz="1400" kern="100" dirty="0">
                          <a:effectLst/>
                          <a:latin typeface="+mn-lt"/>
                        </a:rPr>
                        <a:t>19</a:t>
                      </a:r>
                      <a:r>
                        <a:rPr lang="ja-JP" sz="1400" kern="100" dirty="0">
                          <a:effectLst/>
                          <a:latin typeface="+mn-lt"/>
                        </a:rPr>
                        <a:t>日からフェーズ</a:t>
                      </a:r>
                      <a:r>
                        <a:rPr lang="en-US" sz="1400" kern="100" dirty="0">
                          <a:effectLst/>
                          <a:latin typeface="+mn-lt"/>
                        </a:rPr>
                        <a:t>4</a:t>
                      </a:r>
                      <a:r>
                        <a:rPr lang="ja-JP" sz="1400" kern="100" dirty="0">
                          <a:effectLst/>
                          <a:latin typeface="+mn-lt"/>
                        </a:rPr>
                        <a:t>へ移行</a:t>
                      </a:r>
                      <a:endParaRPr lang="ja-JP" sz="1400" kern="100" dirty="0">
                        <a:effectLst/>
                        <a:latin typeface="+mn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確保数２２１床</a:t>
                      </a:r>
                      <a:endParaRPr lang="en-US" altLang="ja-JP" sz="1400" kern="100" baseline="3000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確保数１</a:t>
                      </a:r>
                      <a:r>
                        <a:rPr lang="en-US" altLang="ja-JP" sz="1400" kern="100" dirty="0" smtClean="0">
                          <a:effectLst/>
                          <a:latin typeface="+mn-lt"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７５１床</a:t>
                      </a:r>
                      <a:endParaRPr lang="en-US" altLang="ja-JP" sz="1400" kern="10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２</a:t>
                      </a:r>
                      <a:r>
                        <a:rPr lang="ja-JP" sz="1400" kern="100" dirty="0" smtClean="0">
                          <a:effectLst/>
                        </a:rPr>
                        <a:t>，</a:t>
                      </a:r>
                      <a:r>
                        <a:rPr lang="ja-JP" altLang="en-US" sz="1400" kern="100" dirty="0" smtClean="0">
                          <a:effectLst/>
                        </a:rPr>
                        <a:t>４１６</a:t>
                      </a:r>
                      <a:r>
                        <a:rPr lang="ja-JP" sz="1400" kern="100" dirty="0" smtClean="0">
                          <a:effectLst/>
                        </a:rPr>
                        <a:t>室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6789386"/>
                  </a:ext>
                </a:extLst>
              </a:tr>
              <a:tr h="770693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lt"/>
                        </a:rPr>
                        <a:t>入院・</a:t>
                      </a:r>
                      <a:r>
                        <a:rPr lang="ja-JP" sz="1400" kern="100" dirty="0" smtClean="0">
                          <a:effectLst/>
                          <a:latin typeface="+mn-lt"/>
                        </a:rPr>
                        <a:t>療養者数</a:t>
                      </a:r>
                      <a:endParaRPr lang="en-US" altLang="ja-JP" sz="1400" kern="1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lt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（別途、自宅療養　９７５人）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９５</a:t>
                      </a:r>
                      <a:r>
                        <a:rPr lang="ja-JP" sz="1400" kern="100" dirty="0" smtClean="0">
                          <a:effectLst/>
                        </a:rPr>
                        <a:t>人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５１５</a:t>
                      </a:r>
                      <a:r>
                        <a:rPr lang="ja-JP" sz="1400" kern="100" dirty="0" smtClean="0">
                          <a:effectLst/>
                        </a:rPr>
                        <a:t>人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１６３</a:t>
                      </a:r>
                      <a:r>
                        <a:rPr lang="ja-JP" sz="1400" kern="100" dirty="0" smtClean="0">
                          <a:effectLst/>
                        </a:rPr>
                        <a:t>人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0586094"/>
                  </a:ext>
                </a:extLst>
              </a:tr>
              <a:tr h="862468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lt"/>
                        </a:rPr>
                        <a:t>（使用率：入院・</a:t>
                      </a:r>
                      <a:r>
                        <a:rPr lang="ja-JP" sz="1400" kern="100" dirty="0" smtClean="0">
                          <a:effectLst/>
                          <a:latin typeface="+mn-lt"/>
                        </a:rPr>
                        <a:t>療養者数</a:t>
                      </a:r>
                      <a:endParaRPr lang="en-US" altLang="ja-JP" sz="1400" kern="1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　　　　　　</a:t>
                      </a:r>
                      <a:r>
                        <a:rPr lang="ja-JP" sz="1400" kern="100" dirty="0" smtClean="0">
                          <a:effectLst/>
                          <a:latin typeface="+mn-lt"/>
                        </a:rPr>
                        <a:t>／</a:t>
                      </a:r>
                      <a:r>
                        <a:rPr lang="ja-JP" sz="1400" kern="100" dirty="0">
                          <a:effectLst/>
                          <a:latin typeface="+mn-lt"/>
                        </a:rPr>
                        <a:t>確保病床・室数）</a:t>
                      </a:r>
                      <a:endParaRPr lang="ja-JP" sz="1400" kern="100" dirty="0">
                        <a:effectLst/>
                        <a:latin typeface="+mn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４３．０</a:t>
                      </a:r>
                      <a:r>
                        <a:rPr lang="ja-JP" sz="1400" kern="100" dirty="0" smtClean="0">
                          <a:effectLst/>
                        </a:rPr>
                        <a:t>％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</a:rPr>
                        <a:t>（</a:t>
                      </a:r>
                      <a:r>
                        <a:rPr lang="ja-JP" altLang="en-US" sz="1400" kern="100" dirty="0" smtClean="0">
                          <a:effectLst/>
                        </a:rPr>
                        <a:t>９５</a:t>
                      </a:r>
                      <a:r>
                        <a:rPr lang="ja-JP" sz="1400" kern="100" dirty="0" smtClean="0">
                          <a:effectLst/>
                        </a:rPr>
                        <a:t>／</a:t>
                      </a:r>
                      <a:r>
                        <a:rPr lang="ja-JP" altLang="en-US" sz="1400" kern="100" dirty="0" smtClean="0">
                          <a:effectLst/>
                        </a:rPr>
                        <a:t>２２１</a:t>
                      </a:r>
                      <a:r>
                        <a:rPr lang="ja-JP" sz="1400" kern="100" dirty="0" smtClean="0">
                          <a:effectLst/>
                        </a:rPr>
                        <a:t>）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２９．３</a:t>
                      </a:r>
                      <a:r>
                        <a:rPr lang="ja-JP" sz="1400" kern="100" dirty="0" smtClean="0">
                          <a:effectLst/>
                        </a:rPr>
                        <a:t>％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</a:rPr>
                        <a:t>（</a:t>
                      </a:r>
                      <a:r>
                        <a:rPr lang="ja-JP" altLang="en-US" sz="1400" kern="100" dirty="0" smtClean="0">
                          <a:effectLst/>
                        </a:rPr>
                        <a:t>５１５</a:t>
                      </a:r>
                      <a:r>
                        <a:rPr lang="ja-JP" sz="1400" kern="100" dirty="0" smtClean="0">
                          <a:effectLst/>
                        </a:rPr>
                        <a:t>／</a:t>
                      </a: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７５５）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６．７</a:t>
                      </a:r>
                      <a:r>
                        <a:rPr lang="ja-JP" sz="1400" kern="100" dirty="0" smtClean="0">
                          <a:effectLst/>
                        </a:rPr>
                        <a:t>％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</a:rPr>
                        <a:t>（</a:t>
                      </a:r>
                      <a:r>
                        <a:rPr lang="ja-JP" altLang="en-US" sz="1400" kern="100" dirty="0" smtClean="0">
                          <a:effectLst/>
                        </a:rPr>
                        <a:t>１６３</a:t>
                      </a:r>
                      <a:r>
                        <a:rPr lang="ja-JP" sz="1400" kern="100" dirty="0" smtClean="0">
                          <a:effectLst/>
                        </a:rPr>
                        <a:t>／</a:t>
                      </a:r>
                      <a:r>
                        <a:rPr lang="ja-JP" altLang="en-US" sz="1400" kern="100" dirty="0" smtClean="0">
                          <a:effectLst/>
                        </a:rPr>
                        <a:t>２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４１６</a:t>
                      </a:r>
                      <a:r>
                        <a:rPr lang="ja-JP" sz="1400" kern="100" dirty="0" smtClean="0">
                          <a:effectLst/>
                        </a:rPr>
                        <a:t>）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8953785"/>
                  </a:ext>
                </a:extLst>
              </a:tr>
              <a:tr h="124300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ja-JP" sz="1400" kern="100" dirty="0" smtClean="0">
                          <a:effectLst/>
                          <a:latin typeface="+mn-lt"/>
                        </a:rPr>
                        <a:t>（</a:t>
                      </a: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運用</a:t>
                      </a:r>
                      <a:r>
                        <a:rPr lang="ja-JP" altLang="ja-JP" sz="1400" kern="100" dirty="0" smtClean="0">
                          <a:effectLst/>
                          <a:latin typeface="+mn-lt"/>
                        </a:rPr>
                        <a:t>率：入院・療養者数</a:t>
                      </a:r>
                      <a:endParaRPr lang="en-US" altLang="ja-JP" sz="1400" kern="1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　　　　　　</a:t>
                      </a:r>
                      <a:r>
                        <a:rPr lang="ja-JP" altLang="ja-JP" sz="1400" kern="100" dirty="0" smtClean="0">
                          <a:effectLst/>
                          <a:latin typeface="+mn-lt"/>
                        </a:rPr>
                        <a:t>／</a:t>
                      </a: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実運用</a:t>
                      </a:r>
                      <a:r>
                        <a:rPr lang="ja-JP" altLang="ja-JP" sz="1400" kern="100" dirty="0" smtClean="0">
                          <a:effectLst/>
                          <a:latin typeface="+mn-lt"/>
                        </a:rPr>
                        <a:t>病床・室数）</a:t>
                      </a:r>
                      <a:endParaRPr lang="ja-JP" altLang="ja-JP" sz="1400" kern="100" dirty="0" smtClean="0">
                        <a:effectLst/>
                        <a:latin typeface="+mn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600" b="1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４５．０％</a:t>
                      </a:r>
                      <a:endParaRPr lang="en-US" altLang="ja-JP" sz="1600" b="1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（９５／２１１</a:t>
                      </a:r>
                      <a:r>
                        <a:rPr lang="en-US" altLang="ja-JP" sz="16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600" b="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b="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うち、大阪コロナ重症センター</a:t>
                      </a:r>
                      <a:endParaRPr lang="en-US" altLang="ja-JP" sz="1200" b="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b="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（１６／３０）</a:t>
                      </a:r>
                      <a:endParaRPr lang="en-US" altLang="ja-JP" sz="1200" b="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３１．３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％</a:t>
                      </a:r>
                      <a:endParaRPr lang="en-US" altLang="ja-JP" sz="1600" b="1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５１５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／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１</a:t>
                      </a:r>
                      <a:r>
                        <a:rPr lang="en-US" altLang="ja-JP" sz="1600" b="1" kern="100" dirty="0" smtClean="0"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６４５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altLang="ja-JP" sz="1600" b="1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１３．３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％</a:t>
                      </a:r>
                      <a:endParaRPr lang="en-US" altLang="ja-JP" sz="1600" b="1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１６３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／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１</a:t>
                      </a:r>
                      <a:r>
                        <a:rPr lang="en-US" altLang="ja-JP" sz="1600" b="1" kern="100" dirty="0" smtClean="0"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２２９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altLang="ja-JP" sz="1600" b="1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5573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26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666" y="1605061"/>
            <a:ext cx="5919729" cy="518204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04" y="1575679"/>
            <a:ext cx="5779509" cy="5182049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6881204" y="659317"/>
            <a:ext cx="5135191" cy="140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73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73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73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r>
            <a:r>
              <a:rPr lang="ja-JP" altLang="en-US" sz="173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ja-JP" altLang="en-US" sz="173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現在　</a:t>
            </a:r>
            <a:r>
              <a:rPr lang="ja-JP" altLang="en-US" sz="2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病床</a:t>
            </a:r>
            <a:r>
              <a:rPr lang="ja-JP" altLang="en-US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運用率</a:t>
            </a:r>
            <a:r>
              <a:rPr lang="en-US" altLang="ja-JP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31.3</a:t>
            </a:r>
            <a:r>
              <a:rPr lang="ja-JP" altLang="en-US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26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運用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病床数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1,645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床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12/4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時点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1,034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床）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517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517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</a:t>
            </a:r>
            <a:r>
              <a:rPr lang="ja-JP" altLang="en-US" sz="1517" b="1" dirty="0">
                <a:latin typeface="Meiryo UI" panose="020B0604030504040204" pitchFamily="50" charset="-128"/>
                <a:ea typeface="Meiryo UI" panose="020B0604030504040204" pitchFamily="50" charset="-128"/>
              </a:rPr>
              <a:t>患者数　</a:t>
            </a:r>
            <a:r>
              <a:rPr lang="en-US" altLang="ja-JP" sz="1517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515</a:t>
            </a:r>
            <a:r>
              <a:rPr lang="ja-JP" altLang="en-US" sz="1517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  <a:endParaRPr lang="en-US" altLang="ja-JP" sz="1517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137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ja-JP" altLang="en-US" sz="1137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　　　</a:t>
            </a:r>
            <a:r>
              <a:rPr lang="en-US" altLang="ja-JP" sz="1137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137" dirty="0">
                <a:latin typeface="Meiryo UI" panose="020B0604030504040204" pitchFamily="50" charset="-128"/>
                <a:ea typeface="Meiryo UI" panose="020B0604030504040204" pitchFamily="50" charset="-128"/>
              </a:rPr>
              <a:t>小児・精神患者用病床等約</a:t>
            </a:r>
            <a:r>
              <a:rPr lang="en-US" altLang="ja-JP" sz="1137" dirty="0">
                <a:latin typeface="Meiryo UI" panose="020B0604030504040204" pitchFamily="50" charset="-128"/>
                <a:ea typeface="Meiryo UI" panose="020B0604030504040204" pitchFamily="50" charset="-128"/>
              </a:rPr>
              <a:t>75</a:t>
            </a:r>
            <a:r>
              <a:rPr lang="ja-JP" altLang="en-US" sz="1137" dirty="0">
                <a:latin typeface="Meiryo UI" panose="020B0604030504040204" pitchFamily="50" charset="-128"/>
                <a:ea typeface="Meiryo UI" panose="020B0604030504040204" pitchFamily="50" charset="-128"/>
              </a:rPr>
              <a:t>床含んでおり</a:t>
            </a:r>
            <a:r>
              <a:rPr lang="ja-JP" altLang="en-US" sz="1137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lang="en-US" altLang="ja-JP" sz="1137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37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   　　　　一般患者に限ると病床利用率はより高くなっている。</a:t>
            </a:r>
            <a:endParaRPr lang="en-US" altLang="ja-JP" sz="1137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E71F5D7-4F36-4261-943F-CEFD73EF1004}"/>
              </a:ext>
            </a:extLst>
          </p:cNvPr>
          <p:cNvSpPr/>
          <p:nvPr/>
        </p:nvSpPr>
        <p:spPr>
          <a:xfrm>
            <a:off x="425578" y="386751"/>
            <a:ext cx="4514975" cy="35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733" dirty="0" smtClean="0">
                <a:solidFill>
                  <a:schemeClr val="accent1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●　</a:t>
            </a:r>
            <a:r>
              <a:rPr lang="ja-JP" altLang="en-US" sz="1733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重症</a:t>
            </a:r>
            <a:r>
              <a:rPr lang="ja-JP" altLang="en-US" sz="1733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病床運用状況</a:t>
            </a:r>
            <a:r>
              <a:rPr lang="ja-JP" altLang="en-US" sz="13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（令和２年</a:t>
            </a:r>
            <a:r>
              <a:rPr lang="en-US" altLang="ja-JP" sz="13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12</a:t>
            </a:r>
            <a:r>
              <a:rPr lang="ja-JP" altLang="en-US" sz="13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月４日以降）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E71F5D7-4F36-4261-943F-CEFD73EF1004}"/>
              </a:ext>
            </a:extLst>
          </p:cNvPr>
          <p:cNvSpPr/>
          <p:nvPr/>
        </p:nvSpPr>
        <p:spPr>
          <a:xfrm>
            <a:off x="6611820" y="392397"/>
            <a:ext cx="5017082" cy="35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733" dirty="0" smtClean="0">
                <a:solidFill>
                  <a:schemeClr val="accent1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●　</a:t>
            </a:r>
            <a:r>
              <a:rPr lang="ja-JP" altLang="en-US" sz="1733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軽症</a:t>
            </a:r>
            <a:r>
              <a:rPr lang="ja-JP" altLang="en-US" sz="1733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中等症病床運用状況</a:t>
            </a:r>
            <a:r>
              <a:rPr lang="ja-JP" altLang="en-US" sz="13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（令和２年</a:t>
            </a:r>
            <a:r>
              <a:rPr lang="en-US" altLang="ja-JP" sz="13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12</a:t>
            </a:r>
            <a:r>
              <a:rPr lang="ja-JP" altLang="en-US" sz="13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月４日以降）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13071" y="669531"/>
            <a:ext cx="4766176" cy="1033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733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733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733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r>
            <a:r>
              <a:rPr lang="ja-JP" altLang="en-US" sz="1733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ja-JP" altLang="en-US" sz="1733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現在　</a:t>
            </a:r>
            <a:r>
              <a:rPr lang="ja-JP" altLang="en-US" sz="2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病床</a:t>
            </a:r>
            <a:r>
              <a:rPr lang="ja-JP" altLang="en-US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運用率</a:t>
            </a:r>
            <a:r>
              <a:rPr lang="en-US" altLang="ja-JP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45.0</a:t>
            </a:r>
            <a:r>
              <a:rPr lang="ja-JP" altLang="en-US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2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運用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病床数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211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床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12/4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時点：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164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床）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517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517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</a:t>
            </a:r>
            <a:r>
              <a:rPr lang="ja-JP" altLang="en-US" sz="1517" b="1" dirty="0">
                <a:latin typeface="Meiryo UI" panose="020B0604030504040204" pitchFamily="50" charset="-128"/>
                <a:ea typeface="Meiryo UI" panose="020B0604030504040204" pitchFamily="50" charset="-128"/>
              </a:rPr>
              <a:t>患者数　</a:t>
            </a:r>
            <a:r>
              <a:rPr lang="en-US" altLang="ja-JP" sz="1517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95</a:t>
            </a:r>
            <a:r>
              <a:rPr lang="ja-JP" altLang="en-US" sz="1517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  <a:endParaRPr lang="en-US" altLang="ja-JP" sz="2167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508088"/>
            <a:ext cx="2743200" cy="365125"/>
          </a:xfrm>
        </p:spPr>
        <p:txBody>
          <a:bodyPr/>
          <a:lstStyle/>
          <a:p>
            <a:fld id="{F451F7C5-434F-488D-9CC2-63C640BFA45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0" y="2603"/>
            <a:ext cx="12192000" cy="4368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新型コロナウイルス感染症患者受入病床の確保・運用状況</a:t>
            </a:r>
          </a:p>
        </p:txBody>
      </p:sp>
    </p:spTree>
    <p:extLst>
      <p:ext uri="{BB962C8B-B14F-4D97-AF65-F5344CB8AC3E}">
        <p14:creationId xmlns:p14="http://schemas.microsoft.com/office/powerpoint/2010/main" val="152027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448800" y="6412493"/>
            <a:ext cx="2743200" cy="365125"/>
          </a:xfrm>
        </p:spPr>
        <p:txBody>
          <a:bodyPr/>
          <a:lstStyle/>
          <a:p>
            <a:fld id="{77DCD627-EEAA-4F34-BED0-FC7872475823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864023"/>
            <a:ext cx="380104" cy="27502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代以上の新規陽性者数と重症患者数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849562" y="864023"/>
            <a:ext cx="369332" cy="20928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重症化・軽症化・死亡の人数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99785" y="4983162"/>
            <a:ext cx="360637" cy="1611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-143527" y="0"/>
            <a:ext cx="12385580" cy="5737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新規陽性者数と重症者数の推移</a:t>
            </a:r>
            <a:endParaRPr kumimoji="1" lang="ja-JP" altLang="en-US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18" y="614028"/>
            <a:ext cx="11711431" cy="616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4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1" y="0"/>
            <a:ext cx="12192001" cy="58291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新規陽性者数の推移と患者発生シミュレーション</a:t>
            </a:r>
            <a:endParaRPr kumimoji="1" lang="ja-JP" altLang="en-US" sz="2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76828" y="6394987"/>
            <a:ext cx="2743200" cy="365125"/>
          </a:xfrm>
        </p:spPr>
        <p:txBody>
          <a:bodyPr/>
          <a:lstStyle/>
          <a:p>
            <a:fld id="{77DCD627-EEAA-4F34-BED0-FC7872475823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2399" y="706411"/>
            <a:ext cx="11887200" cy="46166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■令和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26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日から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日（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28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日緊急事態宣言解除後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週間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）まで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は、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80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日（参考：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日時点の直近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日間移動平均値が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79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）の横ばいで推移すると仮定し、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療養者数のシミュレーションを実施。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98" y="1108630"/>
            <a:ext cx="11888230" cy="56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9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15" y="772566"/>
            <a:ext cx="9083827" cy="5974598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-81888" y="1"/>
            <a:ext cx="12286445" cy="6267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療養者</a:t>
            </a:r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数</a:t>
            </a:r>
            <a:r>
              <a:rPr kumimoji="1"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のシミュレーション　</a:t>
            </a:r>
            <a:endParaRPr kumimoji="1" lang="ja-JP" altLang="en-US" sz="2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448800" y="6412493"/>
            <a:ext cx="2743200" cy="365125"/>
          </a:xfrm>
        </p:spPr>
        <p:txBody>
          <a:bodyPr/>
          <a:lstStyle/>
          <a:p>
            <a:fld id="{77DCD627-EEAA-4F34-BED0-FC7872475823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3356812" y="3683898"/>
            <a:ext cx="1778877" cy="466609"/>
          </a:xfrm>
          <a:prstGeom prst="wedgeRoundRectCallout">
            <a:avLst>
              <a:gd name="adj1" fmla="val 1687"/>
              <a:gd name="adj2" fmla="val 70853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確保病床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221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床中の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病床使用率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%(77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床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45491" y="6116222"/>
            <a:ext cx="346249" cy="6309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陽性者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数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709392" y="6029696"/>
            <a:ext cx="346249" cy="7655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重症患者数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02320" y="978636"/>
            <a:ext cx="2380459" cy="532453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26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日から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日（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28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日緊急事態宣言解除後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週間）までは、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80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日（参考：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日時点の直近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日間移動平均値が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79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）の横ばいで推移する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仮定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し、療養者数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のシミュレーションを実施。</a:t>
            </a:r>
          </a:p>
          <a:p>
            <a:endParaRPr kumimoji="1"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陽性者数の設定の考え方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代以上の新規陽性者を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(※1)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と設定。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代・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代の新規陽性者数を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(※1)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と設定。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※1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日時点の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日間移動平均値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重症率の設定の考え方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代以上の新規陽性者の重症率は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8.6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(※2)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と設定。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代・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代の新規陽性者の重症率は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1.8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(※2)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と設定。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※2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：第三波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(10/10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2/10)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における重症率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療養方法と期間の設定の考え方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■重症患者以外の陽性者のうち、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23.4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％は入院療養、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40.1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％は宿泊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療養、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36.5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％は自宅療養となる。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（第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三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波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(12/21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時点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実測値）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■重症以外の入院療養者は約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日後に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退院する。宿泊及び自宅療養者は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日後に解除となる。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（第三波（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12/21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時点）実測値）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3465095" y="4295473"/>
            <a:ext cx="7936832" cy="2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3465095" y="3590158"/>
            <a:ext cx="7936832" cy="2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角丸四角形吹き出し 17"/>
          <p:cNvSpPr/>
          <p:nvPr/>
        </p:nvSpPr>
        <p:spPr>
          <a:xfrm>
            <a:off x="3465095" y="3005631"/>
            <a:ext cx="1778877" cy="466609"/>
          </a:xfrm>
          <a:prstGeom prst="wedgeRoundRectCallout">
            <a:avLst>
              <a:gd name="adj1" fmla="val 1687"/>
              <a:gd name="adj2" fmla="val 70853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確保病床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221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床中の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病床使用率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%(110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床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748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61357" y="6407135"/>
            <a:ext cx="2743200" cy="365125"/>
          </a:xfrm>
        </p:spPr>
        <p:txBody>
          <a:bodyPr/>
          <a:lstStyle/>
          <a:p>
            <a:fld id="{77DCD627-EEAA-4F34-BED0-FC7872475823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-81888" y="1"/>
            <a:ext cx="12286445" cy="6267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療養者</a:t>
            </a:r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数</a:t>
            </a:r>
            <a:r>
              <a:rPr kumimoji="1"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のシミュレーション　</a:t>
            </a:r>
            <a:endParaRPr kumimoji="1" lang="ja-JP" altLang="en-US" sz="2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32" y="626588"/>
            <a:ext cx="5864860" cy="599898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362" y="619275"/>
            <a:ext cx="6206266" cy="5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8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55" y="728426"/>
            <a:ext cx="11918713" cy="6047756"/>
          </a:xfrm>
          <a:prstGeom prst="rect">
            <a:avLst/>
          </a:prstGeom>
        </p:spPr>
      </p:pic>
      <p:cxnSp>
        <p:nvCxnSpPr>
          <p:cNvPr id="25" name="直線コネクタ 24"/>
          <p:cNvCxnSpPr/>
          <p:nvPr/>
        </p:nvCxnSpPr>
        <p:spPr>
          <a:xfrm flipH="1">
            <a:off x="8704113" y="1149349"/>
            <a:ext cx="8925" cy="3956532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9657023" y="1080736"/>
            <a:ext cx="0" cy="64186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964308" y="1471057"/>
            <a:ext cx="5245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10/19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462701" y="851478"/>
            <a:ext cx="4828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1/19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9392624" y="851478"/>
            <a:ext cx="4828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1/31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左右矢印 37"/>
          <p:cNvSpPr/>
          <p:nvPr/>
        </p:nvSpPr>
        <p:spPr>
          <a:xfrm>
            <a:off x="8726270" y="1149349"/>
            <a:ext cx="930753" cy="428167"/>
          </a:xfrm>
          <a:prstGeom prst="leftRightArrow">
            <a:avLst>
              <a:gd name="adj1" fmla="val 50000"/>
              <a:gd name="adj2" fmla="val 30000"/>
            </a:avLst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 flipH="1">
            <a:off x="8876883" y="1240321"/>
            <a:ext cx="6804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日間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3" name="直線コネクタ 42"/>
          <p:cNvCxnSpPr/>
          <p:nvPr/>
        </p:nvCxnSpPr>
        <p:spPr>
          <a:xfrm>
            <a:off x="4854777" y="2196490"/>
            <a:ext cx="5731" cy="699233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4613365" y="1967779"/>
            <a:ext cx="4828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12/3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角丸四角形吹き出し 46"/>
          <p:cNvSpPr/>
          <p:nvPr/>
        </p:nvSpPr>
        <p:spPr>
          <a:xfrm>
            <a:off x="3242378" y="2100427"/>
            <a:ext cx="1325979" cy="364979"/>
          </a:xfrm>
          <a:prstGeom prst="wedgeRoundRectCallout">
            <a:avLst>
              <a:gd name="adj1" fmla="val 55700"/>
              <a:gd name="adj2" fmla="val -40661"/>
              <a:gd name="adj3" fmla="val 16667"/>
            </a:avLst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レッドステージ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移行</a:t>
            </a:r>
            <a:endParaRPr kumimoji="1"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（赤信号点灯）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3214130" y="1505117"/>
            <a:ext cx="2084294" cy="33617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84884" y="1534705"/>
            <a:ext cx="1742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か月間で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171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名増加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2" name="角丸四角形吹き出し 71"/>
          <p:cNvSpPr/>
          <p:nvPr/>
        </p:nvSpPr>
        <p:spPr>
          <a:xfrm>
            <a:off x="9936529" y="1158661"/>
            <a:ext cx="1727764" cy="601393"/>
          </a:xfrm>
          <a:prstGeom prst="wedgeRoundRectCallout">
            <a:avLst>
              <a:gd name="adj1" fmla="val -65609"/>
              <a:gd name="adj2" fmla="val 40223"/>
              <a:gd name="adj3" fmla="val 16667"/>
            </a:avLst>
          </a:prstGeom>
          <a:solidFill>
            <a:srgbClr val="FFB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9962008" y="1168605"/>
            <a:ext cx="1765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以上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の陽性者数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移動平均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が減少に転じた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日後に重症者数が減少に転じた。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829015" y="718327"/>
            <a:ext cx="131959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歳以上の新規陽性者数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歳未満の新規陽性者数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11896780" y="772709"/>
            <a:ext cx="307777" cy="5010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重症者数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-41014" y="772709"/>
            <a:ext cx="307777" cy="5010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陽性者数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-81888" y="1"/>
            <a:ext cx="12286445" cy="6267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第三波の重症者数と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歳以上の陽性者数の推移</a:t>
            </a:r>
            <a:r>
              <a:rPr kumimoji="1"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kumimoji="1" lang="ja-JP" altLang="en-US" sz="2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61357" y="6407135"/>
            <a:ext cx="2743200" cy="365125"/>
          </a:xfrm>
        </p:spPr>
        <p:txBody>
          <a:bodyPr/>
          <a:lstStyle/>
          <a:p>
            <a:fld id="{77DCD627-EEAA-4F34-BED0-FC7872475823}" type="slidenum">
              <a:rPr kumimoji="1" lang="ja-JP" altLang="en-US" smtClean="0"/>
              <a:t>8</a:t>
            </a:fld>
            <a:endParaRPr kumimoji="1" lang="ja-JP" altLang="en-US"/>
          </a:p>
        </p:txBody>
      </p:sp>
      <p:cxnSp>
        <p:nvCxnSpPr>
          <p:cNvPr id="13" name="カギ線コネクタ 12"/>
          <p:cNvCxnSpPr/>
          <p:nvPr/>
        </p:nvCxnSpPr>
        <p:spPr>
          <a:xfrm flipV="1">
            <a:off x="1208125" y="2895723"/>
            <a:ext cx="3655223" cy="2773557"/>
          </a:xfrm>
          <a:prstGeom prst="bentConnector3">
            <a:avLst>
              <a:gd name="adj1" fmla="val -417"/>
            </a:avLst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1590374" y="2748980"/>
            <a:ext cx="1652003" cy="3012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627367" y="2733823"/>
            <a:ext cx="156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45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間で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120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名増加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6" name="カギ線コネクタ 25"/>
          <p:cNvCxnSpPr/>
          <p:nvPr/>
        </p:nvCxnSpPr>
        <p:spPr>
          <a:xfrm flipV="1">
            <a:off x="1208125" y="3179298"/>
            <a:ext cx="3349807" cy="2489982"/>
          </a:xfrm>
          <a:prstGeom prst="bentConnector3">
            <a:avLst>
              <a:gd name="adj1" fmla="val -395"/>
            </a:avLst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1590374" y="3102581"/>
            <a:ext cx="1610254" cy="3183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528446" y="3104436"/>
            <a:ext cx="1713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間で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名増加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0" name="カギ線コネクタ 29"/>
          <p:cNvCxnSpPr/>
          <p:nvPr/>
        </p:nvCxnSpPr>
        <p:spPr>
          <a:xfrm flipV="1">
            <a:off x="1204787" y="4325905"/>
            <a:ext cx="2495236" cy="1350588"/>
          </a:xfrm>
          <a:prstGeom prst="bentConnector3">
            <a:avLst>
              <a:gd name="adj1" fmla="val -177"/>
            </a:avLst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1417947" y="4204617"/>
            <a:ext cx="1536268" cy="32701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432833" y="4204617"/>
            <a:ext cx="1483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か月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間で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名増加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1" name="カギ線コネクタ 40"/>
          <p:cNvCxnSpPr/>
          <p:nvPr/>
        </p:nvCxnSpPr>
        <p:spPr>
          <a:xfrm rot="16200000" flipH="1">
            <a:off x="9562019" y="1906710"/>
            <a:ext cx="2085047" cy="1895036"/>
          </a:xfrm>
          <a:prstGeom prst="bentConnector3">
            <a:avLst>
              <a:gd name="adj1" fmla="val 100602"/>
            </a:avLst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/>
          <p:cNvSpPr/>
          <p:nvPr/>
        </p:nvSpPr>
        <p:spPr>
          <a:xfrm>
            <a:off x="9859876" y="3752304"/>
            <a:ext cx="1398649" cy="328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9875448" y="3785682"/>
            <a:ext cx="14806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間で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90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名減少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" name="カギ線コネクタ 5"/>
          <p:cNvCxnSpPr/>
          <p:nvPr/>
        </p:nvCxnSpPr>
        <p:spPr>
          <a:xfrm flipV="1">
            <a:off x="1179352" y="3789289"/>
            <a:ext cx="2810001" cy="1883598"/>
          </a:xfrm>
          <a:prstGeom prst="bentConnector3">
            <a:avLst>
              <a:gd name="adj1" fmla="val 680"/>
            </a:avLst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/>
          <p:cNvSpPr/>
          <p:nvPr/>
        </p:nvSpPr>
        <p:spPr>
          <a:xfrm>
            <a:off x="1604060" y="3629646"/>
            <a:ext cx="1536268" cy="32701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557331" y="3644919"/>
            <a:ext cx="1700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35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間で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名増加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127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53182" y="6391275"/>
            <a:ext cx="2743200" cy="365125"/>
          </a:xfrm>
        </p:spPr>
        <p:txBody>
          <a:bodyPr/>
          <a:lstStyle/>
          <a:p>
            <a:fld id="{F216AE56-EAD3-4706-B860-3EC2C2952B40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-81888" y="1"/>
            <a:ext cx="12286445" cy="6267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第三波の重症者数と</a:t>
            </a:r>
            <a:r>
              <a:rPr lang="en-US" altLang="ja-JP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歳以上の陽性者</a:t>
            </a:r>
            <a:r>
              <a:rPr lang="ja-JP" altLang="en-US" sz="24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ja-JP" altLang="en-US" sz="2400" b="1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推移を踏まえた考察結果</a:t>
            </a:r>
            <a:r>
              <a:rPr kumimoji="1"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kumimoji="1" lang="ja-JP" altLang="en-US" sz="2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510439"/>
              </p:ext>
            </p:extLst>
          </p:nvPr>
        </p:nvGraphicFramePr>
        <p:xfrm>
          <a:off x="392485" y="1113902"/>
          <a:ext cx="11603897" cy="20923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02728">
                  <a:extLst>
                    <a:ext uri="{9D8B030D-6E8A-4147-A177-3AD203B41FA5}">
                      <a16:colId xmlns:a16="http://schemas.microsoft.com/office/drawing/2014/main" val="632026809"/>
                    </a:ext>
                  </a:extLst>
                </a:gridCol>
                <a:gridCol w="7801169">
                  <a:extLst>
                    <a:ext uri="{9D8B030D-6E8A-4147-A177-3AD203B41FA5}">
                      <a16:colId xmlns:a16="http://schemas.microsoft.com/office/drawing/2014/main" val="3384682525"/>
                    </a:ext>
                  </a:extLst>
                </a:gridCol>
              </a:tblGrid>
              <a:tr h="41847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新規陽性者が増加に転じた際の重症者数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非常事態（赤信号点灯）基準（確保病床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221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床中の使用率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70%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）到達までの日数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1231704"/>
                  </a:ext>
                </a:extLst>
              </a:tr>
              <a:tr h="41847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45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日間で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160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名（病床使用率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72%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998507"/>
                  </a:ext>
                </a:extLst>
              </a:tr>
              <a:tr h="41847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日間で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160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名（病床使用率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72%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7493202"/>
                  </a:ext>
                </a:extLst>
              </a:tr>
              <a:tr h="41847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80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35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日間で約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160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名（病床使用率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72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％）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8061614"/>
                  </a:ext>
                </a:extLst>
              </a:tr>
              <a:tr h="41847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90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か月間で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150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名（病床使用率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68%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5675218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302867" y="783779"/>
            <a:ext cx="6627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今後の新規陽性者数が増加に転じた場合</a:t>
            </a:r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(※1)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の重症者数の見込みについて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2485" y="3206257"/>
            <a:ext cx="44582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※1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：新規陽性者数が第三波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(10/10)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以降と同じ前週増加比で増減すると仮定。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92123" y="6502484"/>
            <a:ext cx="39982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※2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：第三波</a:t>
            </a:r>
            <a:r>
              <a:rPr kumimoji="1"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(10/10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2/10)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における重症者が退院するまでの日数：約</a:t>
            </a:r>
            <a:r>
              <a:rPr kumimoji="1"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21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日間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592124" y="3693389"/>
            <a:ext cx="11138058" cy="2807424"/>
          </a:xfrm>
          <a:prstGeom prst="roundRect">
            <a:avLst>
              <a:gd name="adj" fmla="val 791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2123" y="4117838"/>
            <a:ext cx="111380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１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新規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陽性者数は前週増加比が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0.61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倍から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0.77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倍と減少スピードが鈍化。</a:t>
            </a: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 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また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月中旬以降、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歳以上の陽性者数は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名前後を推移しており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、現時点で重症者数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95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名。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２　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新規陽性者が増加に転じる前に重症者数を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どこまで減少させておくかによって、今後の感染拡大において医療提供体制ひっ迫（非常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 事態（赤信号点灯）基準到達）までの期間の長短が決まる。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重症者数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名程度まで減少させるためには、１日あたりの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代以上新規陽性者数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名程度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が少なくとも約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３週間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以上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（重症者数の平均入院期間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※2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）続く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状況にまで、新規陽性者数を減少させることが必要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（参考：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日時点の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歳以上の陽性者数の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日間移動平均　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名）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69544" y="3736337"/>
            <a:ext cx="4142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現在の感染状況及び療養状況からのまとめ</a:t>
            </a:r>
            <a:r>
              <a:rPr kumimoji="1"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3239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7866</TotalTime>
  <Words>1215</Words>
  <Application>Microsoft Office PowerPoint</Application>
  <PresentationFormat>ワイド画面</PresentationFormat>
  <Paragraphs>163</Paragraphs>
  <Slides>9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9" baseType="lpstr">
      <vt:lpstr>HGPｺﾞｼｯｸE</vt:lpstr>
      <vt:lpstr>Meiryo UI</vt:lpstr>
      <vt:lpstr>UD デジタル 教科書体 NK-B</vt:lpstr>
      <vt:lpstr>UD デジタル 教科書体 NP-B</vt:lpstr>
      <vt:lpstr>游ゴシック</vt:lpstr>
      <vt:lpstr>游ゴシック Light</vt:lpstr>
      <vt:lpstr>游明朝</vt:lpstr>
      <vt:lpstr>Arial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寶來　徳子</dc:creator>
  <cp:lastModifiedBy>周藤　英</cp:lastModifiedBy>
  <cp:revision>1089</cp:revision>
  <cp:lastPrinted>2021-02-26T03:47:26Z</cp:lastPrinted>
  <dcterms:created xsi:type="dcterms:W3CDTF">2020-08-11T02:27:27Z</dcterms:created>
  <dcterms:modified xsi:type="dcterms:W3CDTF">2021-02-26T10:06:21Z</dcterms:modified>
</cp:coreProperties>
</file>