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910" r:id="rId2"/>
    <p:sldId id="891" r:id="rId3"/>
    <p:sldId id="884" r:id="rId4"/>
    <p:sldId id="885" r:id="rId5"/>
    <p:sldId id="911" r:id="rId6"/>
    <p:sldId id="907" r:id="rId7"/>
    <p:sldId id="908" r:id="rId8"/>
    <p:sldId id="886" r:id="rId9"/>
    <p:sldId id="895" r:id="rId10"/>
    <p:sldId id="896" r:id="rId11"/>
    <p:sldId id="897" r:id="rId12"/>
    <p:sldId id="898" r:id="rId13"/>
    <p:sldId id="899" r:id="rId14"/>
    <p:sldId id="887" r:id="rId15"/>
    <p:sldId id="888" r:id="rId16"/>
    <p:sldId id="889" r:id="rId17"/>
    <p:sldId id="909" r:id="rId18"/>
    <p:sldId id="906" r:id="rId19"/>
    <p:sldId id="902" r:id="rId20"/>
    <p:sldId id="905" r:id="rId21"/>
    <p:sldId id="904" r:id="rId22"/>
    <p:sldId id="912" r:id="rId2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33CC33"/>
    <a:srgbClr val="99FF99"/>
    <a:srgbClr val="FF9999"/>
    <a:srgbClr val="FF6699"/>
    <a:srgbClr val="E7EDEF"/>
    <a:srgbClr val="FF6600"/>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2101" autoAdjust="0"/>
  </p:normalViewPr>
  <p:slideViewPr>
    <p:cSldViewPr snapToGrid="0">
      <p:cViewPr varScale="1">
        <p:scale>
          <a:sx n="68" d="100"/>
          <a:sy n="68" d="100"/>
        </p:scale>
        <p:origin x="70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D64E24C0-EAE7-42C3-A2C6-11E03F4A7047}" type="datetimeFigureOut">
              <a:rPr kumimoji="1" lang="ja-JP" altLang="en-US" smtClean="0"/>
              <a:t>2021/2/26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314177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196561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3</a:t>
            </a:fld>
            <a:endParaRPr kumimoji="1" lang="ja-JP" altLang="en-US"/>
          </a:p>
        </p:txBody>
      </p:sp>
    </p:spTree>
    <p:extLst>
      <p:ext uri="{BB962C8B-B14F-4D97-AF65-F5344CB8AC3E}">
        <p14:creationId xmlns:p14="http://schemas.microsoft.com/office/powerpoint/2010/main" val="279712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4</a:t>
            </a:fld>
            <a:endParaRPr kumimoji="1" lang="ja-JP" altLang="en-US"/>
          </a:p>
        </p:txBody>
      </p:sp>
    </p:spTree>
    <p:extLst>
      <p:ext uri="{BB962C8B-B14F-4D97-AF65-F5344CB8AC3E}">
        <p14:creationId xmlns:p14="http://schemas.microsoft.com/office/powerpoint/2010/main" val="140595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5</a:t>
            </a:fld>
            <a:endParaRPr kumimoji="1" lang="ja-JP" altLang="en-US"/>
          </a:p>
        </p:txBody>
      </p:sp>
    </p:spTree>
    <p:extLst>
      <p:ext uri="{BB962C8B-B14F-4D97-AF65-F5344CB8AC3E}">
        <p14:creationId xmlns:p14="http://schemas.microsoft.com/office/powerpoint/2010/main" val="283896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8</a:t>
            </a:fld>
            <a:endParaRPr kumimoji="1" lang="ja-JP" altLang="en-US"/>
          </a:p>
        </p:txBody>
      </p:sp>
    </p:spTree>
    <p:extLst>
      <p:ext uri="{BB962C8B-B14F-4D97-AF65-F5344CB8AC3E}">
        <p14:creationId xmlns:p14="http://schemas.microsoft.com/office/powerpoint/2010/main" val="233086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10</a:t>
            </a:fld>
            <a:endParaRPr kumimoji="1" lang="ja-JP" altLang="en-US"/>
          </a:p>
        </p:txBody>
      </p:sp>
    </p:spTree>
    <p:extLst>
      <p:ext uri="{BB962C8B-B14F-4D97-AF65-F5344CB8AC3E}">
        <p14:creationId xmlns:p14="http://schemas.microsoft.com/office/powerpoint/2010/main" val="404339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14A32F-0E8C-4D91-BAC6-EA2E81F1CF45}" type="datetime1">
              <a:rPr kumimoji="1" lang="ja-JP" altLang="en-US" smtClean="0"/>
              <a:t>2021/2/26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5DF179-10CB-45A6-B13C-93904DC17FE4}" type="datetime1">
              <a:rPr kumimoji="1" lang="ja-JP" altLang="en-US" smtClean="0"/>
              <a:t>2021/2/26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6242DB-F35F-4377-94B7-B7ED4323D95B}" type="datetime1">
              <a:rPr kumimoji="1" lang="ja-JP" altLang="en-US" smtClean="0"/>
              <a:t>2021/2/26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583C5E-CF60-4334-9FD4-141CAC84472E}" type="datetime1">
              <a:rPr kumimoji="1" lang="ja-JP" altLang="en-US" smtClean="0"/>
              <a:t>2021/2/26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771D1FA-B226-445F-B72F-F5654B8E355B}" type="datetime1">
              <a:rPr kumimoji="1" lang="ja-JP" altLang="en-US" smtClean="0"/>
              <a:t>2021/2/26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ACE846-7A07-4EDA-B2BD-6340DA55CC0B}" type="datetime1">
              <a:rPr kumimoji="1" lang="ja-JP" altLang="en-US" smtClean="0"/>
              <a:t>2021/2/26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CB574D-5CAF-477E-894B-F08871D0771C}" type="datetime1">
              <a:rPr kumimoji="1" lang="ja-JP" altLang="en-US" smtClean="0"/>
              <a:t>2021/2/26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622300-6663-4891-BD5D-793907E96D35}" type="datetime1">
              <a:rPr kumimoji="1" lang="ja-JP" altLang="en-US" smtClean="0"/>
              <a:t>2021/2/26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63E0D3-56EB-460F-ABA6-3FE4DA800664}" type="datetime1">
              <a:rPr kumimoji="1" lang="ja-JP" altLang="en-US" smtClean="0"/>
              <a:t>2021/2/26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9D1D72-1EAB-4C54-83FC-667B976995F2}" type="datetime1">
              <a:rPr kumimoji="1" lang="ja-JP" altLang="en-US" smtClean="0"/>
              <a:t>2021/2/26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3F1E87-BAE2-4B8B-8BEA-3C5827EB6F87}" type="datetime1">
              <a:rPr kumimoji="1" lang="ja-JP" altLang="en-US" smtClean="0"/>
              <a:t>2021/2/26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C00F3-FD50-4284-B304-AA55E7B077B8}" type="datetime1">
              <a:rPr kumimoji="1" lang="ja-JP" altLang="en-US" smtClean="0"/>
              <a:t>2021/2/26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51458" y="550659"/>
            <a:ext cx="11851651" cy="3974937"/>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7" name="テキスト ボックス 1"/>
          <p:cNvSpPr txBox="1"/>
          <p:nvPr/>
        </p:nvSpPr>
        <p:spPr>
          <a:xfrm>
            <a:off x="1102552" y="4548625"/>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407362" y="4548621"/>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2818951" y="4548619"/>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4320263" y="4559121"/>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　</a:t>
            </a:r>
            <a:r>
              <a:rPr lang="ja-JP" altLang="en-US" sz="800" dirty="0" smtClean="0">
                <a:latin typeface="Meiryo UI" panose="020B0604030504040204" pitchFamily="50" charset="-128"/>
                <a:ea typeface="Meiryo UI" panose="020B0604030504040204" pitchFamily="50" charset="-128"/>
              </a:rPr>
              <a:t>イエローステージ２移行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月５日）</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4614513" y="4567846"/>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3620931" y="4548622"/>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5944336" y="4548622"/>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a:t>
            </a:r>
            <a:r>
              <a:rPr lang="ja-JP" altLang="en-US" sz="800" dirty="0">
                <a:latin typeface="Meiryo UI" panose="020B0604030504040204" pitchFamily="50" charset="-128"/>
                <a:ea typeface="Meiryo UI" panose="020B0604030504040204" pitchFamily="50" charset="-128"/>
              </a:rPr>
              <a:t>点灯</a:t>
            </a:r>
            <a:r>
              <a:rPr lang="ja-JP" altLang="en-US" sz="800" dirty="0" smtClean="0">
                <a:latin typeface="Meiryo UI" panose="020B0604030504040204" pitchFamily="50" charset="-128"/>
                <a:ea typeface="Meiryo UI" panose="020B0604030504040204" pitchFamily="50" charset="-128"/>
              </a:rPr>
              <a:t>（医療非常事態宣言）</a:t>
            </a:r>
          </a:p>
        </p:txBody>
      </p:sp>
      <p:sp>
        <p:nvSpPr>
          <p:cNvPr id="20" name="テキスト ボックス 1"/>
          <p:cNvSpPr txBox="1"/>
          <p:nvPr/>
        </p:nvSpPr>
        <p:spPr>
          <a:xfrm>
            <a:off x="6301024" y="4548622"/>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　レッドステージ１移行</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rPr>
              <a:t>12</a:t>
            </a:r>
            <a:r>
              <a:rPr lang="ja-JP" altLang="en-US" sz="800" dirty="0" smtClean="0">
                <a:solidFill>
                  <a:prstClr val="black"/>
                </a:solidFill>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15</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5039009" y="4559117"/>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5460447" y="4559117"/>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6543792" y="4548622"/>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1"/>
          <p:cNvSpPr txBox="1"/>
          <p:nvPr/>
        </p:nvSpPr>
        <p:spPr>
          <a:xfrm>
            <a:off x="8522266" y="4548617"/>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緊急事態措置実施期間（～３月７日）</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レッドステージ（非常事態）２への移行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8076206" y="4559117"/>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8" name="下矢印 27"/>
          <p:cNvSpPr/>
          <p:nvPr/>
        </p:nvSpPr>
        <p:spPr>
          <a:xfrm>
            <a:off x="4868579" y="1335623"/>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387762" y="870468"/>
            <a:ext cx="166754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11/27</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（大阪市北区・中央区）</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0" name="下矢印 29"/>
          <p:cNvSpPr/>
          <p:nvPr/>
        </p:nvSpPr>
        <p:spPr>
          <a:xfrm>
            <a:off x="5383543" y="1603537"/>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125396" y="816091"/>
            <a:ext cx="1188000" cy="830997"/>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12/3</a:t>
            </a: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赤信号点灯</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（医療非常事態</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宣言）</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2" name="下矢印 31"/>
          <p:cNvSpPr/>
          <p:nvPr/>
        </p:nvSpPr>
        <p:spPr>
          <a:xfrm>
            <a:off x="6358051" y="1649042"/>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376081" y="1012457"/>
            <a:ext cx="1584000"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12/16</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4" name="下矢印 33"/>
          <p:cNvSpPr/>
          <p:nvPr/>
        </p:nvSpPr>
        <p:spPr>
          <a:xfrm>
            <a:off x="8538046" y="1022933"/>
            <a:ext cx="189448"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8406248" y="593040"/>
            <a:ext cx="1584000" cy="648000"/>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1/14</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（大阪府全域）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6" name="テキスト ボックス 1"/>
          <p:cNvSpPr txBox="1"/>
          <p:nvPr/>
        </p:nvSpPr>
        <p:spPr>
          <a:xfrm>
            <a:off x="6984512" y="4548618"/>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全ての国・地域からの外国人入国拒否</a:t>
            </a:r>
            <a:endParaRPr kumimoji="1" lang="en-US" altLang="ja-JP" sz="800" dirty="0" smtClean="0">
              <a:latin typeface="Meiryo UI" panose="020B0604030504040204" pitchFamily="50" charset="-128"/>
              <a:ea typeface="Meiryo UI" panose="020B0604030504040204" pitchFamily="50" charset="-128"/>
            </a:endParaRPr>
          </a:p>
        </p:txBody>
      </p:sp>
      <p:sp>
        <p:nvSpPr>
          <p:cNvPr id="27" name="テキスト ボックス 1"/>
          <p:cNvSpPr txBox="1"/>
          <p:nvPr/>
        </p:nvSpPr>
        <p:spPr>
          <a:xfrm>
            <a:off x="11443248" y="4572237"/>
            <a:ext cx="45169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２</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緊急事態宣言解除要請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spTree>
    <p:extLst>
      <p:ext uri="{BB962C8B-B14F-4D97-AF65-F5344CB8AC3E}">
        <p14:creationId xmlns:p14="http://schemas.microsoft.com/office/powerpoint/2010/main" val="280469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096000" y="1315782"/>
            <a:ext cx="6023370" cy="5499069"/>
          </a:xfrm>
          <a:prstGeom prst="rect">
            <a:avLst/>
          </a:prstGeom>
        </p:spPr>
      </p:pic>
      <p:pic>
        <p:nvPicPr>
          <p:cNvPr id="2" name="図 1"/>
          <p:cNvPicPr>
            <a:picLocks noChangeAspect="1"/>
          </p:cNvPicPr>
          <p:nvPr/>
        </p:nvPicPr>
        <p:blipFill>
          <a:blip r:embed="rId4"/>
          <a:stretch>
            <a:fillRect/>
          </a:stretch>
        </p:blipFill>
        <p:spPr>
          <a:xfrm>
            <a:off x="53610" y="1358931"/>
            <a:ext cx="5730737" cy="5499069"/>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10</a:t>
            </a:fld>
            <a:endParaRPr kumimoji="1" lang="ja-JP" altLang="en-US" dirty="0"/>
          </a:p>
        </p:txBody>
      </p:sp>
      <p:sp>
        <p:nvSpPr>
          <p:cNvPr id="16" name="テキスト ボックス 15"/>
          <p:cNvSpPr txBox="1"/>
          <p:nvPr/>
        </p:nvSpPr>
        <p:spPr>
          <a:xfrm>
            <a:off x="5855693" y="4188054"/>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827276" y="2313242"/>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23" name="テキスト ボックス 22"/>
          <p:cNvSpPr txBox="1"/>
          <p:nvPr/>
        </p:nvSpPr>
        <p:spPr>
          <a:xfrm>
            <a:off x="9927911" y="6350069"/>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8" name="テキスト ボックス 1"/>
          <p:cNvSpPr txBox="1"/>
          <p:nvPr/>
        </p:nvSpPr>
        <p:spPr>
          <a:xfrm rot="19029553">
            <a:off x="5028298" y="565093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30" name="テキスト ボックス 1"/>
          <p:cNvSpPr txBox="1"/>
          <p:nvPr/>
        </p:nvSpPr>
        <p:spPr>
          <a:xfrm rot="19029553">
            <a:off x="11372524" y="5609463"/>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20" name="正方形/長方形 19"/>
          <p:cNvSpPr/>
          <p:nvPr/>
        </p:nvSpPr>
        <p:spPr>
          <a:xfrm>
            <a:off x="6593320" y="977228"/>
            <a:ext cx="559868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2</a:t>
            </a:r>
            <a:r>
              <a:rPr lang="ja-JP" altLang="en-US" sz="1600" dirty="0" smtClean="0"/>
              <a:t>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45,055</a:t>
            </a:r>
            <a:r>
              <a:rPr lang="ja-JP" altLang="en-US" sz="1600" dirty="0" smtClean="0"/>
              <a:t>事例</a:t>
            </a:r>
            <a:r>
              <a:rPr lang="ja-JP" altLang="en-US" sz="1600" dirty="0"/>
              <a:t>の状況）</a:t>
            </a:r>
          </a:p>
        </p:txBody>
      </p:sp>
      <p:sp>
        <p:nvSpPr>
          <p:cNvPr id="15" name="正方形/長方形 14">
            <a:extLst>
              <a:ext uri="{FF2B5EF4-FFF2-40B4-BE49-F238E27FC236}">
                <a16:creationId xmlns:a16="http://schemas.microsoft.com/office/drawing/2014/main" id="{FC024533-669C-48B1-82E7-C27042384F7F}"/>
              </a:ext>
            </a:extLst>
          </p:cNvPr>
          <p:cNvSpPr/>
          <p:nvPr/>
        </p:nvSpPr>
        <p:spPr>
          <a:xfrm>
            <a:off x="0" y="561636"/>
            <a:ext cx="12192000" cy="4549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大阪市内居住者の割合は、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月７日からの２週間は約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割。（直近４日間は５割弱）</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5655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97609" y="1475098"/>
            <a:ext cx="11796782" cy="5200339"/>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11</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0" y="578423"/>
            <a:ext cx="12192000" cy="5751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１月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日以降の府域への時短要請以降、大阪市内・市外の人口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万人あたり新規陽性者数はいずれも減少。</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下矢印 12"/>
          <p:cNvSpPr/>
          <p:nvPr/>
        </p:nvSpPr>
        <p:spPr>
          <a:xfrm>
            <a:off x="1065037" y="2487751"/>
            <a:ext cx="180000" cy="32641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41514" y="1841420"/>
            <a:ext cx="1378481" cy="646331"/>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11/27</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北区・中央区への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時短等要請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6" name="下矢印 15"/>
          <p:cNvSpPr/>
          <p:nvPr/>
        </p:nvSpPr>
        <p:spPr>
          <a:xfrm>
            <a:off x="2753561" y="2334426"/>
            <a:ext cx="180000" cy="106081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473913" y="1719962"/>
            <a:ext cx="2460448" cy="646331"/>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12/16</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府民への不要不急外出自粛要請・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大阪市全域への時短等要請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8" name="下矢印 17"/>
          <p:cNvSpPr/>
          <p:nvPr/>
        </p:nvSpPr>
        <p:spPr>
          <a:xfrm>
            <a:off x="6911364" y="1783034"/>
            <a:ext cx="180000" cy="54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699605" y="1238372"/>
            <a:ext cx="2219312" cy="646331"/>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1/14</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府域の飲食店等への時短要請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26606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12</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0" y="572169"/>
            <a:ext cx="12192000" cy="4587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代の市内を除き、全年代の市内・市外人口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万人あたり新規陽性者数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は引き続き減少。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37363" y="1073469"/>
            <a:ext cx="5742930" cy="2792210"/>
          </a:xfrm>
          <a:prstGeom prst="rect">
            <a:avLst/>
          </a:prstGeom>
        </p:spPr>
      </p:pic>
      <p:pic>
        <p:nvPicPr>
          <p:cNvPr id="3" name="図 2"/>
          <p:cNvPicPr>
            <a:picLocks noChangeAspect="1"/>
          </p:cNvPicPr>
          <p:nvPr/>
        </p:nvPicPr>
        <p:blipFill>
          <a:blip r:embed="rId3"/>
          <a:stretch>
            <a:fillRect/>
          </a:stretch>
        </p:blipFill>
        <p:spPr>
          <a:xfrm>
            <a:off x="5926918" y="1049083"/>
            <a:ext cx="6218459" cy="2816596"/>
          </a:xfrm>
          <a:prstGeom prst="rect">
            <a:avLst/>
          </a:prstGeom>
        </p:spPr>
      </p:pic>
      <p:pic>
        <p:nvPicPr>
          <p:cNvPr id="4" name="図 3"/>
          <p:cNvPicPr>
            <a:picLocks noChangeAspect="1"/>
          </p:cNvPicPr>
          <p:nvPr/>
        </p:nvPicPr>
        <p:blipFill>
          <a:blip r:embed="rId4"/>
          <a:stretch>
            <a:fillRect/>
          </a:stretch>
        </p:blipFill>
        <p:spPr>
          <a:xfrm>
            <a:off x="183988" y="3908236"/>
            <a:ext cx="5742930" cy="2828789"/>
          </a:xfrm>
          <a:prstGeom prst="rect">
            <a:avLst/>
          </a:prstGeom>
        </p:spPr>
      </p:pic>
      <p:pic>
        <p:nvPicPr>
          <p:cNvPr id="6" name="図 5"/>
          <p:cNvPicPr>
            <a:picLocks noChangeAspect="1"/>
          </p:cNvPicPr>
          <p:nvPr/>
        </p:nvPicPr>
        <p:blipFill>
          <a:blip r:embed="rId5"/>
          <a:stretch>
            <a:fillRect/>
          </a:stretch>
        </p:blipFill>
        <p:spPr>
          <a:xfrm>
            <a:off x="5926918" y="3865679"/>
            <a:ext cx="6120914" cy="2834886"/>
          </a:xfrm>
          <a:prstGeom prst="rect">
            <a:avLst/>
          </a:prstGeom>
        </p:spPr>
      </p:pic>
    </p:spTree>
    <p:extLst>
      <p:ext uri="{BB962C8B-B14F-4D97-AF65-F5344CB8AC3E}">
        <p14:creationId xmlns:p14="http://schemas.microsoft.com/office/powerpoint/2010/main" val="2024723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13</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3"/>
            <a:ext cx="12192000" cy="532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代の市内を除き、全年代の市内・市外人口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万人あたり新規陽性者数は引き続き減少。</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52839" y="1111348"/>
            <a:ext cx="6090432" cy="2828789"/>
          </a:xfrm>
          <a:prstGeom prst="rect">
            <a:avLst/>
          </a:prstGeom>
        </p:spPr>
      </p:pic>
    </p:spTree>
    <p:extLst>
      <p:ext uri="{BB962C8B-B14F-4D97-AF65-F5344CB8AC3E}">
        <p14:creationId xmlns:p14="http://schemas.microsoft.com/office/powerpoint/2010/main" val="624359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245587" y="1479004"/>
            <a:ext cx="5675868" cy="5340559"/>
          </a:xfrm>
          <a:prstGeom prst="rect">
            <a:avLst/>
          </a:prstGeom>
        </p:spPr>
      </p:pic>
      <p:sp>
        <p:nvSpPr>
          <p:cNvPr id="24" name="正方形/長方形 23">
            <a:extLst>
              <a:ext uri="{FF2B5EF4-FFF2-40B4-BE49-F238E27FC236}">
                <a16:creationId xmlns:a16="http://schemas.microsoft.com/office/drawing/2014/main" id="{FC024533-669C-48B1-82E7-C27042384F7F}"/>
              </a:ext>
            </a:extLst>
          </p:cNvPr>
          <p:cNvSpPr/>
          <p:nvPr/>
        </p:nvSpPr>
        <p:spPr>
          <a:xfrm>
            <a:off x="0" y="565389"/>
            <a:ext cx="12192000" cy="5093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月下旬以降、感染経路不明の割合が５割弱（直近</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4</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日間はやや増加。）</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14</a:t>
            </a:fld>
            <a:endParaRPr kumimoji="1" lang="ja-JP" altLang="en-US" dirty="0"/>
          </a:p>
        </p:txBody>
      </p:sp>
      <p:sp>
        <p:nvSpPr>
          <p:cNvPr id="16" name="テキスト ボックス 15"/>
          <p:cNvSpPr txBox="1"/>
          <p:nvPr/>
        </p:nvSpPr>
        <p:spPr>
          <a:xfrm>
            <a:off x="5662815" y="4277054"/>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662815" y="2749704"/>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2" name="正方形/長方形 11"/>
          <p:cNvSpPr/>
          <p:nvPr/>
        </p:nvSpPr>
        <p:spPr>
          <a:xfrm>
            <a:off x="6443205" y="1074722"/>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45,055</a:t>
            </a:r>
            <a:r>
              <a:rPr lang="ja-JP" altLang="en-US" sz="1600" dirty="0" smtClean="0"/>
              <a:t>事例</a:t>
            </a:r>
            <a:r>
              <a:rPr lang="ja-JP" altLang="en-US" sz="1600" dirty="0"/>
              <a:t>の状況）</a:t>
            </a:r>
          </a:p>
        </p:txBody>
      </p:sp>
      <p:sp>
        <p:nvSpPr>
          <p:cNvPr id="19" name="テキスト ボックス 18"/>
          <p:cNvSpPr txBox="1"/>
          <p:nvPr/>
        </p:nvSpPr>
        <p:spPr>
          <a:xfrm>
            <a:off x="10044394" y="1413276"/>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smtClean="0"/>
              <a:t>※</a:t>
            </a:r>
            <a:r>
              <a:rPr lang="ja-JP" altLang="en-US" sz="975" dirty="0" smtClean="0"/>
              <a:t>グラフは推定値で作成</a:t>
            </a:r>
            <a:endParaRPr lang="en-US" altLang="ja-JP" sz="975" dirty="0" smtClean="0"/>
          </a:p>
        </p:txBody>
      </p:sp>
      <p:sp>
        <p:nvSpPr>
          <p:cNvPr id="20" name="テキスト ボックス 1"/>
          <p:cNvSpPr txBox="1"/>
          <p:nvPr/>
        </p:nvSpPr>
        <p:spPr>
          <a:xfrm rot="18857355">
            <a:off x="11148487" y="562420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21" name="テキスト ボックス 1"/>
          <p:cNvSpPr txBox="1"/>
          <p:nvPr/>
        </p:nvSpPr>
        <p:spPr>
          <a:xfrm rot="18857355">
            <a:off x="4896810" y="565306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pic>
        <p:nvPicPr>
          <p:cNvPr id="3" name="図 2"/>
          <p:cNvPicPr>
            <a:picLocks noChangeAspect="1"/>
          </p:cNvPicPr>
          <p:nvPr/>
        </p:nvPicPr>
        <p:blipFill>
          <a:blip r:embed="rId3"/>
          <a:stretch>
            <a:fillRect/>
          </a:stretch>
        </p:blipFill>
        <p:spPr>
          <a:xfrm>
            <a:off x="40921" y="1511485"/>
            <a:ext cx="5627096" cy="5340559"/>
          </a:xfrm>
          <a:prstGeom prst="rect">
            <a:avLst/>
          </a:prstGeom>
        </p:spPr>
      </p:pic>
    </p:spTree>
    <p:extLst>
      <p:ext uri="{BB962C8B-B14F-4D97-AF65-F5344CB8AC3E}">
        <p14:creationId xmlns:p14="http://schemas.microsoft.com/office/powerpoint/2010/main" val="1460918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8482" y="1204776"/>
            <a:ext cx="5456393" cy="5547841"/>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15</a:t>
            </a:fld>
            <a:endParaRPr kumimoji="1" lang="ja-JP" altLang="en-US" dirty="0"/>
          </a:p>
        </p:txBody>
      </p:sp>
      <p:sp>
        <p:nvSpPr>
          <p:cNvPr id="16" name="テキスト ボックス 15"/>
          <p:cNvSpPr txBox="1"/>
          <p:nvPr/>
        </p:nvSpPr>
        <p:spPr>
          <a:xfrm>
            <a:off x="5520349"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14875"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12" name="テキスト ボックス 11"/>
          <p:cNvSpPr txBox="1"/>
          <p:nvPr/>
        </p:nvSpPr>
        <p:spPr>
          <a:xfrm>
            <a:off x="11419438"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419438"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0" y="565389"/>
            <a:ext cx="12192000" cy="6393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２月７日からの２週間で、市内の感染経路不明割合が５割を超過。</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1"/>
          <p:cNvSpPr txBox="1"/>
          <p:nvPr/>
        </p:nvSpPr>
        <p:spPr>
          <a:xfrm rot="18857355">
            <a:off x="4744744" y="562576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23" name="テキスト ボックス 1"/>
          <p:cNvSpPr txBox="1"/>
          <p:nvPr/>
        </p:nvSpPr>
        <p:spPr>
          <a:xfrm rot="18857355">
            <a:off x="10739739" y="565716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pic>
        <p:nvPicPr>
          <p:cNvPr id="4" name="図 3"/>
          <p:cNvPicPr>
            <a:picLocks noChangeAspect="1"/>
          </p:cNvPicPr>
          <p:nvPr/>
        </p:nvPicPr>
        <p:blipFill>
          <a:blip r:embed="rId3"/>
          <a:stretch>
            <a:fillRect/>
          </a:stretch>
        </p:blipFill>
        <p:spPr>
          <a:xfrm>
            <a:off x="6128289" y="1204775"/>
            <a:ext cx="5450296" cy="5547841"/>
          </a:xfrm>
          <a:prstGeom prst="rect">
            <a:avLst/>
          </a:prstGeom>
        </p:spPr>
      </p:pic>
    </p:spTree>
    <p:extLst>
      <p:ext uri="{BB962C8B-B14F-4D97-AF65-F5344CB8AC3E}">
        <p14:creationId xmlns:p14="http://schemas.microsoft.com/office/powerpoint/2010/main" val="3349206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年代</a:t>
            </a:r>
            <a:r>
              <a:rPr lang="ja-JP" altLang="en-US" sz="2800" b="1" dirty="0">
                <a:latin typeface="UD デジタル 教科書体 NP-B" panose="02020700000000000000" pitchFamily="18" charset="-128"/>
                <a:ea typeface="UD デジタル 教科書体 NP-B" panose="02020700000000000000" pitchFamily="18" charset="-128"/>
              </a:rPr>
              <a:t>別</a:t>
            </a:r>
            <a:r>
              <a:rPr lang="ja-JP" altLang="en-US" sz="2800" b="1" dirty="0" smtClean="0">
                <a:latin typeface="UD デジタル 教科書体 NP-B" panose="02020700000000000000" pitchFamily="18" charset="-128"/>
                <a:ea typeface="UD デジタル 教科書体 NP-B" panose="02020700000000000000" pitchFamily="18" charset="-128"/>
              </a:rPr>
              <a:t>感染経路（第三波）</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16</a:t>
            </a:fld>
            <a:endParaRPr kumimoji="1" lang="ja-JP" altLang="en-US" dirty="0"/>
          </a:p>
        </p:txBody>
      </p:sp>
      <p:sp>
        <p:nvSpPr>
          <p:cNvPr id="6" name="正方形/長方形 5"/>
          <p:cNvSpPr/>
          <p:nvPr/>
        </p:nvSpPr>
        <p:spPr>
          <a:xfrm>
            <a:off x="6287912" y="618886"/>
            <a:ext cx="5766322"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a:t>2</a:t>
            </a:r>
            <a:r>
              <a:rPr lang="ja-JP" altLang="en-US" sz="1600" dirty="0" smtClean="0"/>
              <a:t>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35,784</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202583" y="957440"/>
            <a:ext cx="11851651" cy="5791702"/>
          </a:xfrm>
          <a:prstGeom prst="rect">
            <a:avLst/>
          </a:prstGeom>
        </p:spPr>
      </p:pic>
    </p:spTree>
    <p:extLst>
      <p:ext uri="{BB962C8B-B14F-4D97-AF65-F5344CB8AC3E}">
        <p14:creationId xmlns:p14="http://schemas.microsoft.com/office/powerpoint/2010/main" val="1828757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957349" y="1391814"/>
            <a:ext cx="5877053" cy="5401524"/>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17</a:t>
            </a:fld>
            <a:endParaRPr kumimoji="1" lang="ja-JP" altLang="en-US" dirty="0"/>
          </a:p>
        </p:txBody>
      </p:sp>
      <p:sp>
        <p:nvSpPr>
          <p:cNvPr id="15" name="正方形/長方形 14"/>
          <p:cNvSpPr/>
          <p:nvPr/>
        </p:nvSpPr>
        <p:spPr>
          <a:xfrm>
            <a:off x="6706785" y="1053260"/>
            <a:ext cx="5857694"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smtClean="0"/>
              <a:t>24</a:t>
            </a:r>
            <a:r>
              <a:rPr lang="ja-JP" altLang="en-US" sz="1600" dirty="0" smtClean="0"/>
              <a:t>日までに</a:t>
            </a:r>
            <a:r>
              <a:rPr lang="ja-JP" altLang="en-US" sz="1600" dirty="0"/>
              <a:t>判明</a:t>
            </a:r>
            <a:r>
              <a:rPr lang="ja-JP" altLang="en-US" sz="1600" dirty="0" smtClean="0"/>
              <a:t>した</a:t>
            </a:r>
            <a:r>
              <a:rPr lang="en-US" altLang="ja-JP" sz="1600" dirty="0"/>
              <a:t>45,055</a:t>
            </a:r>
            <a:r>
              <a:rPr lang="ja-JP" altLang="en-US" sz="1600" dirty="0" smtClean="0"/>
              <a:t>事例</a:t>
            </a:r>
            <a:r>
              <a:rPr lang="ja-JP" altLang="en-US" sz="1600" dirty="0"/>
              <a:t>の状況）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1434"/>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夜の街の関係者及び滞在者の割合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・人数は、緊急事態宣言発出後、減少し</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て</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いる</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1"/>
          <p:cNvSpPr txBox="1"/>
          <p:nvPr/>
        </p:nvSpPr>
        <p:spPr>
          <a:xfrm rot="18857355">
            <a:off x="4929337" y="579134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9" name="テキスト ボックス 1"/>
          <p:cNvSpPr txBox="1"/>
          <p:nvPr/>
        </p:nvSpPr>
        <p:spPr>
          <a:xfrm rot="18857355">
            <a:off x="10967025" y="578324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10" name="正方形/長方形 9"/>
          <p:cNvSpPr/>
          <p:nvPr/>
        </p:nvSpPr>
        <p:spPr>
          <a:xfrm>
            <a:off x="9180281" y="6435924"/>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1" name="テキスト ボックス 10"/>
          <p:cNvSpPr txBox="1"/>
          <p:nvPr/>
        </p:nvSpPr>
        <p:spPr>
          <a:xfrm>
            <a:off x="9790383" y="1932004"/>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pic>
        <p:nvPicPr>
          <p:cNvPr id="3" name="図 2"/>
          <p:cNvPicPr>
            <a:picLocks noChangeAspect="1"/>
          </p:cNvPicPr>
          <p:nvPr/>
        </p:nvPicPr>
        <p:blipFill>
          <a:blip r:embed="rId3"/>
          <a:stretch>
            <a:fillRect/>
          </a:stretch>
        </p:blipFill>
        <p:spPr>
          <a:xfrm>
            <a:off x="80296" y="1393959"/>
            <a:ext cx="5877053" cy="5389331"/>
          </a:xfrm>
          <a:prstGeom prst="rect">
            <a:avLst/>
          </a:prstGeom>
        </p:spPr>
      </p:pic>
    </p:spTree>
    <p:extLst>
      <p:ext uri="{BB962C8B-B14F-4D97-AF65-F5344CB8AC3E}">
        <p14:creationId xmlns:p14="http://schemas.microsoft.com/office/powerpoint/2010/main" val="2911379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035585" y="1054756"/>
            <a:ext cx="5834378" cy="5486876"/>
          </a:xfrm>
          <a:prstGeom prst="rect">
            <a:avLst/>
          </a:prstGeom>
        </p:spPr>
      </p:pic>
      <p:pic>
        <p:nvPicPr>
          <p:cNvPr id="3" name="図 2"/>
          <p:cNvPicPr>
            <a:picLocks noChangeAspect="1"/>
          </p:cNvPicPr>
          <p:nvPr/>
        </p:nvPicPr>
        <p:blipFill>
          <a:blip r:embed="rId3"/>
          <a:stretch>
            <a:fillRect/>
          </a:stretch>
        </p:blipFill>
        <p:spPr>
          <a:xfrm>
            <a:off x="17588" y="1092719"/>
            <a:ext cx="6047756" cy="5486876"/>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a:t>24</a:t>
            </a:r>
            <a:r>
              <a:rPr lang="ja-JP" altLang="en-US" sz="1600" dirty="0" smtClean="0"/>
              <a:t>日</a:t>
            </a:r>
            <a:r>
              <a:rPr lang="ja-JP" altLang="en-US" sz="1600" dirty="0"/>
              <a:t>までに判明</a:t>
            </a:r>
            <a:r>
              <a:rPr lang="ja-JP" altLang="en-US" sz="1600" dirty="0" smtClean="0"/>
              <a:t>した感染経路不明者</a:t>
            </a:r>
            <a:r>
              <a:rPr lang="en-US" altLang="ja-JP" sz="1600" dirty="0"/>
              <a:t>24,436</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18</a:t>
            </a:fld>
            <a:endParaRPr kumimoji="1" lang="ja-JP" altLang="en-US" dirty="0"/>
          </a:p>
        </p:txBody>
      </p:sp>
      <p:sp>
        <p:nvSpPr>
          <p:cNvPr id="10" name="テキスト ボックス 1"/>
          <p:cNvSpPr txBox="1"/>
          <p:nvPr/>
        </p:nvSpPr>
        <p:spPr>
          <a:xfrm rot="18857355">
            <a:off x="5027598" y="575060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11" name="テキスト ボックス 1"/>
          <p:cNvSpPr txBox="1"/>
          <p:nvPr/>
        </p:nvSpPr>
        <p:spPr>
          <a:xfrm rot="18857355">
            <a:off x="11040729" y="5556758"/>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13" name="正方形/長方形 12"/>
          <p:cNvSpPr/>
          <p:nvPr/>
        </p:nvSpPr>
        <p:spPr>
          <a:xfrm>
            <a:off x="9348343" y="6195821"/>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Tree>
    <p:extLst>
      <p:ext uri="{BB962C8B-B14F-4D97-AF65-F5344CB8AC3E}">
        <p14:creationId xmlns:p14="http://schemas.microsoft.com/office/powerpoint/2010/main" val="1557939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64078" y="1402413"/>
            <a:ext cx="11863844" cy="5218628"/>
          </a:xfrm>
          <a:prstGeom prst="rect">
            <a:avLst/>
          </a:prstGeom>
        </p:spPr>
      </p:pic>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19</a:t>
            </a:fld>
            <a:endParaRPr kumimoji="1" lang="ja-JP" altLang="en-US" dirty="0"/>
          </a:p>
        </p:txBody>
      </p:sp>
      <p:sp>
        <p:nvSpPr>
          <p:cNvPr id="19" name="正方形/長方形 18"/>
          <p:cNvSpPr/>
          <p:nvPr/>
        </p:nvSpPr>
        <p:spPr>
          <a:xfrm>
            <a:off x="6486187" y="1087616"/>
            <a:ext cx="5721438"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a:t>24</a:t>
            </a:r>
            <a:r>
              <a:rPr lang="ja-JP" altLang="en-US" sz="1600" dirty="0" smtClean="0"/>
              <a:t>日</a:t>
            </a:r>
            <a:r>
              <a:rPr lang="ja-JP" altLang="en-US" sz="1600" dirty="0"/>
              <a:t>までに判明</a:t>
            </a:r>
            <a:r>
              <a:rPr lang="ja-JP" altLang="en-US" sz="1600" dirty="0" smtClean="0"/>
              <a:t>した</a:t>
            </a:r>
            <a:r>
              <a:rPr lang="en-US" altLang="ja-JP" sz="1600" dirty="0" smtClean="0"/>
              <a:t>2,855</a:t>
            </a:r>
            <a:r>
              <a:rPr lang="ja-JP" altLang="en-US" sz="1600" dirty="0" smtClean="0"/>
              <a:t>事例の</a:t>
            </a:r>
            <a:r>
              <a:rPr lang="ja-JP" altLang="en-US" sz="1600" dirty="0"/>
              <a:t>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居酒屋・飲食店及びバー</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、緊急事態宣言発出後、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減少している</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1"/>
          <p:cNvSpPr txBox="1"/>
          <p:nvPr/>
        </p:nvSpPr>
        <p:spPr>
          <a:xfrm>
            <a:off x="9534460" y="2935474"/>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(4</a:t>
            </a:r>
            <a:r>
              <a:rPr lang="ja-JP" altLang="en-US" sz="900" dirty="0" smtClean="0"/>
              <a:t>日間</a:t>
            </a:r>
            <a:r>
              <a:rPr lang="en-US" altLang="ja-JP" sz="900" dirty="0" smtClean="0"/>
              <a:t>)</a:t>
            </a:r>
            <a:endParaRPr lang="ja-JP" altLang="en-US" sz="900" dirty="0"/>
          </a:p>
        </p:txBody>
      </p:sp>
      <p:sp>
        <p:nvSpPr>
          <p:cNvPr id="8" name="正方形/長方形 7"/>
          <p:cNvSpPr/>
          <p:nvPr/>
        </p:nvSpPr>
        <p:spPr>
          <a:xfrm>
            <a:off x="2012950" y="6020024"/>
            <a:ext cx="82800" cy="151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1" name="正方形/長方形 10"/>
          <p:cNvSpPr/>
          <p:nvPr/>
        </p:nvSpPr>
        <p:spPr>
          <a:xfrm>
            <a:off x="8654922" y="6514557"/>
            <a:ext cx="3043562"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滞在先の分類は本人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2" name="テキスト ボックス 1"/>
          <p:cNvSpPr txBox="1"/>
          <p:nvPr/>
        </p:nvSpPr>
        <p:spPr>
          <a:xfrm>
            <a:off x="565022" y="6185986"/>
            <a:ext cx="1759077"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a:t>
            </a:r>
            <a:endParaRPr kumimoji="1" lang="ja-JP" altLang="en-US" sz="1050" dirty="0">
              <a:solidFill>
                <a:schemeClr val="tx1">
                  <a:lumMod val="65000"/>
                  <a:lumOff val="35000"/>
                </a:schemeClr>
              </a:solidFill>
            </a:endParaRPr>
          </a:p>
        </p:txBody>
      </p:sp>
      <p:sp>
        <p:nvSpPr>
          <p:cNvPr id="25" name="テキスト ボックス 24"/>
          <p:cNvSpPr txBox="1"/>
          <p:nvPr/>
        </p:nvSpPr>
        <p:spPr>
          <a:xfrm>
            <a:off x="3867022" y="6185986"/>
            <a:ext cx="1759077"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a:t>
            </a:r>
            <a:endParaRPr kumimoji="1" lang="ja-JP" altLang="en-US" sz="1050" dirty="0">
              <a:solidFill>
                <a:schemeClr val="tx1">
                  <a:lumMod val="65000"/>
                  <a:lumOff val="35000"/>
                </a:schemeClr>
              </a:solidFill>
            </a:endParaRPr>
          </a:p>
        </p:txBody>
      </p:sp>
      <p:sp>
        <p:nvSpPr>
          <p:cNvPr id="26" name="テキスト ボックス 25"/>
          <p:cNvSpPr txBox="1"/>
          <p:nvPr/>
        </p:nvSpPr>
        <p:spPr>
          <a:xfrm>
            <a:off x="5471159" y="6188176"/>
            <a:ext cx="1759077"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a:t>
            </a:r>
            <a:endParaRPr kumimoji="1" lang="ja-JP" altLang="en-US" sz="1050" dirty="0">
              <a:solidFill>
                <a:schemeClr val="tx1">
                  <a:lumMod val="65000"/>
                  <a:lumOff val="35000"/>
                </a:schemeClr>
              </a:solidFill>
            </a:endParaRPr>
          </a:p>
        </p:txBody>
      </p:sp>
      <p:sp>
        <p:nvSpPr>
          <p:cNvPr id="27" name="テキスト ボックス 26"/>
          <p:cNvSpPr txBox="1"/>
          <p:nvPr/>
        </p:nvSpPr>
        <p:spPr>
          <a:xfrm>
            <a:off x="7118222" y="6185986"/>
            <a:ext cx="1759077"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a:t>
            </a:r>
            <a:endParaRPr kumimoji="1" lang="ja-JP" altLang="en-US" sz="1050" dirty="0">
              <a:solidFill>
                <a:schemeClr val="tx1">
                  <a:lumMod val="65000"/>
                  <a:lumOff val="35000"/>
                </a:schemeClr>
              </a:solidFill>
            </a:endParaRPr>
          </a:p>
        </p:txBody>
      </p:sp>
      <p:sp>
        <p:nvSpPr>
          <p:cNvPr id="28" name="テキスト ボックス 27"/>
          <p:cNvSpPr txBox="1"/>
          <p:nvPr/>
        </p:nvSpPr>
        <p:spPr>
          <a:xfrm>
            <a:off x="8654922" y="6185986"/>
            <a:ext cx="1759077"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a:t>
            </a:r>
            <a:endParaRPr kumimoji="1" lang="ja-JP" altLang="en-US" sz="1050" dirty="0">
              <a:solidFill>
                <a:schemeClr val="tx1">
                  <a:lumMod val="65000"/>
                  <a:lumOff val="35000"/>
                </a:schemeClr>
              </a:solidFill>
            </a:endParaRPr>
          </a:p>
        </p:txBody>
      </p:sp>
      <p:sp>
        <p:nvSpPr>
          <p:cNvPr id="29" name="テキスト ボックス 28"/>
          <p:cNvSpPr txBox="1"/>
          <p:nvPr/>
        </p:nvSpPr>
        <p:spPr>
          <a:xfrm>
            <a:off x="10342668" y="6185986"/>
            <a:ext cx="1759077"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a:t>
            </a:r>
            <a:endParaRPr kumimoji="1" lang="ja-JP" altLang="en-US" sz="1050" dirty="0">
              <a:solidFill>
                <a:schemeClr val="tx1">
                  <a:lumMod val="65000"/>
                  <a:lumOff val="35000"/>
                </a:schemeClr>
              </a:solidFill>
            </a:endParaRPr>
          </a:p>
        </p:txBody>
      </p:sp>
      <p:sp>
        <p:nvSpPr>
          <p:cNvPr id="30" name="正方形/長方形 29"/>
          <p:cNvSpPr/>
          <p:nvPr/>
        </p:nvSpPr>
        <p:spPr>
          <a:xfrm>
            <a:off x="6888267" y="6168136"/>
            <a:ext cx="82800" cy="32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1" name="テキスト ボックス 30"/>
          <p:cNvSpPr txBox="1"/>
          <p:nvPr/>
        </p:nvSpPr>
        <p:spPr>
          <a:xfrm>
            <a:off x="2190622" y="6185986"/>
            <a:ext cx="1759077"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a:t>
            </a:r>
            <a:endParaRPr kumimoji="1" lang="ja-JP" altLang="en-US" sz="1050" dirty="0">
              <a:solidFill>
                <a:schemeClr val="tx1">
                  <a:lumMod val="65000"/>
                  <a:lumOff val="35000"/>
                </a:schemeClr>
              </a:solidFill>
            </a:endParaRPr>
          </a:p>
        </p:txBody>
      </p:sp>
      <p:sp>
        <p:nvSpPr>
          <p:cNvPr id="32" name="正方形/長方形 31"/>
          <p:cNvSpPr/>
          <p:nvPr/>
        </p:nvSpPr>
        <p:spPr>
          <a:xfrm>
            <a:off x="3637067" y="6168136"/>
            <a:ext cx="82800" cy="32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5" name="正方形/長方形 34"/>
          <p:cNvSpPr/>
          <p:nvPr/>
        </p:nvSpPr>
        <p:spPr>
          <a:xfrm>
            <a:off x="8540427" y="6168136"/>
            <a:ext cx="82800" cy="32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6" name="正方形/長方形 35"/>
          <p:cNvSpPr/>
          <p:nvPr/>
        </p:nvSpPr>
        <p:spPr>
          <a:xfrm>
            <a:off x="11774321" y="6145720"/>
            <a:ext cx="82800" cy="57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1" name="テキスト ボックス 20"/>
          <p:cNvSpPr txBox="1"/>
          <p:nvPr/>
        </p:nvSpPr>
        <p:spPr>
          <a:xfrm>
            <a:off x="9847816" y="3389355"/>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Tree>
    <p:extLst>
      <p:ext uri="{BB962C8B-B14F-4D97-AF65-F5344CB8AC3E}">
        <p14:creationId xmlns:p14="http://schemas.microsoft.com/office/powerpoint/2010/main" val="2939170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22059" y="1274417"/>
            <a:ext cx="11869941" cy="553564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UD デジタル 教科書体 NK-B" panose="02020700000000000000" pitchFamily="18" charset="-128"/>
                <a:ea typeface="UD デジタル 教科書体 NK-B" panose="02020700000000000000" pitchFamily="18" charset="-128"/>
              </a:rPr>
              <a:t>7</a:t>
            </a:r>
            <a:r>
              <a:rPr lang="ja-JP" altLang="en-US" sz="28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31" name="テキスト ボックス 30"/>
          <p:cNvSpPr txBox="1"/>
          <p:nvPr/>
        </p:nvSpPr>
        <p:spPr>
          <a:xfrm>
            <a:off x="10455906" y="2689081"/>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.63</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5" name="テキスト ボックス 14"/>
          <p:cNvSpPr txBox="1"/>
          <p:nvPr/>
        </p:nvSpPr>
        <p:spPr>
          <a:xfrm>
            <a:off x="10654319" y="3428416"/>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0.61</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3" name="右矢印 32"/>
          <p:cNvSpPr/>
          <p:nvPr/>
        </p:nvSpPr>
        <p:spPr>
          <a:xfrm rot="17886350">
            <a:off x="9052850" y="2163609"/>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8576844" y="1910998"/>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1.46</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5" name="右矢印 34"/>
          <p:cNvSpPr/>
          <p:nvPr/>
        </p:nvSpPr>
        <p:spPr>
          <a:xfrm rot="328985">
            <a:off x="9749931" y="1339707"/>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9914482" y="1106478"/>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.95</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9" name="上矢印 38"/>
          <p:cNvSpPr/>
          <p:nvPr/>
        </p:nvSpPr>
        <p:spPr>
          <a:xfrm rot="8863398">
            <a:off x="10383121" y="3017248"/>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987705" y="4016096"/>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0.68</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2" name="テキスト ボックス 41"/>
          <p:cNvSpPr txBox="1"/>
          <p:nvPr/>
        </p:nvSpPr>
        <p:spPr>
          <a:xfrm>
            <a:off x="10260248" y="1840756"/>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.76</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3" name="上矢印 42"/>
          <p:cNvSpPr/>
          <p:nvPr/>
        </p:nvSpPr>
        <p:spPr>
          <a:xfrm rot="8863398">
            <a:off x="10088000" y="2117867"/>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3"/>
            <a:ext cx="12192000" cy="4699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１月</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14</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日以降の緊急事態措置実施により、新規陽性者数は大きく減少。（直近</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週間の一日</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平均</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80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p>
        </p:txBody>
      </p:sp>
      <p:sp>
        <p:nvSpPr>
          <p:cNvPr id="32" name="上矢印 31"/>
          <p:cNvSpPr/>
          <p:nvPr/>
        </p:nvSpPr>
        <p:spPr>
          <a:xfrm rot="8863398">
            <a:off x="10683791" y="3696651"/>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矢印 43"/>
          <p:cNvSpPr/>
          <p:nvPr/>
        </p:nvSpPr>
        <p:spPr>
          <a:xfrm rot="7598173">
            <a:off x="10991127" y="4287950"/>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1363636">
            <a:off x="11425601" y="4637475"/>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1356733" y="4387182"/>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.77</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3380921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52773" y="1027172"/>
            <a:ext cx="11930906" cy="5303980"/>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20</a:t>
            </a:fld>
            <a:endParaRPr kumimoji="1" lang="ja-JP" altLang="en-US" dirty="0"/>
          </a:p>
        </p:txBody>
      </p:sp>
      <p:sp>
        <p:nvSpPr>
          <p:cNvPr id="6" name="テキスト ボックス 1"/>
          <p:cNvSpPr txBox="1"/>
          <p:nvPr/>
        </p:nvSpPr>
        <p:spPr>
          <a:xfrm>
            <a:off x="7346984" y="2367592"/>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8" name="正方形/長方形 7"/>
          <p:cNvSpPr/>
          <p:nvPr/>
        </p:nvSpPr>
        <p:spPr>
          <a:xfrm>
            <a:off x="8542645" y="640750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3" name="正方形/長方形 12"/>
          <p:cNvSpPr/>
          <p:nvPr/>
        </p:nvSpPr>
        <p:spPr>
          <a:xfrm>
            <a:off x="6486187" y="721850"/>
            <a:ext cx="5721438"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a:t>24</a:t>
            </a:r>
            <a:r>
              <a:rPr lang="ja-JP" altLang="en-US" sz="1600" dirty="0" smtClean="0"/>
              <a:t>日</a:t>
            </a:r>
            <a:r>
              <a:rPr lang="ja-JP" altLang="en-US" sz="1600" dirty="0"/>
              <a:t>までに判明</a:t>
            </a:r>
            <a:r>
              <a:rPr lang="ja-JP" altLang="en-US" sz="1600" dirty="0" smtClean="0"/>
              <a:t>した</a:t>
            </a:r>
            <a:r>
              <a:rPr lang="en-US" altLang="ja-JP" sz="1600" dirty="0" smtClean="0"/>
              <a:t>2,855</a:t>
            </a:r>
            <a:r>
              <a:rPr lang="ja-JP" altLang="en-US" sz="1600" dirty="0" smtClean="0"/>
              <a:t>事例の</a:t>
            </a:r>
            <a:r>
              <a:rPr lang="ja-JP" altLang="en-US" sz="1600" dirty="0"/>
              <a:t>状況）</a:t>
            </a:r>
          </a:p>
        </p:txBody>
      </p:sp>
      <p:sp>
        <p:nvSpPr>
          <p:cNvPr id="14" name="テキスト ボックス 13"/>
          <p:cNvSpPr txBox="1"/>
          <p:nvPr/>
        </p:nvSpPr>
        <p:spPr>
          <a:xfrm>
            <a:off x="495300" y="5824863"/>
            <a:ext cx="2095500" cy="243143"/>
          </a:xfrm>
          <a:prstGeom prst="rect">
            <a:avLst/>
          </a:prstGeom>
          <a:noFill/>
        </p:spPr>
        <p:txBody>
          <a:bodyPr wrap="square" rtlCol="0">
            <a:spAutoFit/>
          </a:bodyPr>
          <a:lstStyle/>
          <a:p>
            <a:r>
              <a:rPr kumimoji="1" lang="ja-JP" altLang="en-US" sz="980" dirty="0" smtClean="0">
                <a:solidFill>
                  <a:schemeClr val="tx1">
                    <a:lumMod val="65000"/>
                    <a:lumOff val="35000"/>
                  </a:schemeClr>
                </a:solidFill>
              </a:rPr>
              <a:t>① ② ③ ④ ⑤ ⑥ ⑦ ⑧ ⑨ ⑩ ⑪</a:t>
            </a:r>
            <a:endParaRPr kumimoji="1" lang="ja-JP" altLang="en-US" sz="980" dirty="0">
              <a:solidFill>
                <a:schemeClr val="tx1">
                  <a:lumMod val="65000"/>
                  <a:lumOff val="35000"/>
                </a:schemeClr>
              </a:solidFill>
            </a:endParaRPr>
          </a:p>
        </p:txBody>
      </p:sp>
      <p:sp>
        <p:nvSpPr>
          <p:cNvPr id="26" name="テキスト ボックス 25"/>
          <p:cNvSpPr txBox="1"/>
          <p:nvPr/>
        </p:nvSpPr>
        <p:spPr>
          <a:xfrm>
            <a:off x="2413034" y="5824863"/>
            <a:ext cx="2095500" cy="243143"/>
          </a:xfrm>
          <a:prstGeom prst="rect">
            <a:avLst/>
          </a:prstGeom>
          <a:noFill/>
        </p:spPr>
        <p:txBody>
          <a:bodyPr wrap="square" rtlCol="0">
            <a:spAutoFit/>
          </a:bodyPr>
          <a:lstStyle/>
          <a:p>
            <a:r>
              <a:rPr kumimoji="1" lang="ja-JP" altLang="en-US" sz="980" dirty="0" smtClean="0">
                <a:solidFill>
                  <a:schemeClr val="tx1">
                    <a:lumMod val="65000"/>
                    <a:lumOff val="35000"/>
                  </a:schemeClr>
                </a:solidFill>
              </a:rPr>
              <a:t>① ② ③ ④ ⑤ ⑥ ⑦ ⑧ ⑨ ⑩ ⑪</a:t>
            </a:r>
            <a:endParaRPr kumimoji="1" lang="ja-JP" altLang="en-US" sz="980" dirty="0">
              <a:solidFill>
                <a:schemeClr val="tx1">
                  <a:lumMod val="65000"/>
                  <a:lumOff val="35000"/>
                </a:schemeClr>
              </a:solidFill>
            </a:endParaRPr>
          </a:p>
        </p:txBody>
      </p:sp>
      <p:sp>
        <p:nvSpPr>
          <p:cNvPr id="27" name="テキスト ボックス 26"/>
          <p:cNvSpPr txBox="1"/>
          <p:nvPr/>
        </p:nvSpPr>
        <p:spPr>
          <a:xfrm>
            <a:off x="4348514" y="5824863"/>
            <a:ext cx="2095500" cy="243143"/>
          </a:xfrm>
          <a:prstGeom prst="rect">
            <a:avLst/>
          </a:prstGeom>
          <a:noFill/>
        </p:spPr>
        <p:txBody>
          <a:bodyPr wrap="square" rtlCol="0">
            <a:spAutoFit/>
          </a:bodyPr>
          <a:lstStyle/>
          <a:p>
            <a:r>
              <a:rPr kumimoji="1" lang="ja-JP" altLang="en-US" sz="980" dirty="0" smtClean="0">
                <a:solidFill>
                  <a:schemeClr val="tx1">
                    <a:lumMod val="65000"/>
                    <a:lumOff val="35000"/>
                  </a:schemeClr>
                </a:solidFill>
              </a:rPr>
              <a:t>① ② ③ ④ ⑤ ⑥ ⑦ ⑧ ⑨ ⑩ ⑪</a:t>
            </a:r>
            <a:endParaRPr kumimoji="1" lang="ja-JP" altLang="en-US" sz="980" dirty="0">
              <a:solidFill>
                <a:schemeClr val="tx1">
                  <a:lumMod val="65000"/>
                  <a:lumOff val="35000"/>
                </a:schemeClr>
              </a:solidFill>
            </a:endParaRPr>
          </a:p>
        </p:txBody>
      </p:sp>
      <p:sp>
        <p:nvSpPr>
          <p:cNvPr id="28" name="テキスト ボックス 27"/>
          <p:cNvSpPr txBox="1"/>
          <p:nvPr/>
        </p:nvSpPr>
        <p:spPr>
          <a:xfrm>
            <a:off x="6299234" y="5824863"/>
            <a:ext cx="2095500" cy="243143"/>
          </a:xfrm>
          <a:prstGeom prst="rect">
            <a:avLst/>
          </a:prstGeom>
          <a:noFill/>
        </p:spPr>
        <p:txBody>
          <a:bodyPr wrap="square" rtlCol="0">
            <a:spAutoFit/>
          </a:bodyPr>
          <a:lstStyle/>
          <a:p>
            <a:r>
              <a:rPr kumimoji="1" lang="ja-JP" altLang="en-US" sz="980" dirty="0" smtClean="0">
                <a:solidFill>
                  <a:schemeClr val="tx1">
                    <a:lumMod val="65000"/>
                    <a:lumOff val="35000"/>
                  </a:schemeClr>
                </a:solidFill>
              </a:rPr>
              <a:t>① ② ③ ④ ⑤ ⑥ ⑦ ⑧ ⑨ ⑩ ⑪</a:t>
            </a:r>
            <a:endParaRPr kumimoji="1" lang="ja-JP" altLang="en-US" sz="980" dirty="0">
              <a:solidFill>
                <a:schemeClr val="tx1">
                  <a:lumMod val="65000"/>
                  <a:lumOff val="35000"/>
                </a:schemeClr>
              </a:solidFill>
            </a:endParaRPr>
          </a:p>
        </p:txBody>
      </p:sp>
      <p:sp>
        <p:nvSpPr>
          <p:cNvPr id="29" name="テキスト ボックス 28"/>
          <p:cNvSpPr txBox="1"/>
          <p:nvPr/>
        </p:nvSpPr>
        <p:spPr>
          <a:xfrm>
            <a:off x="8216934" y="5824863"/>
            <a:ext cx="2095500" cy="243143"/>
          </a:xfrm>
          <a:prstGeom prst="rect">
            <a:avLst/>
          </a:prstGeom>
          <a:noFill/>
        </p:spPr>
        <p:txBody>
          <a:bodyPr wrap="square" rtlCol="0">
            <a:spAutoFit/>
          </a:bodyPr>
          <a:lstStyle/>
          <a:p>
            <a:r>
              <a:rPr kumimoji="1" lang="ja-JP" altLang="en-US" sz="980" dirty="0" smtClean="0">
                <a:solidFill>
                  <a:schemeClr val="tx1">
                    <a:lumMod val="65000"/>
                    <a:lumOff val="35000"/>
                  </a:schemeClr>
                </a:solidFill>
              </a:rPr>
              <a:t>① ② ③ ④ ⑤ ⑥ ⑦ ⑧ ⑨ ⑩ ⑪</a:t>
            </a:r>
            <a:endParaRPr kumimoji="1" lang="ja-JP" altLang="en-US" sz="980" dirty="0">
              <a:solidFill>
                <a:schemeClr val="tx1">
                  <a:lumMod val="65000"/>
                  <a:lumOff val="35000"/>
                </a:schemeClr>
              </a:solidFill>
            </a:endParaRPr>
          </a:p>
        </p:txBody>
      </p:sp>
      <p:sp>
        <p:nvSpPr>
          <p:cNvPr id="30" name="テキスト ボックス 29"/>
          <p:cNvSpPr txBox="1"/>
          <p:nvPr/>
        </p:nvSpPr>
        <p:spPr>
          <a:xfrm>
            <a:off x="10139714" y="5824863"/>
            <a:ext cx="2095500" cy="243143"/>
          </a:xfrm>
          <a:prstGeom prst="rect">
            <a:avLst/>
          </a:prstGeom>
          <a:noFill/>
        </p:spPr>
        <p:txBody>
          <a:bodyPr wrap="square" rtlCol="0">
            <a:spAutoFit/>
          </a:bodyPr>
          <a:lstStyle/>
          <a:p>
            <a:r>
              <a:rPr kumimoji="1" lang="ja-JP" altLang="en-US" sz="980" dirty="0" smtClean="0">
                <a:solidFill>
                  <a:schemeClr val="tx1">
                    <a:lumMod val="65000"/>
                    <a:lumOff val="35000"/>
                  </a:schemeClr>
                </a:solidFill>
              </a:rPr>
              <a:t>① ② ③ ④ ⑤ ⑥ ⑦ ⑧ ⑨ ⑩ ⑪</a:t>
            </a:r>
            <a:endParaRPr kumimoji="1" lang="ja-JP" altLang="en-US" sz="980" dirty="0">
              <a:solidFill>
                <a:schemeClr val="tx1">
                  <a:lumMod val="65000"/>
                  <a:lumOff val="35000"/>
                </a:schemeClr>
              </a:solidFill>
            </a:endParaRPr>
          </a:p>
        </p:txBody>
      </p:sp>
      <p:sp>
        <p:nvSpPr>
          <p:cNvPr id="31" name="正方形/長方形 30"/>
          <p:cNvSpPr/>
          <p:nvPr/>
        </p:nvSpPr>
        <p:spPr>
          <a:xfrm>
            <a:off x="4089399" y="5738812"/>
            <a:ext cx="106364" cy="46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2" name="正方形/長方形 31"/>
          <p:cNvSpPr/>
          <p:nvPr/>
        </p:nvSpPr>
        <p:spPr>
          <a:xfrm>
            <a:off x="6011862" y="5738812"/>
            <a:ext cx="106364" cy="46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3" name="正方形/長方形 32"/>
          <p:cNvSpPr/>
          <p:nvPr/>
        </p:nvSpPr>
        <p:spPr>
          <a:xfrm>
            <a:off x="11786772" y="5375472"/>
            <a:ext cx="106364" cy="313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7" name="テキスト ボックス 16"/>
          <p:cNvSpPr txBox="1"/>
          <p:nvPr/>
        </p:nvSpPr>
        <p:spPr>
          <a:xfrm>
            <a:off x="8066711" y="2764448"/>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Tree>
    <p:extLst>
      <p:ext uri="{BB962C8B-B14F-4D97-AF65-F5344CB8AC3E}">
        <p14:creationId xmlns:p14="http://schemas.microsoft.com/office/powerpoint/2010/main" val="2039681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21</a:t>
            </a:fld>
            <a:endParaRPr kumimoji="1" lang="ja-JP" altLang="en-US" dirty="0"/>
          </a:p>
        </p:txBody>
      </p:sp>
      <p:sp>
        <p:nvSpPr>
          <p:cNvPr id="6" name="テキスト ボックス 1"/>
          <p:cNvSpPr txBox="1"/>
          <p:nvPr/>
        </p:nvSpPr>
        <p:spPr>
          <a:xfrm>
            <a:off x="9587637" y="2224507"/>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8" name="正方形/長方形 7"/>
          <p:cNvSpPr/>
          <p:nvPr/>
        </p:nvSpPr>
        <p:spPr>
          <a:xfrm>
            <a:off x="8597900" y="6407365"/>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0" name="正方形/長方形 9"/>
          <p:cNvSpPr/>
          <p:nvPr/>
        </p:nvSpPr>
        <p:spPr>
          <a:xfrm flipV="1">
            <a:off x="5434180" y="5741773"/>
            <a:ext cx="357020" cy="111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2" name="正方形/長方形 11"/>
          <p:cNvSpPr/>
          <p:nvPr/>
        </p:nvSpPr>
        <p:spPr>
          <a:xfrm>
            <a:off x="6486187" y="721850"/>
            <a:ext cx="5721438"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a:t>24</a:t>
            </a:r>
            <a:r>
              <a:rPr lang="ja-JP" altLang="en-US" sz="1600" dirty="0" smtClean="0"/>
              <a:t>日</a:t>
            </a:r>
            <a:r>
              <a:rPr lang="ja-JP" altLang="en-US" sz="1600" dirty="0"/>
              <a:t>までに判明</a:t>
            </a:r>
            <a:r>
              <a:rPr lang="ja-JP" altLang="en-US" sz="1600" dirty="0" smtClean="0"/>
              <a:t>した</a:t>
            </a:r>
            <a:r>
              <a:rPr lang="en-US" altLang="ja-JP" sz="1600" dirty="0" smtClean="0"/>
              <a:t>2,855</a:t>
            </a:r>
            <a:r>
              <a:rPr lang="ja-JP" altLang="en-US" sz="1600" dirty="0" smtClean="0"/>
              <a:t>事例の</a:t>
            </a:r>
            <a:r>
              <a:rPr lang="ja-JP" altLang="en-US" sz="1600" dirty="0"/>
              <a:t>状況）</a:t>
            </a:r>
          </a:p>
        </p:txBody>
      </p:sp>
      <p:sp>
        <p:nvSpPr>
          <p:cNvPr id="14" name="テキスト ボックス 13"/>
          <p:cNvSpPr txBox="1"/>
          <p:nvPr/>
        </p:nvSpPr>
        <p:spPr>
          <a:xfrm>
            <a:off x="836780" y="5878197"/>
            <a:ext cx="5195720" cy="261610"/>
          </a:xfrm>
          <a:prstGeom prst="rect">
            <a:avLst/>
          </a:prstGeom>
          <a:noFill/>
        </p:spPr>
        <p:txBody>
          <a:bodyPr wrap="square" rtlCol="0">
            <a:spAutoFit/>
          </a:bodyPr>
          <a:lstStyle/>
          <a:p>
            <a:r>
              <a:rPr kumimoji="1" lang="ja-JP" altLang="en-US" sz="1100" dirty="0" smtClean="0">
                <a:solidFill>
                  <a:schemeClr val="tx1">
                    <a:lumMod val="65000"/>
                    <a:lumOff val="35000"/>
                  </a:schemeClr>
                </a:solidFill>
              </a:rPr>
              <a:t>①　</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②</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④</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⑤</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⑥</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⑦</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⑧</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⑨</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⑩ </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⑪</a:t>
            </a:r>
            <a:endParaRPr kumimoji="1" lang="ja-JP" altLang="en-US" sz="1100" dirty="0">
              <a:solidFill>
                <a:schemeClr val="tx1">
                  <a:lumMod val="65000"/>
                  <a:lumOff val="35000"/>
                </a:schemeClr>
              </a:solidFill>
            </a:endParaRPr>
          </a:p>
        </p:txBody>
      </p:sp>
      <p:sp>
        <p:nvSpPr>
          <p:cNvPr id="16" name="テキスト ボックス 15"/>
          <p:cNvSpPr txBox="1"/>
          <p:nvPr/>
        </p:nvSpPr>
        <p:spPr>
          <a:xfrm>
            <a:off x="6627980" y="5878197"/>
            <a:ext cx="5195720" cy="261610"/>
          </a:xfrm>
          <a:prstGeom prst="rect">
            <a:avLst/>
          </a:prstGeom>
          <a:noFill/>
        </p:spPr>
        <p:txBody>
          <a:bodyPr wrap="square" rtlCol="0">
            <a:spAutoFit/>
          </a:bodyPr>
          <a:lstStyle/>
          <a:p>
            <a:r>
              <a:rPr kumimoji="1" lang="ja-JP" altLang="en-US" sz="1100" dirty="0" smtClean="0">
                <a:solidFill>
                  <a:schemeClr val="tx1">
                    <a:lumMod val="65000"/>
                    <a:lumOff val="35000"/>
                  </a:schemeClr>
                </a:solidFill>
              </a:rPr>
              <a:t>①　</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②</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④</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⑤</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⑥</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⑦</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⑧</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⑨</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⑩ </a:t>
            </a:r>
            <a:r>
              <a:rPr lang="ja-JP" altLang="en-US" sz="1100" dirty="0">
                <a:solidFill>
                  <a:schemeClr val="tx1">
                    <a:lumMod val="65000"/>
                    <a:lumOff val="35000"/>
                  </a:schemeClr>
                </a:solidFill>
              </a:rPr>
              <a:t>　</a:t>
            </a:r>
            <a:r>
              <a:rPr lang="ja-JP" altLang="en-US" sz="1100" dirty="0" smtClean="0">
                <a:solidFill>
                  <a:schemeClr val="tx1">
                    <a:lumMod val="65000"/>
                    <a:lumOff val="35000"/>
                  </a:schemeClr>
                </a:solidFill>
              </a:rPr>
              <a:t>　</a:t>
            </a:r>
            <a:r>
              <a:rPr kumimoji="1" lang="ja-JP" altLang="en-US" sz="1100" dirty="0" smtClean="0">
                <a:solidFill>
                  <a:schemeClr val="tx1">
                    <a:lumMod val="65000"/>
                    <a:lumOff val="35000"/>
                  </a:schemeClr>
                </a:solidFill>
              </a:rPr>
              <a:t>⑪</a:t>
            </a:r>
            <a:endParaRPr kumimoji="1" lang="ja-JP" altLang="en-US" sz="1100" dirty="0">
              <a:solidFill>
                <a:schemeClr val="tx1">
                  <a:lumMod val="65000"/>
                  <a:lumOff val="35000"/>
                </a:schemeClr>
              </a:solidFill>
            </a:endParaRPr>
          </a:p>
        </p:txBody>
      </p:sp>
      <p:sp>
        <p:nvSpPr>
          <p:cNvPr id="13" name="テキスト ボックス 12"/>
          <p:cNvSpPr txBox="1"/>
          <p:nvPr/>
        </p:nvSpPr>
        <p:spPr>
          <a:xfrm>
            <a:off x="9899351" y="2415956"/>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pic>
        <p:nvPicPr>
          <p:cNvPr id="3" name="図 2"/>
          <p:cNvPicPr>
            <a:picLocks noChangeAspect="1"/>
          </p:cNvPicPr>
          <p:nvPr/>
        </p:nvPicPr>
        <p:blipFill>
          <a:blip r:embed="rId2"/>
          <a:stretch>
            <a:fillRect/>
          </a:stretch>
        </p:blipFill>
        <p:spPr>
          <a:xfrm>
            <a:off x="100064" y="1039704"/>
            <a:ext cx="11991871" cy="5694158"/>
          </a:xfrm>
          <a:prstGeom prst="rect">
            <a:avLst/>
          </a:prstGeom>
        </p:spPr>
      </p:pic>
    </p:spTree>
    <p:extLst>
      <p:ext uri="{BB962C8B-B14F-4D97-AF65-F5344CB8AC3E}">
        <p14:creationId xmlns:p14="http://schemas.microsoft.com/office/powerpoint/2010/main" val="2239444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2024" y="1130490"/>
          <a:ext cx="5746499" cy="1767840"/>
        </p:xfrm>
        <a:graphic>
          <a:graphicData uri="http://schemas.openxmlformats.org/drawingml/2006/table">
            <a:tbl>
              <a:tblPr firstRow="1" bandRow="1">
                <a:tableStyleId>{5C22544A-7EE6-4342-B048-85BDC9FD1C3A}</a:tableStyleId>
              </a:tblPr>
              <a:tblGrid>
                <a:gridCol w="295039">
                  <a:extLst>
                    <a:ext uri="{9D8B030D-6E8A-4147-A177-3AD203B41FA5}">
                      <a16:colId xmlns:a16="http://schemas.microsoft.com/office/drawing/2014/main" val="293234343"/>
                    </a:ext>
                  </a:extLst>
                </a:gridCol>
                <a:gridCol w="2296138">
                  <a:extLst>
                    <a:ext uri="{9D8B030D-6E8A-4147-A177-3AD203B41FA5}">
                      <a16:colId xmlns:a16="http://schemas.microsoft.com/office/drawing/2014/main" val="1060905580"/>
                    </a:ext>
                  </a:extLst>
                </a:gridCol>
                <a:gridCol w="1181320">
                  <a:extLst>
                    <a:ext uri="{9D8B030D-6E8A-4147-A177-3AD203B41FA5}">
                      <a16:colId xmlns:a16="http://schemas.microsoft.com/office/drawing/2014/main" val="159056513"/>
                    </a:ext>
                  </a:extLst>
                </a:gridCol>
                <a:gridCol w="1086224">
                  <a:extLst>
                    <a:ext uri="{9D8B030D-6E8A-4147-A177-3AD203B41FA5}">
                      <a16:colId xmlns:a16="http://schemas.microsoft.com/office/drawing/2014/main" val="1694481235"/>
                    </a:ext>
                  </a:extLst>
                </a:gridCol>
                <a:gridCol w="887778">
                  <a:extLst>
                    <a:ext uri="{9D8B030D-6E8A-4147-A177-3AD203B41FA5}">
                      <a16:colId xmlns:a16="http://schemas.microsoft.com/office/drawing/2014/main" val="1323237292"/>
                    </a:ext>
                  </a:extLst>
                </a:gridCol>
              </a:tblGrid>
              <a:tr h="404182">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tc>
                  <a:txBody>
                    <a:bodyPr/>
                    <a:lstStyle/>
                    <a:p>
                      <a:pPr algn="ctr"/>
                      <a:r>
                        <a:rPr kumimoji="1" lang="ja-JP" altLang="en-US" sz="1100" dirty="0"/>
                        <a:t>陽性者数</a:t>
                      </a:r>
                      <a:endParaRPr kumimoji="1" lang="en-US" altLang="ja-JP" sz="1100" dirty="0"/>
                    </a:p>
                    <a:p>
                      <a:pPr algn="ctr"/>
                      <a:r>
                        <a:rPr kumimoji="1" lang="ja-JP" altLang="en-US" sz="1100" dirty="0"/>
                        <a:t>／件数</a:t>
                      </a:r>
                    </a:p>
                  </a:txBody>
                  <a:tcPr anchor="ctr"/>
                </a:tc>
                <a:extLst>
                  <a:ext uri="{0D108BD9-81ED-4DB2-BD59-A6C34878D82A}">
                    <a16:rowId xmlns:a16="http://schemas.microsoft.com/office/drawing/2014/main" val="3281253019"/>
                  </a:ext>
                </a:extLst>
              </a:tr>
              <a:tr h="328549">
                <a:tc>
                  <a:txBody>
                    <a:bodyPr/>
                    <a:lstStyle/>
                    <a:p>
                      <a:pPr algn="ctr"/>
                      <a:r>
                        <a:rPr kumimoji="1" lang="ja-JP" altLang="en-US" sz="1600" dirty="0"/>
                        <a:t>１</a:t>
                      </a:r>
                      <a:endParaRPr kumimoji="1" lang="en-US" altLang="ja-JP" sz="1600" dirty="0"/>
                    </a:p>
                  </a:txBody>
                  <a:tcPr/>
                </a:tc>
                <a:tc>
                  <a:txBody>
                    <a:bodyPr/>
                    <a:lstStyle/>
                    <a:p>
                      <a:pPr algn="l"/>
                      <a:r>
                        <a:rPr kumimoji="1" lang="ja-JP" altLang="en-US" sz="1600" dirty="0"/>
                        <a:t>ライブ参加者</a:t>
                      </a:r>
                    </a:p>
                  </a:txBody>
                  <a:tcPr/>
                </a:tc>
                <a:tc>
                  <a:txBody>
                    <a:bodyPr/>
                    <a:lstStyle/>
                    <a:p>
                      <a:pPr algn="ctr"/>
                      <a:r>
                        <a:rPr kumimoji="1" lang="ja-JP" altLang="en-US" sz="1600" dirty="0"/>
                        <a:t>４施設</a:t>
                      </a:r>
                    </a:p>
                  </a:txBody>
                  <a:tcPr/>
                </a:tc>
                <a:tc>
                  <a:txBody>
                    <a:bodyPr/>
                    <a:lstStyle/>
                    <a:p>
                      <a:pPr algn="ctr"/>
                      <a:r>
                        <a:rPr kumimoji="1" lang="en-US" altLang="ja-JP" sz="1600" dirty="0"/>
                        <a:t>48</a:t>
                      </a:r>
                      <a:endParaRPr kumimoji="1" lang="ja-JP" altLang="en-US" sz="1600" dirty="0"/>
                    </a:p>
                  </a:txBody>
                  <a:tcPr/>
                </a:tc>
                <a:tc>
                  <a:txBody>
                    <a:bodyPr/>
                    <a:lstStyle/>
                    <a:p>
                      <a:pPr algn="ctr"/>
                      <a:r>
                        <a:rPr kumimoji="1" lang="en-US" altLang="ja-JP" sz="1600" dirty="0"/>
                        <a:t>12.0</a:t>
                      </a:r>
                      <a:endParaRPr kumimoji="1" lang="ja-JP" altLang="en-US" sz="1600" dirty="0"/>
                    </a:p>
                  </a:txBody>
                  <a:tcPr/>
                </a:tc>
                <a:extLst>
                  <a:ext uri="{0D108BD9-81ED-4DB2-BD59-A6C34878D82A}">
                    <a16:rowId xmlns:a16="http://schemas.microsoft.com/office/drawing/2014/main" val="1701459504"/>
                  </a:ext>
                </a:extLst>
              </a:tr>
              <a:tr h="328549">
                <a:tc>
                  <a:txBody>
                    <a:bodyPr/>
                    <a:lstStyle/>
                    <a:p>
                      <a:pPr algn="ctr"/>
                      <a:r>
                        <a:rPr kumimoji="1" lang="ja-JP" altLang="en-US" sz="1600" dirty="0"/>
                        <a:t>２</a:t>
                      </a:r>
                      <a:endParaRPr kumimoji="1" lang="en-US" altLang="ja-JP" sz="1600" dirty="0"/>
                    </a:p>
                  </a:txBody>
                  <a:tcPr/>
                </a:tc>
                <a:tc>
                  <a:txBody>
                    <a:bodyPr/>
                    <a:lstStyle/>
                    <a:p>
                      <a:pPr algn="l"/>
                      <a:r>
                        <a:rPr kumimoji="1" lang="ja-JP" altLang="en-US" sz="1600" dirty="0"/>
                        <a:t>大学の関係者</a:t>
                      </a:r>
                    </a:p>
                  </a:txBody>
                  <a:tcPr/>
                </a:tc>
                <a:tc>
                  <a:txBody>
                    <a:bodyPr/>
                    <a:lstStyle/>
                    <a:p>
                      <a:pPr algn="ctr"/>
                      <a:r>
                        <a:rPr kumimoji="1" lang="ja-JP" altLang="en-US" sz="1600" dirty="0"/>
                        <a:t>１大学</a:t>
                      </a:r>
                    </a:p>
                  </a:txBody>
                  <a:tcPr/>
                </a:tc>
                <a:tc>
                  <a:txBody>
                    <a:bodyPr/>
                    <a:lstStyle/>
                    <a:p>
                      <a:pPr algn="ctr"/>
                      <a:r>
                        <a:rPr kumimoji="1" lang="ja-JP" altLang="en-US" sz="1600" dirty="0"/>
                        <a:t>８</a:t>
                      </a:r>
                    </a:p>
                  </a:txBody>
                  <a:tcPr/>
                </a:tc>
                <a:tc>
                  <a:txBody>
                    <a:bodyPr/>
                    <a:lstStyle/>
                    <a:p>
                      <a:pPr algn="ctr"/>
                      <a:r>
                        <a:rPr kumimoji="1" lang="en-US" altLang="ja-JP" sz="1600" dirty="0"/>
                        <a:t>8.0</a:t>
                      </a:r>
                      <a:endParaRPr kumimoji="1" lang="ja-JP" altLang="en-US" sz="1600" dirty="0"/>
                    </a:p>
                  </a:txBody>
                  <a:tcPr/>
                </a:tc>
                <a:extLst>
                  <a:ext uri="{0D108BD9-81ED-4DB2-BD59-A6C34878D82A}">
                    <a16:rowId xmlns:a16="http://schemas.microsoft.com/office/drawing/2014/main" val="2287436891"/>
                  </a:ext>
                </a:extLst>
              </a:tr>
              <a:tr h="328549">
                <a:tc>
                  <a:txBody>
                    <a:bodyPr/>
                    <a:lstStyle/>
                    <a:p>
                      <a:pPr algn="ctr"/>
                      <a:r>
                        <a:rPr kumimoji="1" lang="ja-JP" altLang="en-US" sz="1600" dirty="0"/>
                        <a:t>３</a:t>
                      </a:r>
                    </a:p>
                  </a:txBody>
                  <a:tcPr/>
                </a:tc>
                <a:tc>
                  <a:txBody>
                    <a:bodyPr/>
                    <a:lstStyle/>
                    <a:p>
                      <a:pPr algn="l"/>
                      <a:r>
                        <a:rPr kumimoji="1" lang="ja-JP" altLang="en-US" sz="1600" dirty="0"/>
                        <a:t>医療機関関連</a:t>
                      </a:r>
                    </a:p>
                  </a:txBody>
                  <a:tcPr/>
                </a:tc>
                <a:tc>
                  <a:txBody>
                    <a:bodyPr/>
                    <a:lstStyle/>
                    <a:p>
                      <a:pPr algn="ctr"/>
                      <a:r>
                        <a:rPr kumimoji="1" lang="ja-JP" altLang="en-US" sz="1600" dirty="0"/>
                        <a:t>６</a:t>
                      </a:r>
                      <a:r>
                        <a:rPr kumimoji="1" lang="ja-JP" altLang="en-US" sz="1200" dirty="0"/>
                        <a:t>機関</a:t>
                      </a:r>
                    </a:p>
                  </a:txBody>
                  <a:tcPr/>
                </a:tc>
                <a:tc>
                  <a:txBody>
                    <a:bodyPr/>
                    <a:lstStyle/>
                    <a:p>
                      <a:pPr algn="ctr"/>
                      <a:r>
                        <a:rPr kumimoji="1" lang="en-US" altLang="ja-JP" sz="1600" dirty="0"/>
                        <a:t>284</a:t>
                      </a:r>
                      <a:endParaRPr kumimoji="1" lang="ja-JP" altLang="en-US" sz="1600" dirty="0"/>
                    </a:p>
                  </a:txBody>
                  <a:tcPr/>
                </a:tc>
                <a:tc>
                  <a:txBody>
                    <a:bodyPr/>
                    <a:lstStyle/>
                    <a:p>
                      <a:pPr algn="ctr"/>
                      <a:r>
                        <a:rPr kumimoji="1" lang="en-US" altLang="ja-JP" sz="1600" dirty="0"/>
                        <a:t>47.3</a:t>
                      </a:r>
                      <a:endParaRPr kumimoji="1" lang="ja-JP" altLang="en-US" sz="1600" dirty="0"/>
                    </a:p>
                  </a:txBody>
                  <a:tcPr/>
                </a:tc>
                <a:extLst>
                  <a:ext uri="{0D108BD9-81ED-4DB2-BD59-A6C34878D82A}">
                    <a16:rowId xmlns:a16="http://schemas.microsoft.com/office/drawing/2014/main" val="3127832718"/>
                  </a:ext>
                </a:extLst>
              </a:tr>
              <a:tr h="328549">
                <a:tc>
                  <a:txBody>
                    <a:bodyPr/>
                    <a:lstStyle/>
                    <a:p>
                      <a:pPr algn="ctr"/>
                      <a:r>
                        <a:rPr kumimoji="1" lang="ja-JP" altLang="en-US" sz="1600" dirty="0"/>
                        <a:t>計</a:t>
                      </a:r>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a:t>340</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457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latin typeface="UD デジタル 教科書体 NP-B" panose="02020700000000000000" pitchFamily="18" charset="-128"/>
                <a:ea typeface="UD デジタル 教科書体 NP-B" panose="02020700000000000000" pitchFamily="18" charset="-128"/>
              </a:rPr>
              <a:t>クラスターの発生状況</a:t>
            </a:r>
          </a:p>
        </p:txBody>
      </p:sp>
      <p:sp>
        <p:nvSpPr>
          <p:cNvPr id="8" name="テキスト ボックス 7"/>
          <p:cNvSpPr txBox="1"/>
          <p:nvPr/>
        </p:nvSpPr>
        <p:spPr>
          <a:xfrm>
            <a:off x="1679630" y="545715"/>
            <a:ext cx="3155176" cy="584775"/>
          </a:xfrm>
          <a:prstGeom prst="rect">
            <a:avLst/>
          </a:prstGeom>
          <a:noFill/>
        </p:spPr>
        <p:txBody>
          <a:bodyPr wrap="square" rtlCol="0">
            <a:spAutoFit/>
          </a:bodyPr>
          <a:lstStyle/>
          <a:p>
            <a:r>
              <a:rPr lang="ja-JP" altLang="en-US" sz="1600" dirty="0"/>
              <a:t>第一波のクラスターの発生状況</a:t>
            </a:r>
            <a:endParaRPr lang="en-US" altLang="ja-JP" sz="1600" dirty="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日まで）</a:t>
            </a:r>
          </a:p>
        </p:txBody>
      </p:sp>
      <p:sp>
        <p:nvSpPr>
          <p:cNvPr id="20" name="テキスト ボックス 19"/>
          <p:cNvSpPr txBox="1"/>
          <p:nvPr/>
        </p:nvSpPr>
        <p:spPr>
          <a:xfrm>
            <a:off x="7578154" y="528543"/>
            <a:ext cx="3314965" cy="584775"/>
          </a:xfrm>
          <a:prstGeom prst="rect">
            <a:avLst/>
          </a:prstGeom>
          <a:noFill/>
        </p:spPr>
        <p:txBody>
          <a:bodyPr wrap="square" rtlCol="0">
            <a:spAutoFit/>
          </a:bodyPr>
          <a:lstStyle/>
          <a:p>
            <a:r>
              <a:rPr lang="ja-JP" altLang="en-US" sz="1600" dirty="0"/>
              <a:t>第二波のクラスターの発生状況</a:t>
            </a:r>
            <a:endParaRPr lang="en-US" altLang="ja-JP" sz="1600" dirty="0"/>
          </a:p>
          <a:p>
            <a:r>
              <a:rPr lang="ja-JP" altLang="en-US" sz="1600" dirty="0"/>
              <a:t>（ </a:t>
            </a:r>
            <a:r>
              <a:rPr lang="en-US" altLang="ja-JP" sz="1600" dirty="0"/>
              <a:t>6</a:t>
            </a:r>
            <a:r>
              <a:rPr lang="ja-JP" altLang="en-US" sz="1600" dirty="0"/>
              <a:t>月</a:t>
            </a:r>
            <a:r>
              <a:rPr lang="en-US" altLang="ja-JP" sz="1600" dirty="0"/>
              <a:t>14</a:t>
            </a:r>
            <a:r>
              <a:rPr lang="ja-JP" altLang="en-US" sz="1600" dirty="0"/>
              <a:t>日以降</a:t>
            </a:r>
            <a:r>
              <a:rPr lang="en-US" altLang="ja-JP" sz="1600" dirty="0"/>
              <a:t>10</a:t>
            </a:r>
            <a:r>
              <a:rPr lang="ja-JP" altLang="en-US" sz="1600" dirty="0"/>
              <a:t>月</a:t>
            </a:r>
            <a:r>
              <a:rPr lang="en-US" altLang="ja-JP" sz="1600" dirty="0"/>
              <a:t>9</a:t>
            </a:r>
            <a:r>
              <a:rPr lang="ja-JP" altLang="en-US" sz="1600" dirty="0"/>
              <a:t>日まで）</a:t>
            </a:r>
            <a:endParaRPr kumimoji="1" lang="ja-JP" altLang="en-US" sz="1600" dirty="0"/>
          </a:p>
        </p:txBody>
      </p:sp>
      <p:sp>
        <p:nvSpPr>
          <p:cNvPr id="39" name="テキスト ボックス 38"/>
          <p:cNvSpPr txBox="1"/>
          <p:nvPr/>
        </p:nvSpPr>
        <p:spPr>
          <a:xfrm>
            <a:off x="7967415" y="4346756"/>
            <a:ext cx="3630195" cy="338554"/>
          </a:xfrm>
          <a:prstGeom prst="rect">
            <a:avLst/>
          </a:prstGeom>
          <a:noFill/>
        </p:spPr>
        <p:txBody>
          <a:bodyPr wrap="square" rtlCol="0">
            <a:spAutoFit/>
          </a:bodyPr>
          <a:lstStyle/>
          <a:p>
            <a:r>
              <a:rPr lang="ja-JP" altLang="en-US" sz="1600" dirty="0"/>
              <a:t>クラスターにおける陽性者数の割合</a:t>
            </a:r>
            <a:endParaRPr kumimoji="1" lang="ja-JP" altLang="en-US" sz="1600" dirty="0"/>
          </a:p>
        </p:txBody>
      </p:sp>
      <p:graphicFrame>
        <p:nvGraphicFramePr>
          <p:cNvPr id="12" name="表 11"/>
          <p:cNvGraphicFramePr>
            <a:graphicFrameLocks noGrp="1"/>
          </p:cNvGraphicFramePr>
          <p:nvPr>
            <p:extLst/>
          </p:nvPr>
        </p:nvGraphicFramePr>
        <p:xfrm>
          <a:off x="6095999" y="1130490"/>
          <a:ext cx="5994975" cy="2438400"/>
        </p:xfrm>
        <a:graphic>
          <a:graphicData uri="http://schemas.openxmlformats.org/drawingml/2006/table">
            <a:tbl>
              <a:tblPr firstRow="1" bandRow="1">
                <a:tableStyleId>{5C22544A-7EE6-4342-B048-85BDC9FD1C3A}</a:tableStyleId>
              </a:tblPr>
              <a:tblGrid>
                <a:gridCol w="318126">
                  <a:extLst>
                    <a:ext uri="{9D8B030D-6E8A-4147-A177-3AD203B41FA5}">
                      <a16:colId xmlns:a16="http://schemas.microsoft.com/office/drawing/2014/main" val="293234343"/>
                    </a:ext>
                  </a:extLst>
                </a:gridCol>
                <a:gridCol w="2691683">
                  <a:extLst>
                    <a:ext uri="{9D8B030D-6E8A-4147-A177-3AD203B41FA5}">
                      <a16:colId xmlns:a16="http://schemas.microsoft.com/office/drawing/2014/main" val="1060905580"/>
                    </a:ext>
                  </a:extLst>
                </a:gridCol>
                <a:gridCol w="1064526">
                  <a:extLst>
                    <a:ext uri="{9D8B030D-6E8A-4147-A177-3AD203B41FA5}">
                      <a16:colId xmlns:a16="http://schemas.microsoft.com/office/drawing/2014/main" val="3017506703"/>
                    </a:ext>
                  </a:extLst>
                </a:gridCol>
                <a:gridCol w="996286">
                  <a:extLst>
                    <a:ext uri="{9D8B030D-6E8A-4147-A177-3AD203B41FA5}">
                      <a16:colId xmlns:a16="http://schemas.microsoft.com/office/drawing/2014/main" val="1694481235"/>
                    </a:ext>
                  </a:extLst>
                </a:gridCol>
                <a:gridCol w="924354">
                  <a:extLst>
                    <a:ext uri="{9D8B030D-6E8A-4147-A177-3AD203B41FA5}">
                      <a16:colId xmlns:a16="http://schemas.microsoft.com/office/drawing/2014/main" val="878916134"/>
                    </a:ext>
                  </a:extLst>
                </a:gridCol>
              </a:tblGrid>
              <a:tr h="408892">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tc>
                  <a:txBody>
                    <a:bodyPr/>
                    <a:lstStyle/>
                    <a:p>
                      <a:pPr algn="ctr"/>
                      <a:r>
                        <a:rPr kumimoji="1" lang="ja-JP" altLang="en-US" sz="1100" dirty="0"/>
                        <a:t>陽性者数</a:t>
                      </a:r>
                      <a:endParaRPr kumimoji="1" lang="en-US" altLang="ja-JP" sz="1100" dirty="0"/>
                    </a:p>
                    <a:p>
                      <a:pPr algn="ctr"/>
                      <a:r>
                        <a:rPr kumimoji="1" lang="ja-JP" altLang="en-US" sz="1100" dirty="0"/>
                        <a:t>／件数</a:t>
                      </a:r>
                    </a:p>
                  </a:txBody>
                  <a:tcPr anchor="ctr"/>
                </a:tc>
                <a:extLst>
                  <a:ext uri="{0D108BD9-81ED-4DB2-BD59-A6C34878D82A}">
                    <a16:rowId xmlns:a16="http://schemas.microsoft.com/office/drawing/2014/main" val="3281253019"/>
                  </a:ext>
                </a:extLst>
              </a:tr>
              <a:tr h="321273">
                <a:tc>
                  <a:txBody>
                    <a:bodyPr/>
                    <a:lstStyle/>
                    <a:p>
                      <a:pPr algn="ctr"/>
                      <a:r>
                        <a:rPr kumimoji="1" lang="ja-JP" altLang="en-US" sz="1600" dirty="0"/>
                        <a:t>１</a:t>
                      </a:r>
                      <a:endParaRPr kumimoji="1" lang="en-US" altLang="ja-JP" sz="1600" dirty="0"/>
                    </a:p>
                  </a:txBody>
                  <a:tcPr/>
                </a:tc>
                <a:tc>
                  <a:txBody>
                    <a:bodyPr/>
                    <a:lstStyle/>
                    <a:p>
                      <a:pPr algn="l"/>
                      <a:r>
                        <a:rPr kumimoji="1" lang="ja-JP" altLang="en-US" sz="1600" dirty="0"/>
                        <a:t>飲食店関連</a:t>
                      </a:r>
                    </a:p>
                  </a:txBody>
                  <a:tcPr/>
                </a:tc>
                <a:tc>
                  <a:txBody>
                    <a:bodyPr/>
                    <a:lstStyle/>
                    <a:p>
                      <a:pPr algn="ctr"/>
                      <a:r>
                        <a:rPr kumimoji="1" lang="ja-JP" altLang="en-US" sz="1600" dirty="0"/>
                        <a:t>５店</a:t>
                      </a:r>
                    </a:p>
                  </a:txBody>
                  <a:tcPr/>
                </a:tc>
                <a:tc>
                  <a:txBody>
                    <a:bodyPr/>
                    <a:lstStyle/>
                    <a:p>
                      <a:pPr algn="ctr"/>
                      <a:r>
                        <a:rPr kumimoji="1" lang="en-US" altLang="ja-JP" sz="1600" dirty="0"/>
                        <a:t>45</a:t>
                      </a:r>
                      <a:endParaRPr kumimoji="1" lang="ja-JP" altLang="en-US" sz="1600" dirty="0"/>
                    </a:p>
                  </a:txBody>
                  <a:tcPr/>
                </a:tc>
                <a:tc>
                  <a:txBody>
                    <a:bodyPr/>
                    <a:lstStyle/>
                    <a:p>
                      <a:pPr algn="ctr"/>
                      <a:r>
                        <a:rPr kumimoji="1" lang="en-US" altLang="ja-JP" sz="1600" dirty="0"/>
                        <a:t>9.0</a:t>
                      </a:r>
                      <a:endParaRPr kumimoji="1" lang="ja-JP" altLang="en-US" sz="1600" dirty="0"/>
                    </a:p>
                  </a:txBody>
                  <a:tcPr/>
                </a:tc>
                <a:extLst>
                  <a:ext uri="{0D108BD9-81ED-4DB2-BD59-A6C34878D82A}">
                    <a16:rowId xmlns:a16="http://schemas.microsoft.com/office/drawing/2014/main" val="1701459504"/>
                  </a:ext>
                </a:extLst>
              </a:tr>
              <a:tr h="321273">
                <a:tc>
                  <a:txBody>
                    <a:bodyPr/>
                    <a:lstStyle/>
                    <a:p>
                      <a:pPr algn="ctr"/>
                      <a:r>
                        <a:rPr kumimoji="1" lang="ja-JP" altLang="en-US" sz="1600" dirty="0"/>
                        <a:t>２</a:t>
                      </a:r>
                      <a:endParaRPr kumimoji="1" lang="en-US" altLang="ja-JP" sz="1600" dirty="0"/>
                    </a:p>
                  </a:txBody>
                  <a:tcPr/>
                </a:tc>
                <a:tc>
                  <a:txBody>
                    <a:bodyPr/>
                    <a:lstStyle/>
                    <a:p>
                      <a:pPr algn="l"/>
                      <a:r>
                        <a:rPr kumimoji="1" lang="ja-JP" altLang="en-US" sz="1600" dirty="0"/>
                        <a:t>大学・学校関連</a:t>
                      </a:r>
                    </a:p>
                  </a:txBody>
                  <a:tcPr/>
                </a:tc>
                <a:tc>
                  <a:txBody>
                    <a:bodyPr/>
                    <a:lstStyle/>
                    <a:p>
                      <a:pPr algn="ctr"/>
                      <a:r>
                        <a:rPr kumimoji="1" lang="ja-JP" altLang="en-US" sz="1600" dirty="0"/>
                        <a:t>３校</a:t>
                      </a:r>
                    </a:p>
                  </a:txBody>
                  <a:tcPr/>
                </a:tc>
                <a:tc>
                  <a:txBody>
                    <a:bodyPr/>
                    <a:lstStyle/>
                    <a:p>
                      <a:pPr algn="ctr"/>
                      <a:r>
                        <a:rPr kumimoji="1" lang="en-US" altLang="ja-JP" sz="1600" dirty="0"/>
                        <a:t>48</a:t>
                      </a:r>
                      <a:endParaRPr kumimoji="1" lang="ja-JP" altLang="en-US" sz="1600" dirty="0"/>
                    </a:p>
                  </a:txBody>
                  <a:tcPr/>
                </a:tc>
                <a:tc>
                  <a:txBody>
                    <a:bodyPr/>
                    <a:lstStyle/>
                    <a:p>
                      <a:pPr algn="ctr"/>
                      <a:r>
                        <a:rPr kumimoji="1" lang="en-US" altLang="ja-JP" sz="1600" dirty="0"/>
                        <a:t>16.0</a:t>
                      </a:r>
                      <a:endParaRPr kumimoji="1" lang="ja-JP" altLang="en-US" sz="1600" dirty="0"/>
                    </a:p>
                  </a:txBody>
                  <a:tcPr/>
                </a:tc>
                <a:extLst>
                  <a:ext uri="{0D108BD9-81ED-4DB2-BD59-A6C34878D82A}">
                    <a16:rowId xmlns:a16="http://schemas.microsoft.com/office/drawing/2014/main" val="2287436891"/>
                  </a:ext>
                </a:extLst>
              </a:tr>
              <a:tr h="321273">
                <a:tc>
                  <a:txBody>
                    <a:bodyPr/>
                    <a:lstStyle/>
                    <a:p>
                      <a:pPr algn="ctr"/>
                      <a:r>
                        <a:rPr kumimoji="1" lang="ja-JP" altLang="en-US" sz="1600" dirty="0"/>
                        <a:t>３</a:t>
                      </a:r>
                    </a:p>
                  </a:txBody>
                  <a:tcPr/>
                </a:tc>
                <a:tc>
                  <a:txBody>
                    <a:bodyPr/>
                    <a:lstStyle/>
                    <a:p>
                      <a:pPr algn="l"/>
                      <a:r>
                        <a:rPr kumimoji="1" lang="ja-JP" altLang="en-US" sz="1600" dirty="0"/>
                        <a:t>医療機関関連</a:t>
                      </a:r>
                    </a:p>
                  </a:txBody>
                  <a:tcPr/>
                </a:tc>
                <a:tc>
                  <a:txBody>
                    <a:bodyPr/>
                    <a:lstStyle/>
                    <a:p>
                      <a:pPr algn="ctr"/>
                      <a:r>
                        <a:rPr kumimoji="1" lang="en-US" altLang="ja-JP" sz="1600" dirty="0"/>
                        <a:t>10</a:t>
                      </a:r>
                      <a:r>
                        <a:rPr kumimoji="1" lang="ja-JP" altLang="en-US" sz="1200" dirty="0"/>
                        <a:t>機関</a:t>
                      </a:r>
                    </a:p>
                  </a:txBody>
                  <a:tcPr/>
                </a:tc>
                <a:tc>
                  <a:txBody>
                    <a:bodyPr/>
                    <a:lstStyle/>
                    <a:p>
                      <a:pPr algn="ctr"/>
                      <a:r>
                        <a:rPr kumimoji="1" lang="en-US" altLang="ja-JP" sz="1600" dirty="0"/>
                        <a:t>295</a:t>
                      </a:r>
                      <a:endParaRPr kumimoji="1" lang="ja-JP" altLang="en-US" sz="1600" dirty="0"/>
                    </a:p>
                  </a:txBody>
                  <a:tcPr/>
                </a:tc>
                <a:tc>
                  <a:txBody>
                    <a:bodyPr/>
                    <a:lstStyle/>
                    <a:p>
                      <a:pPr algn="ctr"/>
                      <a:r>
                        <a:rPr kumimoji="1" lang="en-US" altLang="ja-JP" sz="1600" dirty="0"/>
                        <a:t>29.5</a:t>
                      </a:r>
                      <a:endParaRPr kumimoji="1" lang="ja-JP" altLang="en-US" sz="1600" dirty="0"/>
                    </a:p>
                  </a:txBody>
                  <a:tcPr/>
                </a:tc>
                <a:extLst>
                  <a:ext uri="{0D108BD9-81ED-4DB2-BD59-A6C34878D82A}">
                    <a16:rowId xmlns:a16="http://schemas.microsoft.com/office/drawing/2014/main" val="3127832718"/>
                  </a:ext>
                </a:extLst>
              </a:tr>
              <a:tr h="321273">
                <a:tc>
                  <a:txBody>
                    <a:bodyPr/>
                    <a:lstStyle/>
                    <a:p>
                      <a:pPr algn="ctr"/>
                      <a:r>
                        <a:rPr kumimoji="1" lang="ja-JP" altLang="en-US" sz="1600" dirty="0"/>
                        <a:t>４</a:t>
                      </a:r>
                    </a:p>
                  </a:txBody>
                  <a:tcPr/>
                </a:tc>
                <a:tc>
                  <a:txBody>
                    <a:bodyPr/>
                    <a:lstStyle/>
                    <a:p>
                      <a:pPr algn="l"/>
                      <a:r>
                        <a:rPr kumimoji="1" lang="ja-JP" altLang="en-US" sz="1400" dirty="0"/>
                        <a:t>高齢者施設・障がい者施設関連</a:t>
                      </a:r>
                    </a:p>
                  </a:txBody>
                  <a:tcPr anchor="ctr"/>
                </a:tc>
                <a:tc>
                  <a:txBody>
                    <a:bodyPr/>
                    <a:lstStyle/>
                    <a:p>
                      <a:pPr algn="ctr"/>
                      <a:r>
                        <a:rPr kumimoji="1" lang="en-US" altLang="ja-JP" sz="1600" dirty="0"/>
                        <a:t>23</a:t>
                      </a:r>
                      <a:r>
                        <a:rPr kumimoji="1" lang="ja-JP" altLang="en-US" sz="1600" dirty="0"/>
                        <a:t>施設</a:t>
                      </a:r>
                    </a:p>
                  </a:txBody>
                  <a:tcPr anchor="ctr"/>
                </a:tc>
                <a:tc>
                  <a:txBody>
                    <a:bodyPr/>
                    <a:lstStyle/>
                    <a:p>
                      <a:pPr algn="ctr"/>
                      <a:r>
                        <a:rPr kumimoji="1" lang="en-US" altLang="ja-JP" sz="1600" dirty="0"/>
                        <a:t>389</a:t>
                      </a:r>
                      <a:endParaRPr kumimoji="1" lang="ja-JP" altLang="en-US" sz="1600" dirty="0"/>
                    </a:p>
                  </a:txBody>
                  <a:tcPr anchor="ctr"/>
                </a:tc>
                <a:tc>
                  <a:txBody>
                    <a:bodyPr/>
                    <a:lstStyle/>
                    <a:p>
                      <a:pPr algn="ctr"/>
                      <a:r>
                        <a:rPr kumimoji="1" lang="en-US" altLang="ja-JP" sz="1600" dirty="0"/>
                        <a:t>16.9</a:t>
                      </a:r>
                      <a:endParaRPr kumimoji="1" lang="ja-JP" altLang="en-US" sz="1600" dirty="0"/>
                    </a:p>
                  </a:txBody>
                  <a:tcPr anchor="ctr"/>
                </a:tc>
                <a:extLst>
                  <a:ext uri="{0D108BD9-81ED-4DB2-BD59-A6C34878D82A}">
                    <a16:rowId xmlns:a16="http://schemas.microsoft.com/office/drawing/2014/main" val="2344768415"/>
                  </a:ext>
                </a:extLst>
              </a:tr>
              <a:tr h="321273">
                <a:tc>
                  <a:txBody>
                    <a:bodyPr/>
                    <a:lstStyle/>
                    <a:p>
                      <a:pPr algn="ctr"/>
                      <a:r>
                        <a:rPr kumimoji="1" lang="ja-JP" altLang="en-US" sz="1600" dirty="0"/>
                        <a:t>５</a:t>
                      </a:r>
                    </a:p>
                  </a:txBody>
                  <a:tcPr/>
                </a:tc>
                <a:tc>
                  <a:txBody>
                    <a:bodyPr/>
                    <a:lstStyle/>
                    <a:p>
                      <a:pPr algn="l"/>
                      <a:r>
                        <a:rPr kumimoji="1" lang="ja-JP" altLang="en-US" sz="1600" dirty="0"/>
                        <a:t>その他</a:t>
                      </a:r>
                    </a:p>
                  </a:txBody>
                  <a:tcPr/>
                </a:tc>
                <a:tc>
                  <a:txBody>
                    <a:bodyPr/>
                    <a:lstStyle/>
                    <a:p>
                      <a:pPr algn="ctr"/>
                      <a:r>
                        <a:rPr kumimoji="1" lang="en-US" altLang="ja-JP" sz="1600" dirty="0"/>
                        <a:t>4</a:t>
                      </a:r>
                      <a:r>
                        <a:rPr kumimoji="1" lang="ja-JP" altLang="en-US" sz="1600" dirty="0"/>
                        <a:t>件</a:t>
                      </a:r>
                    </a:p>
                  </a:txBody>
                  <a:tcPr/>
                </a:tc>
                <a:tc>
                  <a:txBody>
                    <a:bodyPr/>
                    <a:lstStyle/>
                    <a:p>
                      <a:pPr algn="ctr"/>
                      <a:r>
                        <a:rPr kumimoji="1" lang="en-US" altLang="ja-JP" sz="1600" dirty="0"/>
                        <a:t>63</a:t>
                      </a:r>
                      <a:endParaRPr kumimoji="1" lang="ja-JP" altLang="en-US" sz="1600" dirty="0"/>
                    </a:p>
                  </a:txBody>
                  <a:tcPr/>
                </a:tc>
                <a:tc>
                  <a:txBody>
                    <a:bodyPr/>
                    <a:lstStyle/>
                    <a:p>
                      <a:pPr algn="ctr"/>
                      <a:r>
                        <a:rPr kumimoji="1" lang="en-US" altLang="ja-JP" sz="1600" dirty="0"/>
                        <a:t>15.8</a:t>
                      </a:r>
                      <a:endParaRPr kumimoji="1" lang="ja-JP" altLang="en-US" sz="1600" dirty="0"/>
                    </a:p>
                  </a:txBody>
                  <a:tcPr/>
                </a:tc>
                <a:extLst>
                  <a:ext uri="{0D108BD9-81ED-4DB2-BD59-A6C34878D82A}">
                    <a16:rowId xmlns:a16="http://schemas.microsoft.com/office/drawing/2014/main" val="1483617145"/>
                  </a:ext>
                </a:extLst>
              </a:tr>
              <a:tr h="321273">
                <a:tc>
                  <a:txBody>
                    <a:bodyPr/>
                    <a:lstStyle/>
                    <a:p>
                      <a:pPr algn="ctr"/>
                      <a:r>
                        <a:rPr kumimoji="1" lang="ja-JP" altLang="en-US" sz="1600" dirty="0"/>
                        <a:t>計</a:t>
                      </a:r>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a:t>840</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1679630" y="3249790"/>
            <a:ext cx="3314965" cy="584775"/>
          </a:xfrm>
          <a:prstGeom prst="rect">
            <a:avLst/>
          </a:prstGeom>
          <a:noFill/>
        </p:spPr>
        <p:txBody>
          <a:bodyPr wrap="square" rtlCol="0">
            <a:spAutoFit/>
          </a:bodyPr>
          <a:lstStyle/>
          <a:p>
            <a:r>
              <a:rPr lang="ja-JP" altLang="en-US" sz="1600" dirty="0"/>
              <a:t>第三波のクラスターの発生状況</a:t>
            </a:r>
            <a:endParaRPr lang="en-US" altLang="ja-JP" sz="1600" dirty="0"/>
          </a:p>
          <a:p>
            <a:r>
              <a:rPr lang="ja-JP" altLang="en-US" sz="1600" dirty="0"/>
              <a:t>（ </a:t>
            </a:r>
            <a:r>
              <a:rPr lang="en-US" altLang="ja-JP" sz="1600" dirty="0"/>
              <a:t>10</a:t>
            </a:r>
            <a:r>
              <a:rPr lang="ja-JP" altLang="en-US" sz="1600" dirty="0"/>
              <a:t>月</a:t>
            </a:r>
            <a:r>
              <a:rPr lang="en-US" altLang="ja-JP" sz="1600" dirty="0"/>
              <a:t>10</a:t>
            </a:r>
            <a:r>
              <a:rPr lang="ja-JP" altLang="en-US" sz="1600" dirty="0"/>
              <a:t>日</a:t>
            </a:r>
            <a:r>
              <a:rPr lang="ja-JP" altLang="en-US" sz="1600" dirty="0" smtClean="0"/>
              <a:t>以降２月</a:t>
            </a:r>
            <a:r>
              <a:rPr lang="en-US" altLang="ja-JP" sz="1600" dirty="0"/>
              <a:t>25</a:t>
            </a:r>
            <a:r>
              <a:rPr lang="ja-JP" altLang="en-US" sz="1600" dirty="0" smtClean="0"/>
              <a:t>日</a:t>
            </a:r>
            <a:r>
              <a:rPr lang="ja-JP" altLang="en-US" sz="1600" dirty="0"/>
              <a:t>まで）</a:t>
            </a:r>
            <a:endParaRPr kumimoji="1" lang="ja-JP" altLang="en-US" sz="1600" dirty="0"/>
          </a:p>
        </p:txBody>
      </p:sp>
      <p:graphicFrame>
        <p:nvGraphicFramePr>
          <p:cNvPr id="14" name="表 13"/>
          <p:cNvGraphicFramePr>
            <a:graphicFrameLocks noGrp="1"/>
          </p:cNvGraphicFramePr>
          <p:nvPr>
            <p:extLst/>
          </p:nvPr>
        </p:nvGraphicFramePr>
        <p:xfrm>
          <a:off x="152022" y="3881318"/>
          <a:ext cx="6180538" cy="2535760"/>
        </p:xfrm>
        <a:graphic>
          <a:graphicData uri="http://schemas.openxmlformats.org/drawingml/2006/table">
            <a:tbl>
              <a:tblPr firstRow="1" bandRow="1">
                <a:tableStyleId>{5C22544A-7EE6-4342-B048-85BDC9FD1C3A}</a:tableStyleId>
              </a:tblPr>
              <a:tblGrid>
                <a:gridCol w="359642">
                  <a:extLst>
                    <a:ext uri="{9D8B030D-6E8A-4147-A177-3AD203B41FA5}">
                      <a16:colId xmlns:a16="http://schemas.microsoft.com/office/drawing/2014/main" val="293234343"/>
                    </a:ext>
                  </a:extLst>
                </a:gridCol>
                <a:gridCol w="2822869">
                  <a:extLst>
                    <a:ext uri="{9D8B030D-6E8A-4147-A177-3AD203B41FA5}">
                      <a16:colId xmlns:a16="http://schemas.microsoft.com/office/drawing/2014/main" val="1060905580"/>
                    </a:ext>
                  </a:extLst>
                </a:gridCol>
                <a:gridCol w="1075847">
                  <a:extLst>
                    <a:ext uri="{9D8B030D-6E8A-4147-A177-3AD203B41FA5}">
                      <a16:colId xmlns:a16="http://schemas.microsoft.com/office/drawing/2014/main" val="3780754470"/>
                    </a:ext>
                  </a:extLst>
                </a:gridCol>
                <a:gridCol w="1061503">
                  <a:extLst>
                    <a:ext uri="{9D8B030D-6E8A-4147-A177-3AD203B41FA5}">
                      <a16:colId xmlns:a16="http://schemas.microsoft.com/office/drawing/2014/main" val="1694481235"/>
                    </a:ext>
                  </a:extLst>
                </a:gridCol>
                <a:gridCol w="860677">
                  <a:extLst>
                    <a:ext uri="{9D8B030D-6E8A-4147-A177-3AD203B41FA5}">
                      <a16:colId xmlns:a16="http://schemas.microsoft.com/office/drawing/2014/main" val="1845653867"/>
                    </a:ext>
                  </a:extLst>
                </a:gridCol>
              </a:tblGrid>
              <a:tr h="410289">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tc>
                  <a:txBody>
                    <a:bodyPr/>
                    <a:lstStyle/>
                    <a:p>
                      <a:pPr algn="ctr"/>
                      <a:r>
                        <a:rPr kumimoji="1" lang="ja-JP" altLang="en-US" sz="1100" dirty="0"/>
                        <a:t>陽性者数</a:t>
                      </a:r>
                      <a:endParaRPr kumimoji="1" lang="en-US" altLang="ja-JP" sz="1100" dirty="0"/>
                    </a:p>
                    <a:p>
                      <a:pPr algn="ctr"/>
                      <a:r>
                        <a:rPr kumimoji="1" lang="ja-JP" altLang="en-US" sz="1100" dirty="0"/>
                        <a:t>／件数</a:t>
                      </a:r>
                    </a:p>
                  </a:txBody>
                  <a:tcPr anchor="ctr"/>
                </a:tc>
                <a:extLst>
                  <a:ext uri="{0D108BD9-81ED-4DB2-BD59-A6C34878D82A}">
                    <a16:rowId xmlns:a16="http://schemas.microsoft.com/office/drawing/2014/main" val="3281253019"/>
                  </a:ext>
                </a:extLst>
              </a:tr>
              <a:tr h="355384">
                <a:tc>
                  <a:txBody>
                    <a:bodyPr/>
                    <a:lstStyle/>
                    <a:p>
                      <a:pPr algn="ctr"/>
                      <a:r>
                        <a:rPr kumimoji="1" lang="ja-JP" altLang="en-US" sz="1600" dirty="0"/>
                        <a:t>１</a:t>
                      </a:r>
                      <a:endParaRPr kumimoji="1" lang="en-US" altLang="ja-JP" sz="1600" dirty="0"/>
                    </a:p>
                  </a:txBody>
                  <a:tcPr anchor="ctr"/>
                </a:tc>
                <a:tc>
                  <a:txBody>
                    <a:bodyPr/>
                    <a:lstStyle/>
                    <a:p>
                      <a:pPr algn="l"/>
                      <a:r>
                        <a:rPr kumimoji="1" lang="ja-JP" altLang="en-US" sz="1600" dirty="0"/>
                        <a:t>飲食店関連</a:t>
                      </a:r>
                    </a:p>
                  </a:txBody>
                  <a:tcPr anchor="ctr"/>
                </a:tc>
                <a:tc>
                  <a:txBody>
                    <a:bodyPr/>
                    <a:lstStyle/>
                    <a:p>
                      <a:pPr algn="ctr"/>
                      <a:r>
                        <a:rPr kumimoji="1" lang="en-US" altLang="ja-JP" sz="1600" dirty="0"/>
                        <a:t>8</a:t>
                      </a:r>
                      <a:r>
                        <a:rPr kumimoji="1" lang="ja-JP" altLang="en-US" sz="1600" dirty="0"/>
                        <a:t>店</a:t>
                      </a:r>
                    </a:p>
                  </a:txBody>
                  <a:tcPr anchor="ctr"/>
                </a:tc>
                <a:tc>
                  <a:txBody>
                    <a:bodyPr/>
                    <a:lstStyle/>
                    <a:p>
                      <a:pPr algn="ctr"/>
                      <a:r>
                        <a:rPr kumimoji="1" lang="en-US" altLang="ja-JP" sz="1600" dirty="0"/>
                        <a:t>82</a:t>
                      </a:r>
                      <a:endParaRPr kumimoji="1" lang="ja-JP" altLang="en-US" sz="1600" dirty="0"/>
                    </a:p>
                  </a:txBody>
                  <a:tcPr anchor="ctr"/>
                </a:tc>
                <a:tc>
                  <a:txBody>
                    <a:bodyPr/>
                    <a:lstStyle/>
                    <a:p>
                      <a:pPr algn="ctr"/>
                      <a:r>
                        <a:rPr kumimoji="1" lang="en-US" altLang="ja-JP" sz="1600" dirty="0"/>
                        <a:t>10.3</a:t>
                      </a:r>
                      <a:endParaRPr kumimoji="1" lang="ja-JP" altLang="en-US" sz="16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600" dirty="0"/>
                        <a:t>２</a:t>
                      </a:r>
                      <a:endParaRPr kumimoji="1" lang="en-US" altLang="ja-JP" sz="1600" dirty="0"/>
                    </a:p>
                  </a:txBody>
                  <a:tcPr anchor="ctr"/>
                </a:tc>
                <a:tc>
                  <a:txBody>
                    <a:bodyPr/>
                    <a:lstStyle/>
                    <a:p>
                      <a:pPr algn="l"/>
                      <a:r>
                        <a:rPr kumimoji="1" lang="ja-JP" altLang="en-US" sz="1600" dirty="0"/>
                        <a:t>大学・学校関連</a:t>
                      </a:r>
                    </a:p>
                  </a:txBody>
                  <a:tcPr anchor="ctr"/>
                </a:tc>
                <a:tc>
                  <a:txBody>
                    <a:bodyPr/>
                    <a:lstStyle/>
                    <a:p>
                      <a:pPr algn="ctr"/>
                      <a:r>
                        <a:rPr kumimoji="1" lang="en-US" altLang="ja-JP" sz="1600" dirty="0" smtClean="0"/>
                        <a:t>30</a:t>
                      </a:r>
                      <a:r>
                        <a:rPr kumimoji="1" lang="ja-JP" altLang="en-US" sz="1600" dirty="0" smtClean="0"/>
                        <a:t>校</a:t>
                      </a:r>
                      <a:endParaRPr kumimoji="1" lang="ja-JP" altLang="en-US" sz="1600" dirty="0"/>
                    </a:p>
                  </a:txBody>
                  <a:tcPr anchor="ctr"/>
                </a:tc>
                <a:tc>
                  <a:txBody>
                    <a:bodyPr/>
                    <a:lstStyle/>
                    <a:p>
                      <a:pPr algn="ctr"/>
                      <a:r>
                        <a:rPr kumimoji="1" lang="en-US" altLang="ja-JP" sz="1600" dirty="0" smtClean="0"/>
                        <a:t>439</a:t>
                      </a:r>
                      <a:endParaRPr kumimoji="1" lang="ja-JP" altLang="en-US" sz="1600" dirty="0"/>
                    </a:p>
                  </a:txBody>
                  <a:tcPr anchor="ctr"/>
                </a:tc>
                <a:tc>
                  <a:txBody>
                    <a:bodyPr/>
                    <a:lstStyle/>
                    <a:p>
                      <a:pPr algn="ctr"/>
                      <a:r>
                        <a:rPr kumimoji="1" lang="en-US" altLang="ja-JP" sz="1600" dirty="0" smtClean="0"/>
                        <a:t>14.6</a:t>
                      </a:r>
                      <a:endParaRPr kumimoji="1" lang="ja-JP" altLang="en-US" sz="16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600" dirty="0"/>
                        <a:t>３</a:t>
                      </a:r>
                    </a:p>
                  </a:txBody>
                  <a:tcPr anchor="ctr"/>
                </a:tc>
                <a:tc>
                  <a:txBody>
                    <a:bodyPr/>
                    <a:lstStyle/>
                    <a:p>
                      <a:pPr algn="l"/>
                      <a:r>
                        <a:rPr kumimoji="1" lang="ja-JP" altLang="en-US" sz="1600" dirty="0"/>
                        <a:t>医療機関関連</a:t>
                      </a:r>
                    </a:p>
                  </a:txBody>
                  <a:tcPr anchor="ctr"/>
                </a:tc>
                <a:tc>
                  <a:txBody>
                    <a:bodyPr/>
                    <a:lstStyle/>
                    <a:p>
                      <a:pPr algn="ctr"/>
                      <a:r>
                        <a:rPr kumimoji="1" lang="en-US" altLang="ja-JP" sz="1600" dirty="0" smtClean="0"/>
                        <a:t>61</a:t>
                      </a:r>
                      <a:r>
                        <a:rPr kumimoji="1" lang="ja-JP" altLang="en-US" sz="1200" dirty="0" smtClean="0"/>
                        <a:t>機関</a:t>
                      </a:r>
                      <a:endParaRPr kumimoji="1" lang="ja-JP" altLang="en-US" sz="1200" dirty="0"/>
                    </a:p>
                  </a:txBody>
                  <a:tcPr anchor="ctr"/>
                </a:tc>
                <a:tc>
                  <a:txBody>
                    <a:bodyPr/>
                    <a:lstStyle/>
                    <a:p>
                      <a:pPr algn="ctr"/>
                      <a:r>
                        <a:rPr kumimoji="1" lang="en-US" altLang="ja-JP" sz="1600" dirty="0" smtClean="0"/>
                        <a:t>2,056</a:t>
                      </a:r>
                      <a:endParaRPr kumimoji="1" lang="ja-JP" altLang="en-US" sz="1600" dirty="0"/>
                    </a:p>
                  </a:txBody>
                  <a:tcPr anchor="ctr"/>
                </a:tc>
                <a:tc>
                  <a:txBody>
                    <a:bodyPr/>
                    <a:lstStyle/>
                    <a:p>
                      <a:pPr algn="ctr"/>
                      <a:r>
                        <a:rPr kumimoji="1" lang="en-US" altLang="ja-JP" sz="1600" dirty="0" smtClean="0"/>
                        <a:t>33.7</a:t>
                      </a:r>
                      <a:endParaRPr kumimoji="1" lang="ja-JP" altLang="en-US" sz="16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600" dirty="0"/>
                        <a:t>４</a:t>
                      </a:r>
                    </a:p>
                  </a:txBody>
                  <a:tcPr anchor="ctr"/>
                </a:tc>
                <a:tc>
                  <a:txBody>
                    <a:bodyPr/>
                    <a:lstStyle/>
                    <a:p>
                      <a:pPr algn="l"/>
                      <a:r>
                        <a:rPr kumimoji="1" lang="ja-JP" altLang="en-US" sz="1400" dirty="0"/>
                        <a:t>高齢者施設・障がい者施設関連</a:t>
                      </a:r>
                    </a:p>
                  </a:txBody>
                  <a:tcPr anchor="ctr"/>
                </a:tc>
                <a:tc>
                  <a:txBody>
                    <a:bodyPr/>
                    <a:lstStyle/>
                    <a:p>
                      <a:pPr algn="ctr"/>
                      <a:r>
                        <a:rPr kumimoji="1" lang="en-US" altLang="ja-JP" sz="1600" dirty="0" smtClean="0"/>
                        <a:t>135</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2,456</a:t>
                      </a:r>
                      <a:endParaRPr kumimoji="1" lang="ja-JP" altLang="en-US" sz="1600" dirty="0"/>
                    </a:p>
                  </a:txBody>
                  <a:tcPr anchor="ctr"/>
                </a:tc>
                <a:tc>
                  <a:txBody>
                    <a:bodyPr/>
                    <a:lstStyle/>
                    <a:p>
                      <a:pPr algn="ctr"/>
                      <a:r>
                        <a:rPr kumimoji="1" lang="en-US" altLang="ja-JP" sz="1600" dirty="0" smtClean="0"/>
                        <a:t>18.2</a:t>
                      </a:r>
                      <a:endParaRPr kumimoji="1" lang="ja-JP" altLang="en-US" sz="16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600" dirty="0"/>
                        <a:t>５</a:t>
                      </a:r>
                    </a:p>
                  </a:txBody>
                  <a:tcPr anchor="ctr"/>
                </a:tc>
                <a:tc>
                  <a:txBody>
                    <a:bodyPr/>
                    <a:lstStyle/>
                    <a:p>
                      <a:pPr algn="l"/>
                      <a:r>
                        <a:rPr kumimoji="1" lang="ja-JP" altLang="en-US" sz="1600" dirty="0"/>
                        <a:t>その他</a:t>
                      </a:r>
                    </a:p>
                  </a:txBody>
                  <a:tcPr anchor="ctr"/>
                </a:tc>
                <a:tc>
                  <a:txBody>
                    <a:bodyPr/>
                    <a:lstStyle/>
                    <a:p>
                      <a:pPr algn="ctr"/>
                      <a:r>
                        <a:rPr kumimoji="1" lang="en-US" altLang="ja-JP" sz="1600" dirty="0" smtClean="0"/>
                        <a:t>59</a:t>
                      </a:r>
                      <a:r>
                        <a:rPr kumimoji="1" lang="ja-JP" altLang="en-US" sz="1600" dirty="0" smtClean="0"/>
                        <a:t>件</a:t>
                      </a:r>
                      <a:endParaRPr kumimoji="1" lang="ja-JP" altLang="en-US" sz="1600" dirty="0"/>
                    </a:p>
                  </a:txBody>
                  <a:tcPr anchor="ctr"/>
                </a:tc>
                <a:tc>
                  <a:txBody>
                    <a:bodyPr/>
                    <a:lstStyle/>
                    <a:p>
                      <a:pPr algn="ctr"/>
                      <a:r>
                        <a:rPr kumimoji="1" lang="en-US" altLang="ja-JP" sz="1600" dirty="0" smtClean="0"/>
                        <a:t>593</a:t>
                      </a:r>
                      <a:endParaRPr kumimoji="1" lang="ja-JP" altLang="en-US" sz="1600" dirty="0"/>
                    </a:p>
                  </a:txBody>
                  <a:tcPr anchor="ctr"/>
                </a:tc>
                <a:tc>
                  <a:txBody>
                    <a:bodyPr/>
                    <a:lstStyle/>
                    <a:p>
                      <a:pPr algn="ctr"/>
                      <a:r>
                        <a:rPr kumimoji="1" lang="en-US" altLang="ja-JP" sz="1600" dirty="0" smtClean="0"/>
                        <a:t>10.1</a:t>
                      </a:r>
                      <a:endParaRPr kumimoji="1" lang="ja-JP" altLang="en-US" sz="16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600" dirty="0"/>
                        <a:t>計</a:t>
                      </a:r>
                    </a:p>
                  </a:txBody>
                  <a:tcPr anchor="ctr"/>
                </a:tc>
                <a:tc>
                  <a:txBody>
                    <a:bodyPr/>
                    <a:lstStyle/>
                    <a:p>
                      <a:pPr algn="l"/>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smtClean="0"/>
                        <a:t>5,626</a:t>
                      </a:r>
                      <a:endParaRPr kumimoji="1" lang="ja-JP" altLang="en-US" sz="1600" dirty="0"/>
                    </a:p>
                  </a:txBody>
                  <a:tcPr anchor="ctr"/>
                </a:tc>
                <a:tc>
                  <a:txBody>
                    <a:bodyPr/>
                    <a:lstStyle/>
                    <a:p>
                      <a:pPr algn="ctr"/>
                      <a:endParaRPr kumimoji="1" lang="ja-JP" altLang="en-US" sz="1600" dirty="0"/>
                    </a:p>
                  </a:txBody>
                  <a:tcPr anchor="ct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nvPr>
        </p:nvGraphicFramePr>
        <p:xfrm>
          <a:off x="7357877" y="4708219"/>
          <a:ext cx="4571170" cy="1656080"/>
        </p:xfrm>
        <a:graphic>
          <a:graphicData uri="http://schemas.openxmlformats.org/drawingml/2006/table">
            <a:tbl>
              <a:tblPr firstRow="1" bandRow="1">
                <a:tableStyleId>{C083E6E3-FA7D-4D7B-A595-EF9225AFEA82}</a:tableStyleId>
              </a:tblPr>
              <a:tblGrid>
                <a:gridCol w="1931432">
                  <a:extLst>
                    <a:ext uri="{9D8B030D-6E8A-4147-A177-3AD203B41FA5}">
                      <a16:colId xmlns:a16="http://schemas.microsoft.com/office/drawing/2014/main" val="293234343"/>
                    </a:ext>
                  </a:extLst>
                </a:gridCol>
                <a:gridCol w="856102">
                  <a:extLst>
                    <a:ext uri="{9D8B030D-6E8A-4147-A177-3AD203B41FA5}">
                      <a16:colId xmlns:a16="http://schemas.microsoft.com/office/drawing/2014/main" val="1060905580"/>
                    </a:ext>
                  </a:extLst>
                </a:gridCol>
                <a:gridCol w="891818">
                  <a:extLst>
                    <a:ext uri="{9D8B030D-6E8A-4147-A177-3AD203B41FA5}">
                      <a16:colId xmlns:a16="http://schemas.microsoft.com/office/drawing/2014/main" val="1694481235"/>
                    </a:ext>
                  </a:extLst>
                </a:gridCol>
                <a:gridCol w="891818">
                  <a:extLst>
                    <a:ext uri="{9D8B030D-6E8A-4147-A177-3AD203B41FA5}">
                      <a16:colId xmlns:a16="http://schemas.microsoft.com/office/drawing/2014/main" val="991869562"/>
                    </a:ext>
                  </a:extLst>
                </a:gridCol>
              </a:tblGrid>
              <a:tr h="0">
                <a:tc>
                  <a:txBody>
                    <a:bodyPr/>
                    <a:lstStyle/>
                    <a:p>
                      <a:pPr algn="ctr"/>
                      <a:endParaRPr kumimoji="1" lang="ja-JP" altLang="en-US" sz="1600" dirty="0"/>
                    </a:p>
                  </a:txBody>
                  <a:tcPr anchor="ctr"/>
                </a:tc>
                <a:tc>
                  <a:txBody>
                    <a:bodyPr/>
                    <a:lstStyle/>
                    <a:p>
                      <a:pPr algn="ctr"/>
                      <a:r>
                        <a:rPr kumimoji="1" lang="ja-JP" altLang="en-US" sz="1600" b="0" dirty="0"/>
                        <a:t>第一波</a:t>
                      </a:r>
                    </a:p>
                  </a:txBody>
                  <a:tcPr anchor="ctr"/>
                </a:tc>
                <a:tc>
                  <a:txBody>
                    <a:bodyPr/>
                    <a:lstStyle/>
                    <a:p>
                      <a:pPr algn="ctr"/>
                      <a:r>
                        <a:rPr kumimoji="1" lang="ja-JP" altLang="en-US" sz="1600" b="0" dirty="0"/>
                        <a:t>第二波</a:t>
                      </a:r>
                    </a:p>
                  </a:txBody>
                  <a:tcPr anchor="ctr"/>
                </a:tc>
                <a:tc>
                  <a:txBody>
                    <a:bodyPr/>
                    <a:lstStyle/>
                    <a:p>
                      <a:pPr algn="ctr"/>
                      <a:r>
                        <a:rPr kumimoji="1" lang="ja-JP" altLang="en-US" sz="1600" b="0" dirty="0"/>
                        <a:t>第三波</a:t>
                      </a:r>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a:t>クラスターにおける陽性者数</a:t>
                      </a:r>
                      <a:endParaRPr kumimoji="1" lang="en-US" altLang="ja-JP" sz="1600" dirty="0"/>
                    </a:p>
                  </a:txBody>
                  <a:tcPr anchor="ctr"/>
                </a:tc>
                <a:tc>
                  <a:txBody>
                    <a:bodyPr/>
                    <a:lstStyle/>
                    <a:p>
                      <a:pPr algn="ctr"/>
                      <a:r>
                        <a:rPr kumimoji="1" lang="en-US" altLang="ja-JP" sz="1600" dirty="0"/>
                        <a:t>340</a:t>
                      </a:r>
                      <a:endParaRPr kumimoji="1" lang="ja-JP" altLang="en-US" sz="1600" dirty="0"/>
                    </a:p>
                  </a:txBody>
                  <a:tcPr anchor="ctr"/>
                </a:tc>
                <a:tc>
                  <a:txBody>
                    <a:bodyPr/>
                    <a:lstStyle/>
                    <a:p>
                      <a:pPr algn="ctr"/>
                      <a:r>
                        <a:rPr kumimoji="1" lang="en-US" altLang="ja-JP" sz="1600" dirty="0"/>
                        <a:t>840</a:t>
                      </a:r>
                      <a:endParaRPr kumimoji="1" lang="ja-JP" altLang="en-US" sz="1600" dirty="0"/>
                    </a:p>
                  </a:txBody>
                  <a:tcPr anchor="ctr"/>
                </a:tc>
                <a:tc>
                  <a:txBody>
                    <a:bodyPr/>
                    <a:lstStyle/>
                    <a:p>
                      <a:pPr algn="ctr"/>
                      <a:r>
                        <a:rPr kumimoji="1" lang="en-US" altLang="ja-JP" sz="1600" dirty="0" smtClean="0"/>
                        <a:t>5,626</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a:t>全陽性者数</a:t>
                      </a:r>
                      <a:endParaRPr kumimoji="1" lang="en-US" altLang="ja-JP" sz="1600" dirty="0"/>
                    </a:p>
                  </a:txBody>
                  <a:tcPr anchor="ctr"/>
                </a:tc>
                <a:tc>
                  <a:txBody>
                    <a:bodyPr/>
                    <a:lstStyle/>
                    <a:p>
                      <a:pPr algn="ctr"/>
                      <a:r>
                        <a:rPr kumimoji="1" lang="en-US" altLang="ja-JP" sz="1600" dirty="0"/>
                        <a:t>1,786</a:t>
                      </a:r>
                      <a:endParaRPr kumimoji="1" lang="ja-JP" altLang="en-US" sz="1600" dirty="0"/>
                    </a:p>
                  </a:txBody>
                  <a:tcPr anchor="ctr"/>
                </a:tc>
                <a:tc>
                  <a:txBody>
                    <a:bodyPr/>
                    <a:lstStyle/>
                    <a:p>
                      <a:pPr algn="ctr"/>
                      <a:r>
                        <a:rPr kumimoji="1" lang="en-US" altLang="ja-JP" sz="1600" dirty="0"/>
                        <a:t>9,271</a:t>
                      </a:r>
                      <a:endParaRPr kumimoji="1" lang="ja-JP" altLang="en-US" sz="1600" dirty="0"/>
                    </a:p>
                  </a:txBody>
                  <a:tcPr anchor="ctr"/>
                </a:tc>
                <a:tc>
                  <a:txBody>
                    <a:bodyPr/>
                    <a:lstStyle/>
                    <a:p>
                      <a:pPr algn="ctr"/>
                      <a:r>
                        <a:rPr kumimoji="1" lang="en-US" altLang="ja-JP" sz="1600" smtClean="0"/>
                        <a:t>35,866</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a:t>割合</a:t>
                      </a:r>
                    </a:p>
                  </a:txBody>
                  <a:tcPr anchor="ctr"/>
                </a:tc>
                <a:tc>
                  <a:txBody>
                    <a:bodyPr/>
                    <a:lstStyle/>
                    <a:p>
                      <a:pPr algn="ctr"/>
                      <a:r>
                        <a:rPr kumimoji="1" lang="en-US" altLang="ja-JP" sz="1600" dirty="0"/>
                        <a:t>19.0</a:t>
                      </a:r>
                      <a:r>
                        <a:rPr kumimoji="1" lang="ja-JP" altLang="en-US" sz="1600" dirty="0"/>
                        <a:t>％</a:t>
                      </a:r>
                    </a:p>
                  </a:txBody>
                  <a:tcPr anchor="ctr"/>
                </a:tc>
                <a:tc>
                  <a:txBody>
                    <a:bodyPr/>
                    <a:lstStyle/>
                    <a:p>
                      <a:pPr algn="ctr"/>
                      <a:r>
                        <a:rPr kumimoji="1" lang="en-US" altLang="ja-JP" sz="1600" dirty="0"/>
                        <a:t>9.1</a:t>
                      </a:r>
                      <a:r>
                        <a:rPr kumimoji="1" lang="ja-JP" altLang="en-US" sz="1600" dirty="0"/>
                        <a:t>％</a:t>
                      </a:r>
                    </a:p>
                  </a:txBody>
                  <a:tcPr anchor="ctr"/>
                </a:tc>
                <a:tc>
                  <a:txBody>
                    <a:bodyPr/>
                    <a:lstStyle/>
                    <a:p>
                      <a:pPr algn="ctr"/>
                      <a:r>
                        <a:rPr kumimoji="1" lang="en-US" altLang="ja-JP" sz="1600" dirty="0" smtClean="0"/>
                        <a:t>15.7</a:t>
                      </a:r>
                      <a:r>
                        <a:rPr kumimoji="1" lang="ja-JP" altLang="en-US" sz="1600" dirty="0" smtClean="0"/>
                        <a:t>％</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20521" y="6417078"/>
            <a:ext cx="2743200" cy="365125"/>
          </a:xfrm>
        </p:spPr>
        <p:txBody>
          <a:bodyPr/>
          <a:lstStyle/>
          <a:p>
            <a:fld id="{F216AE56-EAD3-4706-B860-3EC2C2952B40}" type="slidenum">
              <a:rPr kumimoji="1" lang="ja-JP" altLang="en-US" smtClean="0"/>
              <a:t>22</a:t>
            </a:fld>
            <a:endParaRPr kumimoji="1" lang="ja-JP" altLang="en-US"/>
          </a:p>
        </p:txBody>
      </p:sp>
    </p:spTree>
    <p:extLst>
      <p:ext uri="{BB962C8B-B14F-4D97-AF65-F5344CB8AC3E}">
        <p14:creationId xmlns:p14="http://schemas.microsoft.com/office/powerpoint/2010/main" val="379352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1367802"/>
            <a:ext cx="11888230" cy="5316173"/>
          </a:xfrm>
          <a:prstGeom prst="rect">
            <a:avLst/>
          </a:prstGeom>
        </p:spPr>
      </p:pic>
      <p:sp>
        <p:nvSpPr>
          <p:cNvPr id="6" name="正方形/長方形 5"/>
          <p:cNvSpPr/>
          <p:nvPr/>
        </p:nvSpPr>
        <p:spPr>
          <a:xfrm>
            <a:off x="0" y="-1844"/>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a:t>
            </a:r>
            <a:r>
              <a:rPr lang="ja-JP" altLang="en-US" sz="2800" b="1" dirty="0" smtClean="0">
                <a:latin typeface="UD デジタル 教科書体 NK-B" panose="02020700000000000000" pitchFamily="18" charset="-128"/>
                <a:ea typeface="UD デジタル 教科書体 NK-B" panose="02020700000000000000" pitchFamily="18" charset="-128"/>
              </a:rPr>
              <a:t>陽性者数</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1" y="6538912"/>
            <a:ext cx="2743200" cy="365125"/>
          </a:xfrm>
        </p:spPr>
        <p:txBody>
          <a:bodyPr/>
          <a:lstStyle/>
          <a:p>
            <a:fld id="{9AE8D62C-51FD-4D41-806D-1D2DE4710F3C}" type="slidenum">
              <a:rPr kumimoji="1" lang="ja-JP" altLang="en-US" smtClean="0"/>
              <a:t>3</a:t>
            </a:fld>
            <a:endParaRPr kumimoji="1" lang="ja-JP" altLang="en-US"/>
          </a:p>
        </p:txBody>
      </p:sp>
      <p:sp>
        <p:nvSpPr>
          <p:cNvPr id="10" name="テキスト ボックス 45">
            <a:extLst>
              <a:ext uri="{FF2B5EF4-FFF2-40B4-BE49-F238E27FC236}">
                <a16:creationId xmlns:a16="http://schemas.microsoft.com/office/drawing/2014/main" id="{66C4A2BD-4252-419D-8A1B-0D8FC4F54FCC}"/>
              </a:ext>
            </a:extLst>
          </p:cNvPr>
          <p:cNvSpPr txBox="1"/>
          <p:nvPr/>
        </p:nvSpPr>
        <p:spPr>
          <a:xfrm>
            <a:off x="7749106" y="6553170"/>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smtClean="0"/>
              <a:t>※</a:t>
            </a:r>
            <a:r>
              <a:rPr lang="ja-JP" altLang="en-US" sz="1100" dirty="0" smtClean="0"/>
              <a:t>各都道府県ホームページ公表数値を基に、大阪府の分析による</a:t>
            </a:r>
            <a:endParaRPr lang="ja-JP" altLang="en-US" sz="1100" dirty="0"/>
          </a:p>
        </p:txBody>
      </p:sp>
      <p:sp>
        <p:nvSpPr>
          <p:cNvPr id="12" name="吹き出し: 下矢印 1">
            <a:extLst>
              <a:ext uri="{FF2B5EF4-FFF2-40B4-BE49-F238E27FC236}">
                <a16:creationId xmlns:a16="http://schemas.microsoft.com/office/drawing/2014/main" id="{6A91FA4F-33D1-4372-8869-1515DDC94201}"/>
              </a:ext>
            </a:extLst>
          </p:cNvPr>
          <p:cNvSpPr/>
          <p:nvPr/>
        </p:nvSpPr>
        <p:spPr>
          <a:xfrm>
            <a:off x="3388612" y="2090505"/>
            <a:ext cx="2253018" cy="669296"/>
          </a:xfrm>
          <a:prstGeom prst="downArrow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dirty="0"/>
              <a:t>1/8</a:t>
            </a:r>
            <a:r>
              <a:rPr lang="ja-JP" altLang="en-US" dirty="0"/>
              <a:t>～緊急事態措置実施</a:t>
            </a:r>
            <a:endParaRPr lang="en-US" altLang="ja-JP" dirty="0"/>
          </a:p>
          <a:p>
            <a:r>
              <a:rPr lang="ja-JP" altLang="en-US" dirty="0"/>
              <a:t>（埼玉、千葉、東京、神奈川）</a:t>
            </a:r>
            <a:endParaRPr lang="ja-JP" dirty="0"/>
          </a:p>
        </p:txBody>
      </p:sp>
      <p:sp>
        <p:nvSpPr>
          <p:cNvPr id="13" name="吹き出し: 上矢印 2">
            <a:extLst>
              <a:ext uri="{FF2B5EF4-FFF2-40B4-BE49-F238E27FC236}">
                <a16:creationId xmlns:a16="http://schemas.microsoft.com/office/drawing/2014/main" id="{E678D1C0-96B1-4BF3-A1E8-08C190A8AA8E}"/>
              </a:ext>
            </a:extLst>
          </p:cNvPr>
          <p:cNvSpPr/>
          <p:nvPr/>
        </p:nvSpPr>
        <p:spPr>
          <a:xfrm>
            <a:off x="3598134" y="5284087"/>
            <a:ext cx="1833975" cy="82129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1/14</a:t>
            </a:r>
            <a:r>
              <a:rPr kumimoji="1" lang="ja-JP" altLang="en-US" sz="1100" dirty="0"/>
              <a:t>～緊急事態措置実施</a:t>
            </a:r>
            <a:endParaRPr kumimoji="1" lang="en-US" altLang="ja-JP" sz="1100" dirty="0"/>
          </a:p>
          <a:p>
            <a:pPr algn="ctr"/>
            <a:r>
              <a:rPr lang="ja-JP" altLang="en-US" sz="1100" dirty="0" smtClean="0"/>
              <a:t>（岐阜</a:t>
            </a:r>
            <a:r>
              <a:rPr lang="ja-JP" altLang="en-US" sz="1100" dirty="0"/>
              <a:t>、愛知、京都</a:t>
            </a:r>
            <a:r>
              <a:rPr lang="ja-JP" altLang="en-US" sz="1100" dirty="0" smtClean="0"/>
              <a:t>、</a:t>
            </a:r>
            <a:endParaRPr lang="en-US" altLang="ja-JP" sz="1100" dirty="0" smtClean="0"/>
          </a:p>
          <a:p>
            <a:pPr algn="ctr"/>
            <a:r>
              <a:rPr lang="ja-JP" altLang="en-US" sz="1100" dirty="0" smtClean="0"/>
              <a:t>大阪</a:t>
            </a:r>
            <a:r>
              <a:rPr lang="ja-JP" altLang="en-US" sz="1100" dirty="0"/>
              <a:t>、兵庫、福岡）</a:t>
            </a:r>
            <a:endParaRPr kumimoji="1" lang="ja-JP" altLang="en-US" sz="1100" dirty="0"/>
          </a:p>
        </p:txBody>
      </p:sp>
      <p:sp>
        <p:nvSpPr>
          <p:cNvPr id="14" name="正方形/長方形 13">
            <a:extLst>
              <a:ext uri="{FF2B5EF4-FFF2-40B4-BE49-F238E27FC236}">
                <a16:creationId xmlns:a16="http://schemas.microsoft.com/office/drawing/2014/main" id="{FC024533-669C-48B1-82E7-C27042384F7F}"/>
              </a:ext>
            </a:extLst>
          </p:cNvPr>
          <p:cNvSpPr/>
          <p:nvPr/>
        </p:nvSpPr>
        <p:spPr>
          <a:xfrm>
            <a:off x="0" y="466438"/>
            <a:ext cx="12192000" cy="8164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緊急</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事態措置実施後、各都道府県で新規陽性者数が大きく減少。大阪府も他都道府県と同様に大きく減少し、</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兵庫県</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や京都府と同様、国分科会指標ステージ</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の基準（１５人）</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を大きく下回って</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71094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62484" y="565715"/>
            <a:ext cx="11540728" cy="6059949"/>
          </a:xfrm>
          <a:prstGeom prst="rect">
            <a:avLst/>
          </a:prstGeom>
        </p:spPr>
      </p:pic>
      <p:sp>
        <p:nvSpPr>
          <p:cNvPr id="6" name="正方形/長方形 5"/>
          <p:cNvSpPr/>
          <p:nvPr/>
        </p:nvSpPr>
        <p:spPr>
          <a:xfrm>
            <a:off x="0" y="-1844"/>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万人あたり新規陽性者数（都道府県別</a:t>
            </a:r>
            <a:r>
              <a:rPr lang="ja-JP" altLang="en-US" sz="2800" b="1" dirty="0" smtClean="0">
                <a:latin typeface="UD デジタル 教科書体 NK-B" panose="02020700000000000000" pitchFamily="18" charset="-128"/>
                <a:ea typeface="UD デジタル 教科書体 NK-B" panose="02020700000000000000" pitchFamily="18" charset="-128"/>
              </a:rPr>
              <a:t>）</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191625" y="6407149"/>
            <a:ext cx="2743200" cy="365125"/>
          </a:xfrm>
        </p:spPr>
        <p:txBody>
          <a:bodyPr/>
          <a:lstStyle/>
          <a:p>
            <a:fld id="{9AE8D62C-51FD-4D41-806D-1D2DE4710F3C}" type="slidenum">
              <a:rPr kumimoji="1" lang="ja-JP" altLang="en-US" smtClean="0"/>
              <a:t>4</a:t>
            </a:fld>
            <a:endParaRPr kumimoji="1" lang="ja-JP" altLang="en-US" dirty="0"/>
          </a:p>
        </p:txBody>
      </p:sp>
      <p:sp>
        <p:nvSpPr>
          <p:cNvPr id="9" name="テキスト ボックス 45">
            <a:extLst>
              <a:ext uri="{FF2B5EF4-FFF2-40B4-BE49-F238E27FC236}">
                <a16:creationId xmlns:a16="http://schemas.microsoft.com/office/drawing/2014/main" id="{66C4A2BD-4252-419D-8A1B-0D8FC4F54FCC}"/>
              </a:ext>
            </a:extLst>
          </p:cNvPr>
          <p:cNvSpPr txBox="1"/>
          <p:nvPr/>
        </p:nvSpPr>
        <p:spPr>
          <a:xfrm>
            <a:off x="7416277" y="6494859"/>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smtClean="0"/>
              <a:t>※</a:t>
            </a:r>
            <a:r>
              <a:rPr lang="ja-JP" altLang="en-US" sz="1100" dirty="0" smtClean="0"/>
              <a:t>各都道府県ホームページ公表数値を基に、大阪府の分析による</a:t>
            </a:r>
            <a:endParaRPr lang="ja-JP" altLang="en-US" sz="1100" dirty="0"/>
          </a:p>
        </p:txBody>
      </p:sp>
      <p:cxnSp>
        <p:nvCxnSpPr>
          <p:cNvPr id="10" name="直線コネクタ 9"/>
          <p:cNvCxnSpPr/>
          <p:nvPr/>
        </p:nvCxnSpPr>
        <p:spPr>
          <a:xfrm flipV="1">
            <a:off x="464025" y="4727296"/>
            <a:ext cx="11360656" cy="427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楕円 10"/>
          <p:cNvSpPr/>
          <p:nvPr/>
        </p:nvSpPr>
        <p:spPr>
          <a:xfrm>
            <a:off x="122830" y="4613134"/>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V="1">
            <a:off x="464025" y="5250280"/>
            <a:ext cx="11360657" cy="1776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楕円 12"/>
          <p:cNvSpPr/>
          <p:nvPr/>
        </p:nvSpPr>
        <p:spPr>
          <a:xfrm>
            <a:off x="122830" y="5111097"/>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378924" y="4343064"/>
            <a:ext cx="956166" cy="415498"/>
          </a:xfrm>
          <a:prstGeom prst="rect">
            <a:avLst/>
          </a:prstGeom>
          <a:noFill/>
        </p:spPr>
        <p:txBody>
          <a:bodyPr wrap="square" rtlCol="0">
            <a:spAutoFit/>
          </a:bodyPr>
          <a:lstStyle/>
          <a:p>
            <a:pPr algn="ctr"/>
            <a:r>
              <a:rPr kumimoji="1" lang="ja-JP" altLang="en-US" sz="1000" b="1" dirty="0" smtClean="0">
                <a:solidFill>
                  <a:srgbClr val="FF0000"/>
                </a:solidFill>
              </a:rPr>
              <a:t>ステージ</a:t>
            </a:r>
            <a:endParaRPr kumimoji="1" lang="en-US" altLang="ja-JP" sz="1000" b="1" dirty="0" smtClean="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15" name="テキスト ボックス 14"/>
          <p:cNvSpPr txBox="1"/>
          <p:nvPr/>
        </p:nvSpPr>
        <p:spPr>
          <a:xfrm>
            <a:off x="11401671" y="4903348"/>
            <a:ext cx="956166" cy="415498"/>
          </a:xfrm>
          <a:prstGeom prst="rect">
            <a:avLst/>
          </a:prstGeom>
          <a:noFill/>
        </p:spPr>
        <p:txBody>
          <a:bodyPr wrap="square" rtlCol="0">
            <a:spAutoFit/>
          </a:bodyPr>
          <a:lstStyle/>
          <a:p>
            <a:pPr algn="ctr"/>
            <a:r>
              <a:rPr kumimoji="1" lang="ja-JP" altLang="en-US" sz="1000" b="1" dirty="0" smtClean="0">
                <a:solidFill>
                  <a:srgbClr val="FF0000"/>
                </a:solidFill>
              </a:rPr>
              <a:t>ステージ</a:t>
            </a:r>
            <a:endParaRPr kumimoji="1" lang="en-US" altLang="ja-JP" sz="1000" b="1" dirty="0" smtClean="0">
              <a:solidFill>
                <a:srgbClr val="FF0000"/>
              </a:solidFill>
            </a:endParaRPr>
          </a:p>
          <a:p>
            <a:pPr algn="ctr"/>
            <a:r>
              <a:rPr lang="en-US" altLang="ja-JP" sz="1000" b="1" dirty="0" smtClean="0">
                <a:solidFill>
                  <a:srgbClr val="FF0000"/>
                </a:solidFill>
              </a:rPr>
              <a:t>Ⅲ</a:t>
            </a:r>
            <a:endParaRPr kumimoji="1" lang="ja-JP" altLang="en-US" sz="1000" b="1" dirty="0">
              <a:solidFill>
                <a:srgbClr val="FF0000"/>
              </a:solidFill>
            </a:endParaRPr>
          </a:p>
        </p:txBody>
      </p:sp>
      <p:cxnSp>
        <p:nvCxnSpPr>
          <p:cNvPr id="17" name="直線矢印コネクタ 16"/>
          <p:cNvCxnSpPr/>
          <p:nvPr/>
        </p:nvCxnSpPr>
        <p:spPr>
          <a:xfrm>
            <a:off x="8388452" y="2582923"/>
            <a:ext cx="5341" cy="11796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25">
            <a:extLst>
              <a:ext uri="{FF2B5EF4-FFF2-40B4-BE49-F238E27FC236}">
                <a16:creationId xmlns:a16="http://schemas.microsoft.com/office/drawing/2014/main" id="{BDA6455A-86DC-42D5-821D-C1D712662FB1}"/>
              </a:ext>
            </a:extLst>
          </p:cNvPr>
          <p:cNvSpPr txBox="1"/>
          <p:nvPr/>
        </p:nvSpPr>
        <p:spPr>
          <a:xfrm>
            <a:off x="7776103" y="1904270"/>
            <a:ext cx="2491356"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dirty="0" smtClean="0">
                <a:latin typeface="Meiryo UI" panose="020B0604030504040204" pitchFamily="50" charset="-128"/>
                <a:ea typeface="Meiryo UI" panose="020B0604030504040204" pitchFamily="50" charset="-128"/>
              </a:rPr>
              <a:t>11/27</a:t>
            </a:r>
            <a:r>
              <a:rPr lang="ja-JP" altLang="en-US" sz="1200" dirty="0" smtClean="0">
                <a:latin typeface="Meiryo UI" panose="020B0604030504040204" pitchFamily="50" charset="-128"/>
                <a:ea typeface="Meiryo UI" panose="020B0604030504040204" pitchFamily="50" charset="-128"/>
              </a:rPr>
              <a:t>以降の時短要請の効果が</a:t>
            </a:r>
            <a:endParaRPr lang="en-US"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月中旬以降の新規陽性者数の</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減少として顕著に表れた</a:t>
            </a:r>
            <a:endParaRPr kumimoji="1" lang="ja-JP" altLang="en-US" sz="1200" dirty="0">
              <a:latin typeface="Meiryo UI" panose="020B0604030504040204" pitchFamily="50" charset="-128"/>
              <a:ea typeface="Meiryo UI" panose="020B0604030504040204" pitchFamily="50" charset="-128"/>
            </a:endParaRPr>
          </a:p>
        </p:txBody>
      </p:sp>
      <p:sp>
        <p:nvSpPr>
          <p:cNvPr id="19" name="楕円 18">
            <a:extLst>
              <a:ext uri="{FF2B5EF4-FFF2-40B4-BE49-F238E27FC236}">
                <a16:creationId xmlns:a16="http://schemas.microsoft.com/office/drawing/2014/main" id="{8E70B1A8-E8D9-497F-AC80-1A2A7B95C415}"/>
              </a:ext>
            </a:extLst>
          </p:cNvPr>
          <p:cNvSpPr/>
          <p:nvPr/>
        </p:nvSpPr>
        <p:spPr>
          <a:xfrm>
            <a:off x="8002097" y="4584052"/>
            <a:ext cx="716437" cy="5482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900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213683" y="1073333"/>
            <a:ext cx="5785605" cy="5450296"/>
          </a:xfrm>
          <a:prstGeom prst="rect">
            <a:avLst/>
          </a:prstGeom>
        </p:spPr>
      </p:pic>
      <p:pic>
        <p:nvPicPr>
          <p:cNvPr id="3" name="図 2"/>
          <p:cNvPicPr>
            <a:picLocks noChangeAspect="1"/>
          </p:cNvPicPr>
          <p:nvPr/>
        </p:nvPicPr>
        <p:blipFill>
          <a:blip r:embed="rId4"/>
          <a:stretch>
            <a:fillRect/>
          </a:stretch>
        </p:blipFill>
        <p:spPr>
          <a:xfrm>
            <a:off x="232312" y="1073333"/>
            <a:ext cx="5773412" cy="545029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12283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250874" y="6390764"/>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5</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65388"/>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陽性率は、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日以降低下し、２月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日時点で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1.8</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6396624" y="1325130"/>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168803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6</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0" y="421009"/>
            <a:ext cx="12192000" cy="5001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重症病床使用率（非常事態（赤色）解除の指標）は、２月</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日以降、９日連続で６割を下回っている。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p:cNvSpPr txBox="1"/>
          <p:nvPr/>
        </p:nvSpPr>
        <p:spPr>
          <a:xfrm>
            <a:off x="101601" y="6388161"/>
            <a:ext cx="11641540" cy="461665"/>
          </a:xfrm>
          <a:prstGeom prst="rect">
            <a:avLst/>
          </a:prstGeom>
          <a:noFill/>
        </p:spPr>
        <p:txBody>
          <a:bodyPr wrap="square" rtlCol="0">
            <a:spAutoFit/>
          </a:bodyPr>
          <a:lstStyle/>
          <a:p>
            <a:r>
              <a:rPr lang="en-US" altLang="ja-JP" sz="1200" dirty="0"/>
              <a:t>※</a:t>
            </a:r>
            <a:r>
              <a:rPr lang="ja-JP" altLang="en-US" sz="1200" dirty="0"/>
              <a:t>緊急事態宣言が発令されている間は、大阪モデルの非常事態（赤色）解除基準を満たした場合でも、暫定的に赤色信号を点灯させたままとし、緊急事態宣言</a:t>
            </a:r>
            <a:r>
              <a:rPr lang="ja-JP" altLang="en-US" sz="1200" dirty="0" smtClean="0"/>
              <a:t>解除</a:t>
            </a:r>
            <a:endParaRPr lang="en-US" altLang="ja-JP" sz="1200" dirty="0" smtClean="0"/>
          </a:p>
          <a:p>
            <a:r>
              <a:rPr lang="ja-JP" altLang="en-US" sz="1200" dirty="0"/>
              <a:t>　</a:t>
            </a:r>
            <a:r>
              <a:rPr lang="ja-JP" altLang="en-US" sz="1200" dirty="0" smtClean="0"/>
              <a:t>と</a:t>
            </a:r>
            <a:r>
              <a:rPr lang="ja-JP" altLang="en-US" sz="1200" dirty="0"/>
              <a:t>同日に赤色信号を消灯（黄色信号に移行）する（</a:t>
            </a:r>
            <a:r>
              <a:rPr lang="en-US" altLang="ja-JP" sz="1200" dirty="0"/>
              <a:t>2</a:t>
            </a:r>
            <a:r>
              <a:rPr lang="ja-JP" altLang="en-US" sz="1200" dirty="0"/>
              <a:t>月</a:t>
            </a:r>
            <a:r>
              <a:rPr lang="en-US" altLang="ja-JP" sz="1200" dirty="0"/>
              <a:t>19</a:t>
            </a:r>
            <a:r>
              <a:rPr lang="ja-JP" altLang="en-US" sz="1200" dirty="0"/>
              <a:t>日第</a:t>
            </a:r>
            <a:r>
              <a:rPr lang="en-US" altLang="ja-JP" sz="1200" dirty="0"/>
              <a:t>38</a:t>
            </a:r>
            <a:r>
              <a:rPr lang="ja-JP" altLang="en-US" sz="1200" dirty="0"/>
              <a:t>回大阪府新型コロナウイルス対策本部会議にて決定）。</a:t>
            </a:r>
            <a:endParaRPr kumimoji="1" lang="ja-JP" altLang="en-US" sz="1200" dirty="0"/>
          </a:p>
        </p:txBody>
      </p:sp>
      <p:pic>
        <p:nvPicPr>
          <p:cNvPr id="5" name="図 4"/>
          <p:cNvPicPr>
            <a:picLocks noChangeAspect="1"/>
          </p:cNvPicPr>
          <p:nvPr/>
        </p:nvPicPr>
        <p:blipFill>
          <a:blip r:embed="rId2"/>
          <a:stretch>
            <a:fillRect/>
          </a:stretch>
        </p:blipFill>
        <p:spPr>
          <a:xfrm>
            <a:off x="101601" y="969388"/>
            <a:ext cx="11988800" cy="5437212"/>
          </a:xfrm>
          <a:prstGeom prst="rect">
            <a:avLst/>
          </a:prstGeom>
        </p:spPr>
      </p:pic>
    </p:spTree>
    <p:extLst>
      <p:ext uri="{BB962C8B-B14F-4D97-AF65-F5344CB8AC3E}">
        <p14:creationId xmlns:p14="http://schemas.microsoft.com/office/powerpoint/2010/main" val="149871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7</a:t>
            </a:fld>
            <a:endParaRPr kumimoji="1" lang="ja-JP" altLang="en-US" dirty="0"/>
          </a:p>
        </p:txBody>
      </p:sp>
      <p:sp>
        <p:nvSpPr>
          <p:cNvPr id="5" name="テキスト ボックス 4"/>
          <p:cNvSpPr txBox="1"/>
          <p:nvPr/>
        </p:nvSpPr>
        <p:spPr>
          <a:xfrm>
            <a:off x="9729568" y="6264329"/>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5918" y="421009"/>
            <a:ext cx="12197918" cy="6459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２月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日以降、いずれ</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の指標もステージ</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の基準を</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下回っている。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また、病床の占有率の</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指標以外</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は、ステージ</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の基準も下回っている。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159862" y="6264328"/>
            <a:ext cx="8883259" cy="230832"/>
          </a:xfrm>
          <a:prstGeom prst="rect">
            <a:avLst/>
          </a:prstGeom>
          <a:noFill/>
        </p:spPr>
        <p:txBody>
          <a:bodyPr wrap="square" rtlCol="0">
            <a:spAutoFit/>
          </a:bodyPr>
          <a:lstStyle/>
          <a:p>
            <a:r>
              <a:rPr lang="ja-JP" altLang="en-US" sz="900" dirty="0" smtClean="0"/>
              <a:t>病床</a:t>
            </a:r>
            <a:r>
              <a:rPr lang="ja-JP" altLang="en-US" sz="900" dirty="0"/>
              <a:t>確保計画に定める「最大確保病床</a:t>
            </a:r>
            <a:r>
              <a:rPr lang="ja-JP" altLang="en-US" sz="900" dirty="0" smtClean="0"/>
              <a:t>」を</a:t>
            </a:r>
            <a:r>
              <a:rPr lang="ja-JP" altLang="en-US" sz="900" dirty="0"/>
              <a:t>「現時点の確保病床」が上回る場合は、「現時点の確保病床数」に読み替える</a:t>
            </a:r>
            <a:r>
              <a:rPr lang="ja-JP" altLang="en-US" sz="900" dirty="0" smtClean="0"/>
              <a:t>。</a:t>
            </a:r>
            <a:endParaRPr lang="en-US" altLang="ja-JP" sz="900" dirty="0" smtClean="0"/>
          </a:p>
        </p:txBody>
      </p:sp>
      <p:pic>
        <p:nvPicPr>
          <p:cNvPr id="4" name="図 3"/>
          <p:cNvPicPr>
            <a:picLocks noChangeAspect="1"/>
          </p:cNvPicPr>
          <p:nvPr/>
        </p:nvPicPr>
        <p:blipFill>
          <a:blip r:embed="rId2"/>
          <a:stretch>
            <a:fillRect/>
          </a:stretch>
        </p:blipFill>
        <p:spPr>
          <a:xfrm>
            <a:off x="159863" y="1137431"/>
            <a:ext cx="11907872" cy="5098761"/>
          </a:xfrm>
          <a:prstGeom prst="rect">
            <a:avLst/>
          </a:prstGeom>
        </p:spPr>
      </p:pic>
    </p:spTree>
    <p:extLst>
      <p:ext uri="{BB962C8B-B14F-4D97-AF65-F5344CB8AC3E}">
        <p14:creationId xmlns:p14="http://schemas.microsoft.com/office/powerpoint/2010/main" val="89302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46761" y="1105851"/>
            <a:ext cx="11784589" cy="5639289"/>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0" y="410436"/>
            <a:ext cx="12192000" cy="4486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日をピークに減少に転じ、</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１月</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14</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日以降の緊急事態措置に</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より急減。</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2204882" y="920352"/>
            <a:ext cx="9191379"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a:t>
            </a:r>
            <a:r>
              <a:rPr lang="ja-JP" altLang="en-US" sz="1400" dirty="0" smtClean="0">
                <a:latin typeface="Meiryo UI" panose="020B0604030504040204" pitchFamily="50" charset="-128"/>
                <a:ea typeface="Meiryo UI" panose="020B0604030504040204" pitchFamily="50" charset="-128"/>
              </a:rPr>
              <a:t>以降</a:t>
            </a:r>
            <a:r>
              <a:rPr lang="en-US" altLang="ja-JP" sz="1400" dirty="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29,553</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a:t>
            </a:r>
            <a:r>
              <a:rPr lang="ja-JP" altLang="en-US" sz="1200" dirty="0" smtClean="0">
                <a:latin typeface="Meiryo UI" panose="020B0604030504040204" pitchFamily="50" charset="-128"/>
                <a:ea typeface="Meiryo UI" panose="020B0604030504040204" pitchFamily="50" charset="-128"/>
              </a:rPr>
              <a:t>無症状</a:t>
            </a:r>
            <a:r>
              <a:rPr lang="en-US" altLang="ja-JP" sz="1200" dirty="0" smtClean="0">
                <a:latin typeface="Meiryo UI" panose="020B0604030504040204" pitchFamily="50" charset="-128"/>
                <a:ea typeface="Meiryo UI" panose="020B0604030504040204" pitchFamily="50" charset="-128"/>
              </a:rPr>
              <a:t>6,231</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46761" y="3043052"/>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871939" y="1328403"/>
            <a:ext cx="3300701" cy="938719"/>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a:t>
            </a:r>
            <a:r>
              <a:rPr lang="ja-JP" altLang="en-US" sz="1100" b="1" dirty="0" smtClean="0">
                <a:latin typeface="Meiryo UI" panose="020B0604030504040204" pitchFamily="50" charset="-128"/>
                <a:ea typeface="Meiryo UI" panose="020B0604030504040204" pitchFamily="50" charset="-128"/>
              </a:rPr>
              <a:t>６日前</a:t>
            </a:r>
            <a:r>
              <a:rPr lang="ja-JP" altLang="en-US" sz="1100" b="1" dirty="0">
                <a:latin typeface="Meiryo UI" panose="020B0604030504040204" pitchFamily="50" charset="-128"/>
                <a:ea typeface="Meiryo UI" panose="020B0604030504040204" pitchFamily="50" charset="-128"/>
              </a:rPr>
              <a:t>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0" y="-24468"/>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推定感染日別陽性者数（２月</a:t>
            </a:r>
            <a:r>
              <a:rPr lang="en-US" altLang="ja-JP" sz="2800" b="1" dirty="0" smtClean="0">
                <a:latin typeface="UD デジタル 教科書体 NP-B" panose="02020700000000000000" pitchFamily="18" charset="-128"/>
                <a:ea typeface="UD デジタル 教科書体 NP-B" panose="02020700000000000000" pitchFamily="18" charset="-128"/>
              </a:rPr>
              <a:t>24</a:t>
            </a:r>
            <a:r>
              <a:rPr lang="ja-JP" altLang="en-US" sz="2800" b="1" dirty="0" smtClean="0">
                <a:latin typeface="UD デジタル 教科書体 NP-B" panose="02020700000000000000" pitchFamily="18" charset="-128"/>
                <a:ea typeface="UD デジタル 教科書体 NP-B" panose="02020700000000000000" pitchFamily="18" charset="-128"/>
              </a:rPr>
              <a:t>日時点）</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517246" y="6564638"/>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8</a:t>
            </a:fld>
            <a:endParaRPr lang="ja-JP" altLang="en-US" dirty="0">
              <a:solidFill>
                <a:prstClr val="black">
                  <a:tint val="75000"/>
                </a:prstClr>
              </a:solidFill>
              <a:latin typeface="游ゴシック" panose="020F0502020204030204"/>
            </a:endParaRPr>
          </a:p>
        </p:txBody>
      </p:sp>
      <p:sp>
        <p:nvSpPr>
          <p:cNvPr id="35" name="下矢印 34"/>
          <p:cNvSpPr/>
          <p:nvPr/>
        </p:nvSpPr>
        <p:spPr>
          <a:xfrm>
            <a:off x="5992778" y="1946794"/>
            <a:ext cx="144000" cy="1440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817258" y="1492288"/>
            <a:ext cx="2158397" cy="461665"/>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11/27</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北区・中央区への時短要請等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7" name="下矢印 36"/>
          <p:cNvSpPr/>
          <p:nvPr/>
        </p:nvSpPr>
        <p:spPr>
          <a:xfrm>
            <a:off x="6411193" y="3243368"/>
            <a:ext cx="144000" cy="396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a:off x="7256824" y="2159599"/>
            <a:ext cx="144000" cy="1476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223059" y="2432019"/>
            <a:ext cx="963848" cy="830997"/>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赤信号点灯</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（医療非常</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事態宣言）</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40" name="テキスト ボックス 39"/>
          <p:cNvSpPr txBox="1"/>
          <p:nvPr/>
        </p:nvSpPr>
        <p:spPr>
          <a:xfrm>
            <a:off x="7066630" y="1328602"/>
            <a:ext cx="2003643" cy="830997"/>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12/16</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府民への不要不急外出</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自粛</a:t>
            </a:r>
            <a:r>
              <a:rPr lang="ja-JP" altLang="en-US" sz="1200" dirty="0" smtClean="0">
                <a:solidFill>
                  <a:srgbClr val="FF0000"/>
                </a:solidFill>
                <a:latin typeface="HGPｺﾞｼｯｸE" panose="020B0900000000000000" pitchFamily="50" charset="-128"/>
                <a:ea typeface="HGPｺﾞｼｯｸE" panose="020B0900000000000000" pitchFamily="50" charset="-128"/>
              </a:rPr>
              <a:t>要請</a:t>
            </a:r>
            <a:r>
              <a:rPr lang="ja-JP" altLang="en-US" sz="1200" dirty="0">
                <a:solidFill>
                  <a:srgbClr val="FF0000"/>
                </a:solidFill>
                <a:latin typeface="HGPｺﾞｼｯｸE" panose="020B0900000000000000" pitchFamily="50" charset="-128"/>
                <a:ea typeface="HGPｺﾞｼｯｸE" panose="020B0900000000000000" pitchFamily="50" charset="-128"/>
              </a:rPr>
              <a:t>・</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大阪市全域への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時短要請等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43" name="下矢印 42"/>
          <p:cNvSpPr/>
          <p:nvPr/>
        </p:nvSpPr>
        <p:spPr>
          <a:xfrm>
            <a:off x="9128716" y="2114624"/>
            <a:ext cx="144000" cy="43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9154681" y="1322121"/>
            <a:ext cx="1592929" cy="830997"/>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1/14</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府域の飲食店等への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時短要請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52" name="テキスト ボックス 51"/>
          <p:cNvSpPr txBox="1"/>
          <p:nvPr/>
        </p:nvSpPr>
        <p:spPr>
          <a:xfrm>
            <a:off x="3030192" y="3046251"/>
            <a:ext cx="2188805"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11</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/12</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静かに飲食・常にマスクを要請</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51" name="下矢印 50"/>
          <p:cNvSpPr/>
          <p:nvPr/>
        </p:nvSpPr>
        <p:spPr>
          <a:xfrm>
            <a:off x="5036163" y="3505483"/>
            <a:ext cx="132832" cy="50138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5550600" y="2697647"/>
            <a:ext cx="144000" cy="756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046029" y="2098048"/>
            <a:ext cx="1734786" cy="646331"/>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11/21</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５人以上・２時間以上の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宴会・飲み会自粛要請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4" name="角丸四角形吹き出し 23"/>
          <p:cNvSpPr/>
          <p:nvPr/>
        </p:nvSpPr>
        <p:spPr>
          <a:xfrm>
            <a:off x="975610" y="3911782"/>
            <a:ext cx="2641047" cy="1285967"/>
          </a:xfrm>
          <a:prstGeom prst="wedgeRoundRectCallout">
            <a:avLst>
              <a:gd name="adj1" fmla="val 16623"/>
              <a:gd name="adj2" fmla="val -50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050" dirty="0" smtClean="0"/>
              <a:t>12/24</a:t>
            </a:r>
            <a:r>
              <a:rPr lang="ja-JP" altLang="en-US" sz="1050" dirty="0"/>
              <a:t> </a:t>
            </a:r>
            <a:r>
              <a:rPr lang="ja-JP" altLang="en-US" sz="1050" dirty="0" smtClean="0"/>
              <a:t>東京都</a:t>
            </a:r>
            <a:r>
              <a:rPr lang="en-US" altLang="ja-JP" sz="1050" dirty="0" smtClean="0"/>
              <a:t>800</a:t>
            </a:r>
            <a:r>
              <a:rPr lang="ja-JP" altLang="en-US" sz="1050" dirty="0" smtClean="0"/>
              <a:t>人超過（</a:t>
            </a:r>
            <a:r>
              <a:rPr lang="en-US" altLang="ja-JP" sz="1050" dirty="0" smtClean="0"/>
              <a:t>12/17</a:t>
            </a:r>
            <a:r>
              <a:rPr lang="ja-JP" altLang="en-US" sz="1050" dirty="0" smtClean="0"/>
              <a:t>以来）</a:t>
            </a:r>
            <a:endParaRPr lang="en-US" altLang="zh-TW" sz="1050" dirty="0" smtClean="0"/>
          </a:p>
          <a:p>
            <a:r>
              <a:rPr lang="en-US" altLang="zh-TW" sz="1050" dirty="0" smtClean="0"/>
              <a:t>12/26 </a:t>
            </a:r>
            <a:r>
              <a:rPr lang="zh-TW" altLang="en-US" sz="1050" dirty="0"/>
              <a:t>東京都</a:t>
            </a:r>
            <a:r>
              <a:rPr lang="en-US" altLang="zh-TW" sz="1050" dirty="0"/>
              <a:t>900</a:t>
            </a:r>
            <a:r>
              <a:rPr lang="zh-TW" altLang="en-US" sz="1050" dirty="0"/>
              <a:t>人超過</a:t>
            </a:r>
          </a:p>
          <a:p>
            <a:r>
              <a:rPr lang="en-US" altLang="zh-TW" sz="1050" dirty="0"/>
              <a:t>12/31</a:t>
            </a:r>
            <a:r>
              <a:rPr lang="zh-TW" altLang="en-US" sz="1050" dirty="0"/>
              <a:t>　東京都</a:t>
            </a:r>
            <a:r>
              <a:rPr lang="en-US" altLang="zh-TW" sz="1050" dirty="0"/>
              <a:t>1,000</a:t>
            </a:r>
            <a:r>
              <a:rPr lang="zh-TW" altLang="en-US" sz="1050" dirty="0"/>
              <a:t>人超過</a:t>
            </a:r>
          </a:p>
          <a:p>
            <a:r>
              <a:rPr lang="en-US" altLang="zh-TW" sz="1050" dirty="0"/>
              <a:t>1/2</a:t>
            </a:r>
            <a:r>
              <a:rPr lang="zh-TW" altLang="en-US" sz="1050" dirty="0"/>
              <a:t>　１都３県緊急事態宣言要請</a:t>
            </a:r>
          </a:p>
          <a:p>
            <a:r>
              <a:rPr lang="en-US" altLang="zh-TW" sz="1050" dirty="0"/>
              <a:t>1/6  </a:t>
            </a:r>
            <a:r>
              <a:rPr lang="zh-TW" altLang="en-US" sz="1050" dirty="0"/>
              <a:t>府</a:t>
            </a:r>
            <a:r>
              <a:rPr lang="en-US" altLang="zh-TW" sz="1050" dirty="0"/>
              <a:t>500</a:t>
            </a:r>
            <a:r>
              <a:rPr lang="zh-TW" altLang="en-US" sz="1050" dirty="0"/>
              <a:t>人超過</a:t>
            </a:r>
          </a:p>
          <a:p>
            <a:r>
              <a:rPr lang="en-US" altLang="zh-TW" sz="1050" dirty="0"/>
              <a:t>1/7  </a:t>
            </a:r>
            <a:r>
              <a:rPr lang="zh-TW" altLang="en-US" sz="1050" dirty="0"/>
              <a:t>府</a:t>
            </a:r>
            <a:r>
              <a:rPr lang="en-US" altLang="zh-TW" sz="1050" dirty="0"/>
              <a:t>600</a:t>
            </a:r>
            <a:r>
              <a:rPr lang="zh-TW" altLang="en-US" sz="1050" dirty="0"/>
              <a:t>人超過</a:t>
            </a:r>
          </a:p>
        </p:txBody>
      </p:sp>
      <p:sp>
        <p:nvSpPr>
          <p:cNvPr id="27" name="正方形/長方形 26"/>
          <p:cNvSpPr/>
          <p:nvPr/>
        </p:nvSpPr>
        <p:spPr>
          <a:xfrm>
            <a:off x="10981071" y="3287142"/>
            <a:ext cx="972000" cy="322100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917155" y="2432019"/>
            <a:ext cx="2065631" cy="90024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仮定すると、概ねこの期間は今後、</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新規陽性者の発生に伴い、増加。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4507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757642" y="1420820"/>
            <a:ext cx="6334293" cy="5340559"/>
          </a:xfrm>
          <a:prstGeom prst="rect">
            <a:avLst/>
          </a:prstGeom>
        </p:spPr>
      </p:pic>
      <p:pic>
        <p:nvPicPr>
          <p:cNvPr id="3" name="図 2"/>
          <p:cNvPicPr>
            <a:picLocks noChangeAspect="1"/>
          </p:cNvPicPr>
          <p:nvPr/>
        </p:nvPicPr>
        <p:blipFill>
          <a:blip r:embed="rId3"/>
          <a:stretch>
            <a:fillRect/>
          </a:stretch>
        </p:blipFill>
        <p:spPr>
          <a:xfrm>
            <a:off x="0" y="1435955"/>
            <a:ext cx="5620999" cy="538323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506523"/>
            <a:ext cx="2743200" cy="365125"/>
          </a:xfrm>
        </p:spPr>
        <p:txBody>
          <a:bodyPr/>
          <a:lstStyle/>
          <a:p>
            <a:fld id="{0B62D5CB-8769-475A-9BC8-A2F17E2F558B}" type="slidenum">
              <a:rPr kumimoji="1" lang="ja-JP" altLang="en-US" smtClean="0"/>
              <a:t>9</a:t>
            </a:fld>
            <a:endParaRPr kumimoji="1" lang="ja-JP" altLang="en-US" dirty="0"/>
          </a:p>
        </p:txBody>
      </p:sp>
      <p:sp>
        <p:nvSpPr>
          <p:cNvPr id="9" name="正方形/長方形 8"/>
          <p:cNvSpPr/>
          <p:nvPr/>
        </p:nvSpPr>
        <p:spPr>
          <a:xfrm>
            <a:off x="6593320" y="1082266"/>
            <a:ext cx="559868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2</a:t>
            </a:r>
            <a:r>
              <a:rPr lang="ja-JP" altLang="en-US" sz="1600" dirty="0" smtClean="0"/>
              <a:t>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45,055</a:t>
            </a:r>
            <a:r>
              <a:rPr lang="ja-JP" altLang="en-US" sz="1600" dirty="0" smtClean="0"/>
              <a:t>事例</a:t>
            </a:r>
            <a:r>
              <a:rPr lang="ja-JP" altLang="en-US" sz="1600" dirty="0"/>
              <a:t>の状況）</a:t>
            </a:r>
          </a:p>
        </p:txBody>
      </p:sp>
      <p:sp>
        <p:nvSpPr>
          <p:cNvPr id="16" name="テキスト ボックス 15"/>
          <p:cNvSpPr txBox="1"/>
          <p:nvPr/>
        </p:nvSpPr>
        <p:spPr>
          <a:xfrm>
            <a:off x="5581917" y="1946732"/>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13387" y="2544494"/>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13387" y="3333563"/>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20472" y="4457041"/>
            <a:ext cx="972848"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0" y="561636"/>
            <a:ext cx="12192000" cy="4549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代未満の割合は、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月下旬以降、</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割弱まで減少（直近４日間は４割強）。</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代以上は、直近２週間は減少傾向。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
          <p:cNvSpPr txBox="1"/>
          <p:nvPr/>
        </p:nvSpPr>
        <p:spPr>
          <a:xfrm rot="19029553">
            <a:off x="4871580" y="5681306"/>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15" name="テキスト ボックス 1"/>
          <p:cNvSpPr txBox="1"/>
          <p:nvPr/>
        </p:nvSpPr>
        <p:spPr>
          <a:xfrm rot="19029553">
            <a:off x="11188783" y="575486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4</a:t>
            </a:r>
            <a:r>
              <a:rPr lang="ja-JP" altLang="en-US" sz="900" dirty="0" smtClean="0"/>
              <a:t>日間</a:t>
            </a:r>
            <a:r>
              <a:rPr lang="en-US" altLang="ja-JP" sz="900" dirty="0" smtClean="0"/>
              <a:t>)</a:t>
            </a:r>
            <a:endParaRPr lang="ja-JP" altLang="en-US" sz="900" dirty="0"/>
          </a:p>
        </p:txBody>
      </p:sp>
      <p:sp>
        <p:nvSpPr>
          <p:cNvPr id="22" name="テキスト ボックス 21"/>
          <p:cNvSpPr txBox="1"/>
          <p:nvPr/>
        </p:nvSpPr>
        <p:spPr>
          <a:xfrm>
            <a:off x="9950498" y="6407926"/>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Tree>
    <p:extLst>
      <p:ext uri="{BB962C8B-B14F-4D97-AF65-F5344CB8AC3E}">
        <p14:creationId xmlns:p14="http://schemas.microsoft.com/office/powerpoint/2010/main" val="252790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8946</TotalTime>
  <Words>2509</Words>
  <Application>Microsoft Office PowerPoint</Application>
  <PresentationFormat>ワイド画面</PresentationFormat>
  <Paragraphs>380</Paragraphs>
  <Slides>22</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HGPｺﾞｼｯｸE</vt:lpstr>
      <vt:lpstr>Meiryo UI</vt:lpstr>
      <vt:lpstr>新細明體</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國本　由衣</dc:creator>
  <cp:lastModifiedBy>周藤　英</cp:lastModifiedBy>
  <cp:revision>376</cp:revision>
  <cp:lastPrinted>2021-02-24T14:26:18Z</cp:lastPrinted>
  <dcterms:created xsi:type="dcterms:W3CDTF">2020-08-11T02:27:27Z</dcterms:created>
  <dcterms:modified xsi:type="dcterms:W3CDTF">2021-02-26T10:00:54Z</dcterms:modified>
</cp:coreProperties>
</file>