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60" r:id="rId5"/>
  </p:sldIdLst>
  <p:sldSz cx="12801600" cy="9601200" type="A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00" autoAdjust="0"/>
    <p:restoredTop sz="94660"/>
  </p:normalViewPr>
  <p:slideViewPr>
    <p:cSldViewPr snapToGrid="0">
      <p:cViewPr varScale="1">
        <p:scale>
          <a:sx n="53" d="100"/>
          <a:sy n="53" d="100"/>
        </p:scale>
        <p:origin x="17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EB5358E-2499-43EA-97B5-F2B72E273A72}"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4038546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EB5358E-2499-43EA-97B5-F2B72E273A72}"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1696731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EB5358E-2499-43EA-97B5-F2B72E273A72}"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2094813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EB5358E-2499-43EA-97B5-F2B72E273A72}"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3797124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EB5358E-2499-43EA-97B5-F2B72E273A72}"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223065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EB5358E-2499-43EA-97B5-F2B72E273A72}"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318701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EB5358E-2499-43EA-97B5-F2B72E273A72}" type="datetimeFigureOut">
              <a:rPr kumimoji="1" lang="ja-JP" altLang="en-US" smtClean="0"/>
              <a:t>2021/2/18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4097660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EB5358E-2499-43EA-97B5-F2B72E273A72}" type="datetimeFigureOut">
              <a:rPr kumimoji="1" lang="ja-JP" altLang="en-US" smtClean="0"/>
              <a:t>2021/2/18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3993068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5358E-2499-43EA-97B5-F2B72E273A72}" type="datetimeFigureOut">
              <a:rPr kumimoji="1" lang="ja-JP" altLang="en-US" smtClean="0"/>
              <a:t>2021/2/18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1610677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EB5358E-2499-43EA-97B5-F2B72E273A72}"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1361332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EB5358E-2499-43EA-97B5-F2B72E273A72}"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3965338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EB5358E-2499-43EA-97B5-F2B72E273A72}" type="datetimeFigureOut">
              <a:rPr kumimoji="1" lang="ja-JP" altLang="en-US" smtClean="0"/>
              <a:t>2021/2/18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408889616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タイトル 1"/>
          <p:cNvSpPr>
            <a:spLocks noGrp="1"/>
          </p:cNvSpPr>
          <p:nvPr>
            <p:ph type="ctrTitle"/>
          </p:nvPr>
        </p:nvSpPr>
        <p:spPr>
          <a:xfrm>
            <a:off x="0" y="-8005"/>
            <a:ext cx="12801600" cy="434814"/>
          </a:xfrm>
          <a:solidFill>
            <a:schemeClr val="accent2">
              <a:lumMod val="40000"/>
              <a:lumOff val="60000"/>
            </a:schemeClr>
          </a:solidFill>
        </p:spPr>
        <p:txBody>
          <a:bodyPr anchor="ctr">
            <a:normAutofit/>
          </a:bodyPr>
          <a:lstStyle/>
          <a:p>
            <a:r>
              <a:rPr lang="ja-JP" altLang="en-US" sz="2000" b="1" dirty="0">
                <a:latin typeface="ＭＳ ゴシック" panose="020B0609070205080204" pitchFamily="49" charset="-128"/>
                <a:ea typeface="ＭＳ ゴシック" panose="020B0609070205080204" pitchFamily="49" charset="-128"/>
                <a:cs typeface="Arial" panose="020B0604020202020204" pitchFamily="34" charset="0"/>
              </a:rPr>
              <a:t>今後</a:t>
            </a:r>
            <a:r>
              <a:rPr lang="ja-JP" altLang="en-US" sz="2000" b="1" dirty="0" smtClean="0">
                <a:latin typeface="ＭＳ ゴシック" panose="020B0609070205080204" pitchFamily="49" charset="-128"/>
                <a:ea typeface="ＭＳ ゴシック" panose="020B0609070205080204" pitchFamily="49" charset="-128"/>
                <a:cs typeface="Arial" panose="020B0604020202020204" pitchFamily="34" charset="0"/>
              </a:rPr>
              <a:t>の保健所体制</a:t>
            </a:r>
            <a:r>
              <a:rPr lang="en-US" altLang="ja-JP" sz="2000" b="1" dirty="0" smtClean="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000" b="1" dirty="0" smtClean="0">
                <a:latin typeface="ＭＳ ゴシック" panose="020B0609070205080204" pitchFamily="49" charset="-128"/>
                <a:ea typeface="ＭＳ ゴシック" panose="020B0609070205080204" pitchFamily="49" charset="-128"/>
                <a:cs typeface="Arial" panose="020B0604020202020204" pitchFamily="34" charset="0"/>
              </a:rPr>
              <a:t>積極的疫学</a:t>
            </a:r>
            <a:r>
              <a:rPr lang="ja-JP" altLang="en-US" sz="2000" b="1" dirty="0">
                <a:latin typeface="ＭＳ ゴシック" panose="020B0609070205080204" pitchFamily="49" charset="-128"/>
                <a:ea typeface="ＭＳ ゴシック" panose="020B0609070205080204" pitchFamily="49" charset="-128"/>
                <a:cs typeface="Arial" panose="020B0604020202020204" pitchFamily="34" charset="0"/>
              </a:rPr>
              <a:t>調査</a:t>
            </a:r>
            <a:r>
              <a:rPr lang="ja-JP" altLang="en-US" sz="2000" b="1" dirty="0" smtClean="0">
                <a:latin typeface="ＭＳ ゴシック" panose="020B0609070205080204" pitchFamily="49" charset="-128"/>
                <a:ea typeface="ＭＳ ゴシック" panose="020B0609070205080204" pitchFamily="49" charset="-128"/>
                <a:cs typeface="Arial" panose="020B0604020202020204" pitchFamily="34" charset="0"/>
              </a:rPr>
              <a:t>・陽性者健康</a:t>
            </a:r>
            <a:r>
              <a:rPr lang="ja-JP" altLang="en-US" sz="2000" b="1" dirty="0">
                <a:latin typeface="ＭＳ ゴシック" panose="020B0609070205080204" pitchFamily="49" charset="-128"/>
                <a:ea typeface="ＭＳ ゴシック" panose="020B0609070205080204" pitchFamily="49" charset="-128"/>
                <a:cs typeface="Arial" panose="020B0604020202020204" pitchFamily="34" charset="0"/>
              </a:rPr>
              <a:t>観察</a:t>
            </a:r>
            <a:r>
              <a:rPr lang="en-US" altLang="ja-JP" sz="2000" b="1"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000" b="1" dirty="0" smtClean="0">
                <a:latin typeface="ＭＳ ゴシック" panose="020B0609070205080204" pitchFamily="49" charset="-128"/>
                <a:ea typeface="ＭＳ ゴシック" panose="020B0609070205080204" pitchFamily="49" charset="-128"/>
                <a:cs typeface="Arial" panose="020B0604020202020204" pitchFamily="34" charset="0"/>
              </a:rPr>
              <a:t>の強化について</a:t>
            </a:r>
            <a:endParaRPr lang="ja-JP" altLang="en-US" sz="2000" b="1"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9" name="角丸四角形 8"/>
          <p:cNvSpPr/>
          <p:nvPr/>
        </p:nvSpPr>
        <p:spPr>
          <a:xfrm>
            <a:off x="8786936" y="4367649"/>
            <a:ext cx="3905273" cy="1142459"/>
          </a:xfrm>
          <a:prstGeom prst="roundRect">
            <a:avLst>
              <a:gd name="adj" fmla="val 14100"/>
            </a:avLst>
          </a:prstGeom>
          <a:solidFill>
            <a:schemeClr val="accent2">
              <a:lumMod val="20000"/>
              <a:lumOff val="80000"/>
            </a:schemeClr>
          </a:solidFill>
          <a:ln w="127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300" b="1" dirty="0">
                <a:solidFill>
                  <a:schemeClr val="tx1"/>
                </a:solidFill>
                <a:latin typeface="HG丸ｺﾞｼｯｸM-PRO" panose="020F0600000000000000" pitchFamily="50" charset="-128"/>
                <a:ea typeface="HG丸ｺﾞｼｯｸM-PRO" panose="020F0600000000000000" pitchFamily="50" charset="-128"/>
              </a:rPr>
              <a:t>■ 業務重点化</a:t>
            </a:r>
            <a:r>
              <a:rPr kumimoji="1" lang="en-US" altLang="ja-JP" sz="1300"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300" b="1" dirty="0">
                <a:solidFill>
                  <a:schemeClr val="tx1"/>
                </a:solidFill>
                <a:latin typeface="HG丸ｺﾞｼｯｸM-PRO" panose="020F0600000000000000" pitchFamily="50" charset="-128"/>
                <a:ea typeface="HG丸ｺﾞｼｯｸM-PRO" panose="020F0600000000000000" pitchFamily="50" charset="-128"/>
              </a:rPr>
              <a:t>実施済</a:t>
            </a:r>
            <a:r>
              <a:rPr kumimoji="1" lang="en-US" altLang="ja-JP" sz="1300"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300" b="1" dirty="0" smtClean="0">
                <a:solidFill>
                  <a:schemeClr val="tx1"/>
                </a:solidFill>
                <a:latin typeface="HG丸ｺﾞｼｯｸM-PRO" panose="020F0600000000000000" pitchFamily="50" charset="-128"/>
                <a:ea typeface="HG丸ｺﾞｼｯｸM-PRO" panose="020F0600000000000000" pitchFamily="50" charset="-128"/>
              </a:rPr>
              <a:t> </a:t>
            </a:r>
            <a:endParaRPr kumimoji="1" lang="ja-JP" altLang="en-US" sz="13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300" b="1" dirty="0" smtClean="0">
                <a:solidFill>
                  <a:schemeClr val="tx1"/>
                </a:solidFill>
                <a:latin typeface="HG丸ｺﾞｼｯｸM-PRO" panose="020F0600000000000000" pitchFamily="50" charset="-128"/>
                <a:ea typeface="HG丸ｺﾞｼｯｸM-PRO" panose="020F0600000000000000" pitchFamily="50" charset="-128"/>
              </a:rPr>
              <a:t>○陽性者健康観察の受動化</a:t>
            </a:r>
          </a:p>
          <a:p>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　・重症化リスクの低い自宅療養者については、</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　健康観察アプリ等を活用して受動的に対応</a:t>
            </a:r>
          </a:p>
        </p:txBody>
      </p:sp>
      <p:sp>
        <p:nvSpPr>
          <p:cNvPr id="12" name="テキスト ボックス 11"/>
          <p:cNvSpPr txBox="1"/>
          <p:nvPr/>
        </p:nvSpPr>
        <p:spPr>
          <a:xfrm>
            <a:off x="38037" y="480753"/>
            <a:ext cx="12700364" cy="1077218"/>
          </a:xfrm>
          <a:prstGeom prst="rect">
            <a:avLst/>
          </a:prstGeom>
          <a:noFill/>
          <a:ln w="22225">
            <a:solidFill>
              <a:schemeClr val="tx1"/>
            </a:solidFill>
          </a:ln>
        </p:spPr>
        <p:txBody>
          <a:bodyPr wrap="square" rtlCol="0">
            <a:spAutoFit/>
          </a:bodyPr>
          <a:lstStyle/>
          <a:p>
            <a:pPr defTabSz="660380">
              <a:defRPr/>
            </a:pPr>
            <a:r>
              <a:rPr kumimoji="1" lang="ja-JP" altLang="en-US" sz="1600" dirty="0" smtClean="0">
                <a:solidFill>
                  <a:prstClr val="black"/>
                </a:solidFill>
                <a:latin typeface="HG丸ｺﾞｼｯｸM-PRO" panose="020F0600000000000000" pitchFamily="50" charset="-128"/>
                <a:ea typeface="HG丸ｺﾞｼｯｸM-PRO" panose="020F0600000000000000" pitchFamily="50" charset="-128"/>
              </a:rPr>
              <a:t>■ 保健所においては、業務重点化や本庁への業務一元化、全所体制の構築、一部業務への外部人材</a:t>
            </a:r>
            <a:r>
              <a:rPr kumimoji="1" lang="ja-JP" altLang="en-US" sz="1600" dirty="0">
                <a:solidFill>
                  <a:prstClr val="black"/>
                </a:solidFill>
                <a:latin typeface="HG丸ｺﾞｼｯｸM-PRO" panose="020F0600000000000000" pitchFamily="50" charset="-128"/>
                <a:ea typeface="HG丸ｺﾞｼｯｸM-PRO" panose="020F0600000000000000" pitchFamily="50" charset="-128"/>
              </a:rPr>
              <a:t>配置</a:t>
            </a:r>
            <a:r>
              <a:rPr kumimoji="1" lang="ja-JP" altLang="en-US" sz="1600" dirty="0" smtClean="0">
                <a:solidFill>
                  <a:prstClr val="black"/>
                </a:solidFill>
                <a:latin typeface="HG丸ｺﾞｼｯｸM-PRO" panose="020F0600000000000000" pitchFamily="50" charset="-128"/>
                <a:ea typeface="HG丸ｺﾞｼｯｸM-PRO" panose="020F0600000000000000" pitchFamily="50" charset="-128"/>
              </a:rPr>
              <a:t>等を実施</a:t>
            </a:r>
            <a:endParaRPr kumimoji="1"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defTabSz="660380">
              <a:defRPr/>
            </a:pPr>
            <a:r>
              <a:rPr kumimoji="1" lang="ja-JP" altLang="en-US" sz="1600" dirty="0" smtClean="0">
                <a:solidFill>
                  <a:prstClr val="black"/>
                </a:solidFill>
                <a:latin typeface="HG丸ｺﾞｼｯｸM-PRO" panose="020F0600000000000000" pitchFamily="50" charset="-128"/>
                <a:ea typeface="HG丸ｺﾞｼｯｸM-PRO" panose="020F0600000000000000" pitchFamily="50" charset="-128"/>
              </a:rPr>
              <a:t>■ これまでの陽性者の増加には対応できたが、今後さらなる感染拡大が</a:t>
            </a:r>
            <a:r>
              <a:rPr kumimoji="1" lang="ja-JP" altLang="en-US" sz="1600" dirty="0">
                <a:solidFill>
                  <a:prstClr val="black"/>
                </a:solidFill>
                <a:latin typeface="HG丸ｺﾞｼｯｸM-PRO" panose="020F0600000000000000" pitchFamily="50" charset="-128"/>
                <a:ea typeface="HG丸ｺﾞｼｯｸM-PRO" panose="020F0600000000000000" pitchFamily="50" charset="-128"/>
              </a:rPr>
              <a:t>発生</a:t>
            </a:r>
            <a:r>
              <a:rPr kumimoji="1" lang="ja-JP" altLang="en-US" sz="1600" dirty="0" smtClean="0">
                <a:solidFill>
                  <a:prstClr val="black"/>
                </a:solidFill>
                <a:latin typeface="HG丸ｺﾞｼｯｸM-PRO" panose="020F0600000000000000" pitchFamily="50" charset="-128"/>
                <a:ea typeface="HG丸ｺﾞｼｯｸM-PRO" panose="020F0600000000000000" pitchFamily="50" charset="-128"/>
              </a:rPr>
              <a:t>する恐れ</a:t>
            </a:r>
          </a:p>
          <a:p>
            <a:pPr defTabSz="660380">
              <a:defRPr/>
            </a:pPr>
            <a:r>
              <a:rPr kumimoji="1" lang="ja-JP" altLang="en-US" sz="1600" dirty="0" smtClean="0">
                <a:solidFill>
                  <a:prstClr val="black"/>
                </a:solidFill>
                <a:latin typeface="HG丸ｺﾞｼｯｸM-PRO" panose="020F0600000000000000" pitchFamily="50" charset="-128"/>
                <a:ea typeface="HG丸ｺﾞｼｯｸM-PRO" panose="020F0600000000000000" pitchFamily="50" charset="-128"/>
              </a:rPr>
              <a:t>■ 引き続き、積極的</a:t>
            </a:r>
            <a:r>
              <a:rPr kumimoji="1" lang="ja-JP" altLang="en-US" sz="1600" dirty="0">
                <a:solidFill>
                  <a:prstClr val="black"/>
                </a:solidFill>
                <a:latin typeface="HG丸ｺﾞｼｯｸM-PRO" panose="020F0600000000000000" pitchFamily="50" charset="-128"/>
                <a:ea typeface="HG丸ｺﾞｼｯｸM-PRO" panose="020F0600000000000000" pitchFamily="50" charset="-128"/>
              </a:rPr>
              <a:t>疫学調査・</a:t>
            </a:r>
            <a:r>
              <a:rPr kumimoji="1" lang="ja-JP" altLang="en-US" sz="1600" dirty="0" smtClean="0">
                <a:solidFill>
                  <a:prstClr val="black"/>
                </a:solidFill>
                <a:latin typeface="HG丸ｺﾞｼｯｸM-PRO" panose="020F0600000000000000" pitchFamily="50" charset="-128"/>
                <a:ea typeface="HG丸ｺﾞｼｯｸM-PRO" panose="020F0600000000000000" pitchFamily="50" charset="-128"/>
              </a:rPr>
              <a:t>陽性者健康観察を継続実施していくためには、保健所の体制強化が必要</a:t>
            </a:r>
            <a:endParaRPr kumimoji="1"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defTabSz="660380">
              <a:defRPr/>
            </a:pPr>
            <a:r>
              <a:rPr kumimoji="1" lang="ja-JP" altLang="en-US" sz="1600" dirty="0" smtClean="0">
                <a:solidFill>
                  <a:prstClr val="black"/>
                </a:solidFill>
                <a:latin typeface="HG丸ｺﾞｼｯｸM-PRO" panose="020F0600000000000000" pitchFamily="50" charset="-128"/>
                <a:ea typeface="HG丸ｺﾞｼｯｸM-PRO" panose="020F0600000000000000" pitchFamily="50" charset="-128"/>
              </a:rPr>
              <a:t>■ ついては、さら</a:t>
            </a:r>
            <a:r>
              <a:rPr kumimoji="1" lang="ja-JP" altLang="en-US" sz="1600" dirty="0">
                <a:solidFill>
                  <a:prstClr val="black"/>
                </a:solidFill>
                <a:latin typeface="HG丸ｺﾞｼｯｸM-PRO" panose="020F0600000000000000" pitchFamily="50" charset="-128"/>
                <a:ea typeface="HG丸ｺﾞｼｯｸM-PRO" panose="020F0600000000000000" pitchFamily="50" charset="-128"/>
              </a:rPr>
              <a:t>なる</a:t>
            </a:r>
            <a:r>
              <a:rPr kumimoji="1" lang="ja-JP" altLang="en-US" sz="1600" dirty="0" smtClean="0">
                <a:solidFill>
                  <a:prstClr val="black"/>
                </a:solidFill>
                <a:latin typeface="HG丸ｺﾞｼｯｸM-PRO" panose="020F0600000000000000" pitchFamily="50" charset="-128"/>
                <a:ea typeface="HG丸ｺﾞｼｯｸM-PRO" panose="020F0600000000000000" pitchFamily="50" charset="-128"/>
              </a:rPr>
              <a:t>陽性者増加に対応するため、</a:t>
            </a:r>
            <a:r>
              <a:rPr kumimoji="1" lang="ja-JP" altLang="en-US" sz="1600" dirty="0">
                <a:solidFill>
                  <a:prstClr val="black"/>
                </a:solidFill>
                <a:latin typeface="HG丸ｺﾞｼｯｸM-PRO" panose="020F0600000000000000" pitchFamily="50" charset="-128"/>
                <a:ea typeface="HG丸ｺﾞｼｯｸM-PRO" panose="020F0600000000000000" pitchFamily="50" charset="-128"/>
              </a:rPr>
              <a:t>積極的疫学調査・陽性者健康</a:t>
            </a:r>
            <a:r>
              <a:rPr kumimoji="1" lang="ja-JP" altLang="en-US" sz="1600" dirty="0" smtClean="0">
                <a:solidFill>
                  <a:prstClr val="black"/>
                </a:solidFill>
                <a:latin typeface="HG丸ｺﾞｼｯｸM-PRO" panose="020F0600000000000000" pitchFamily="50" charset="-128"/>
                <a:ea typeface="HG丸ｺﾞｼｯｸM-PRO" panose="020F0600000000000000" pitchFamily="50" charset="-128"/>
              </a:rPr>
              <a:t>観察業務への外部人材配置により、保健所の体制を強化</a:t>
            </a:r>
            <a:endParaRPr kumimoji="1" lang="ja-JP" altLang="en-US" sz="16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608088" y="4363517"/>
            <a:ext cx="8034985" cy="1159455"/>
          </a:xfrm>
          <a:prstGeom prst="roundRect">
            <a:avLst>
              <a:gd name="adj" fmla="val 14100"/>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300" b="1" dirty="0" smtClean="0">
                <a:solidFill>
                  <a:schemeClr val="tx1"/>
                </a:solidFill>
                <a:latin typeface="HG丸ｺﾞｼｯｸM-PRO" panose="020F0600000000000000" pitchFamily="50" charset="-128"/>
                <a:ea typeface="HG丸ｺﾞｼｯｸM-PRO" panose="020F0600000000000000" pitchFamily="50" charset="-128"/>
              </a:rPr>
              <a:t>■ 業務重点化</a:t>
            </a:r>
            <a:r>
              <a:rPr kumimoji="1" lang="en-US" altLang="ja-JP" sz="1300"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300" b="1" dirty="0" smtClean="0">
                <a:solidFill>
                  <a:schemeClr val="tx1"/>
                </a:solidFill>
                <a:latin typeface="HG丸ｺﾞｼｯｸM-PRO" panose="020F0600000000000000" pitchFamily="50" charset="-128"/>
                <a:ea typeface="HG丸ｺﾞｼｯｸM-PRO" panose="020F0600000000000000" pitchFamily="50" charset="-128"/>
              </a:rPr>
              <a:t>実施済</a:t>
            </a:r>
            <a:r>
              <a:rPr kumimoji="1" lang="en-US" altLang="ja-JP" sz="1300" b="1"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3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300" b="1" dirty="0" smtClean="0">
                <a:solidFill>
                  <a:schemeClr val="tx1"/>
                </a:solidFill>
                <a:latin typeface="HG丸ｺﾞｼｯｸM-PRO" panose="020F0600000000000000" pitchFamily="50" charset="-128"/>
                <a:ea typeface="HG丸ｺﾞｼｯｸM-PRO" panose="020F0600000000000000" pitchFamily="50" charset="-128"/>
              </a:rPr>
              <a:t>○疫学</a:t>
            </a:r>
            <a:r>
              <a:rPr kumimoji="1" lang="ja-JP" altLang="en-US" sz="1300" b="1" dirty="0">
                <a:solidFill>
                  <a:schemeClr val="tx1"/>
                </a:solidFill>
                <a:latin typeface="HG丸ｺﾞｼｯｸM-PRO" panose="020F0600000000000000" pitchFamily="50" charset="-128"/>
                <a:ea typeface="HG丸ｺﾞｼｯｸM-PRO" panose="020F0600000000000000" pitchFamily="50" charset="-128"/>
              </a:rPr>
              <a:t>調査項目の重点化</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高齢者との接触</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や医療機関、高齢者</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施設等</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クラスターリスクの高い施設との関連については、重点</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　化して調査。</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その他の項目については、簡略化して、全ての陽性者を調査。</a:t>
            </a:r>
            <a:endParaRPr kumimoji="1" lang="en-US" altLang="ja-JP" sz="13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4754853" y="2343969"/>
            <a:ext cx="3849896" cy="1970772"/>
          </a:xfrm>
          <a:prstGeom prst="roundRect">
            <a:avLst>
              <a:gd name="adj" fmla="val 14100"/>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○対象施設：</a:t>
            </a:r>
          </a:p>
          <a:p>
            <a:r>
              <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陽性者と関連がある企業</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事業所、店舗等</a:t>
            </a:r>
            <a:endPar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○調査内容：</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・施設（集団</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）への連絡調整</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・濃厚</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接触者候補の</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リストアップ</a:t>
            </a:r>
            <a:endParaRPr kumimoji="1" lang="ja-JP" altLang="en-US" sz="13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・施設内</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感染防止状況調査</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・施設内</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消毒指導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等</a:t>
            </a:r>
            <a:endPar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kumimoji="1" lang="ja-JP" altLang="en-US"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8786936" y="2310375"/>
            <a:ext cx="3905273" cy="1979812"/>
          </a:xfrm>
          <a:prstGeom prst="roundRect">
            <a:avLst>
              <a:gd name="adj" fmla="val 14100"/>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300" b="1"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○対象者：</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自宅療養者、入院調整中、入院待機中の陽性</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者のうち、保健所からの能動的な健康観察が</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必要な者</a:t>
            </a:r>
            <a:endParaRPr kumimoji="1" lang="ja-JP" altLang="en-US" sz="13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○業務内容：</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・電話等による健康状態の聴取</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・聴取内容の集約・記録</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rPr>
              <a:t>HER-SYS</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ステータス管理</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・基本的な健康相談　等</a:t>
            </a:r>
            <a:r>
              <a:rPr kumimoji="1" lang="zh-TW" altLang="en-US" sz="1300" dirty="0">
                <a:solidFill>
                  <a:schemeClr val="tx1"/>
                </a:solidFill>
                <a:latin typeface="HG丸ｺﾞｼｯｸM-PRO" panose="020F0600000000000000" pitchFamily="50" charset="-128"/>
                <a:ea typeface="HG丸ｺﾞｼｯｸM-PRO" panose="020F0600000000000000" pitchFamily="50" charset="-128"/>
              </a:rPr>
              <a:t>　</a:t>
            </a:r>
          </a:p>
        </p:txBody>
      </p:sp>
      <p:sp>
        <p:nvSpPr>
          <p:cNvPr id="24" name="角丸四角形 23"/>
          <p:cNvSpPr/>
          <p:nvPr/>
        </p:nvSpPr>
        <p:spPr>
          <a:xfrm>
            <a:off x="570757" y="6854288"/>
            <a:ext cx="12186034" cy="2646910"/>
          </a:xfrm>
          <a:prstGeom prst="roundRect">
            <a:avLst>
              <a:gd name="adj" fmla="val 14100"/>
            </a:avLst>
          </a:prstGeom>
          <a:solidFill>
            <a:schemeClr val="accent2">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 外部派遣職員の配置</a:t>
            </a:r>
          </a:p>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積極的疫学調査・陽性者健康観察業務の継続実施のため、現在の保健所体制に加えて、外部派遣職員を配置。</a:t>
            </a:r>
          </a:p>
          <a:p>
            <a:endPar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配置の考え方</a:t>
            </a:r>
            <a:r>
              <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　○府が人材派遣会社等を通じて、派遣職員</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看護師・一般事務職員</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を予め確保</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○陽性者</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増加</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に合わせて、保健所の要請に基づき、府の判断により派遣職員を配置</a:t>
            </a:r>
          </a:p>
          <a:p>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○なお、実際の配置前に派遣職員が即戦力となるよう、業務研修のため、予め一部の保健所に研修配置し、</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rPr>
              <a:t>OJT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を</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実施</a:t>
            </a:r>
          </a:p>
          <a:p>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研修配置先</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保健所は</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、府</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が保健所</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と調整</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し決定</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a:t>
            </a:r>
          </a:p>
          <a:p>
            <a:endPar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配置対象保健所</a:t>
            </a:r>
            <a:r>
              <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　</a:t>
            </a:r>
          </a:p>
          <a:p>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　○府管轄保健所のうち、既存の業務重点化や全所体制では対応できないと認められる保健所</a:t>
            </a:r>
          </a:p>
        </p:txBody>
      </p:sp>
      <p:sp>
        <p:nvSpPr>
          <p:cNvPr id="13" name="角丸四角形 12"/>
          <p:cNvSpPr/>
          <p:nvPr/>
        </p:nvSpPr>
        <p:spPr>
          <a:xfrm>
            <a:off x="649482" y="1970331"/>
            <a:ext cx="4028445" cy="30856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85">
              <a:defRPr/>
            </a:pPr>
            <a:r>
              <a:rPr kumimoji="1" lang="ja-JP" altLang="en-US" sz="1600" b="1" dirty="0" smtClean="0">
                <a:solidFill>
                  <a:schemeClr val="bg1"/>
                </a:solidFill>
                <a:latin typeface="Calibri"/>
                <a:ea typeface="ＭＳ Ｐゴシック" panose="020B0600070205080204" pitchFamily="50" charset="-128"/>
              </a:rPr>
              <a:t>➀　陽性者調査</a:t>
            </a:r>
            <a:endParaRPr kumimoji="1" lang="en-US" altLang="ja-JP" sz="1600" b="1" dirty="0" smtClean="0">
              <a:solidFill>
                <a:schemeClr val="bg1"/>
              </a:solidFill>
              <a:latin typeface="Calibri"/>
              <a:ea typeface="ＭＳ Ｐゴシック" panose="020B0600070205080204" pitchFamily="50" charset="-128"/>
            </a:endParaRPr>
          </a:p>
        </p:txBody>
      </p:sp>
      <p:sp>
        <p:nvSpPr>
          <p:cNvPr id="16" name="角丸四角形 15"/>
          <p:cNvSpPr/>
          <p:nvPr/>
        </p:nvSpPr>
        <p:spPr>
          <a:xfrm>
            <a:off x="4819145" y="1970264"/>
            <a:ext cx="3762879" cy="28487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85">
              <a:defRPr/>
            </a:pPr>
            <a:r>
              <a:rPr kumimoji="1" lang="ja-JP" altLang="en-US" sz="1600" b="1" dirty="0" smtClean="0">
                <a:solidFill>
                  <a:schemeClr val="bg1"/>
                </a:solidFill>
                <a:latin typeface="Calibri"/>
                <a:ea typeface="ＭＳ Ｐゴシック" panose="020B0600070205080204" pitchFamily="50" charset="-128"/>
              </a:rPr>
              <a:t>➁　施設</a:t>
            </a:r>
            <a:r>
              <a:rPr kumimoji="1" lang="ja-JP" altLang="en-US" sz="1600" b="1" dirty="0">
                <a:solidFill>
                  <a:schemeClr val="bg1"/>
                </a:solidFill>
                <a:latin typeface="Calibri"/>
                <a:ea typeface="ＭＳ Ｐゴシック" panose="020B0600070205080204" pitchFamily="50" charset="-128"/>
              </a:rPr>
              <a:t>（集団）</a:t>
            </a:r>
            <a:r>
              <a:rPr kumimoji="1" lang="ja-JP" altLang="en-US" sz="1600" b="1" dirty="0" smtClean="0">
                <a:solidFill>
                  <a:schemeClr val="bg1"/>
                </a:solidFill>
                <a:latin typeface="Calibri"/>
                <a:ea typeface="ＭＳ Ｐゴシック" panose="020B0600070205080204" pitchFamily="50" charset="-128"/>
              </a:rPr>
              <a:t>調査</a:t>
            </a:r>
          </a:p>
        </p:txBody>
      </p:sp>
      <p:sp>
        <p:nvSpPr>
          <p:cNvPr id="28" name="角丸四角形 27"/>
          <p:cNvSpPr/>
          <p:nvPr/>
        </p:nvSpPr>
        <p:spPr>
          <a:xfrm>
            <a:off x="8833128" y="1960783"/>
            <a:ext cx="3914802" cy="31940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85">
              <a:defRPr/>
            </a:pPr>
            <a:r>
              <a:rPr kumimoji="1" lang="ja-JP" altLang="en-US" sz="1600" b="1" dirty="0">
                <a:solidFill>
                  <a:schemeClr val="bg1"/>
                </a:solidFill>
                <a:latin typeface="Calibri"/>
                <a:ea typeface="ＭＳ Ｐゴシック" panose="020B0600070205080204" pitchFamily="50" charset="-128"/>
              </a:rPr>
              <a:t>➂</a:t>
            </a:r>
            <a:r>
              <a:rPr kumimoji="1" lang="ja-JP" altLang="en-US" sz="1600" b="1" dirty="0" smtClean="0">
                <a:solidFill>
                  <a:schemeClr val="bg1"/>
                </a:solidFill>
                <a:latin typeface="Calibri"/>
                <a:ea typeface="ＭＳ Ｐゴシック" panose="020B0600070205080204" pitchFamily="50" charset="-128"/>
              </a:rPr>
              <a:t>　陽性者健康観察</a:t>
            </a:r>
          </a:p>
        </p:txBody>
      </p:sp>
      <p:sp>
        <p:nvSpPr>
          <p:cNvPr id="25" name="角丸四角形 24"/>
          <p:cNvSpPr/>
          <p:nvPr/>
        </p:nvSpPr>
        <p:spPr>
          <a:xfrm>
            <a:off x="649482" y="1633762"/>
            <a:ext cx="7932542" cy="27741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85">
              <a:defRPr/>
            </a:pPr>
            <a:r>
              <a:rPr kumimoji="1" lang="ja-JP" altLang="en-US" sz="1600" b="1" dirty="0" smtClean="0">
                <a:solidFill>
                  <a:schemeClr val="bg1"/>
                </a:solidFill>
                <a:latin typeface="Calibri"/>
                <a:ea typeface="ＭＳ Ｐゴシック" panose="020B0600070205080204" pitchFamily="50" charset="-128"/>
              </a:rPr>
              <a:t>積極的疫学調査</a:t>
            </a:r>
            <a:endParaRPr kumimoji="1" lang="ja-JP" altLang="en-US" sz="1600" b="1" dirty="0">
              <a:solidFill>
                <a:schemeClr val="bg1"/>
              </a:solidFill>
              <a:latin typeface="Calibri"/>
              <a:ea typeface="ＭＳ Ｐゴシック" panose="020B0600070205080204" pitchFamily="50" charset="-128"/>
            </a:endParaRPr>
          </a:p>
        </p:txBody>
      </p:sp>
      <p:sp>
        <p:nvSpPr>
          <p:cNvPr id="29" name="角丸四角形 28"/>
          <p:cNvSpPr/>
          <p:nvPr/>
        </p:nvSpPr>
        <p:spPr>
          <a:xfrm>
            <a:off x="8833127" y="1621758"/>
            <a:ext cx="3898776" cy="30142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85">
              <a:defRPr/>
            </a:pPr>
            <a:r>
              <a:rPr kumimoji="1" lang="ja-JP" altLang="en-US" sz="1600" b="1" dirty="0" smtClean="0">
                <a:solidFill>
                  <a:schemeClr val="bg1"/>
                </a:solidFill>
                <a:latin typeface="Calibri"/>
                <a:ea typeface="ＭＳ Ｐゴシック" panose="020B0600070205080204" pitchFamily="50" charset="-128"/>
              </a:rPr>
              <a:t>健康</a:t>
            </a:r>
            <a:r>
              <a:rPr kumimoji="1" lang="ja-JP" altLang="en-US" sz="1600" b="1" dirty="0">
                <a:solidFill>
                  <a:schemeClr val="bg1"/>
                </a:solidFill>
                <a:latin typeface="Calibri"/>
                <a:ea typeface="ＭＳ Ｐゴシック" panose="020B0600070205080204" pitchFamily="50" charset="-128"/>
              </a:rPr>
              <a:t>観察</a:t>
            </a:r>
          </a:p>
        </p:txBody>
      </p:sp>
      <p:sp>
        <p:nvSpPr>
          <p:cNvPr id="33" name="下矢印 32"/>
          <p:cNvSpPr/>
          <p:nvPr/>
        </p:nvSpPr>
        <p:spPr>
          <a:xfrm rot="16200000">
            <a:off x="8582604" y="1822656"/>
            <a:ext cx="281276" cy="216272"/>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42" name="角丸四角形 41"/>
          <p:cNvSpPr/>
          <p:nvPr/>
        </p:nvSpPr>
        <p:spPr>
          <a:xfrm>
            <a:off x="608088" y="2332607"/>
            <a:ext cx="4043626" cy="1957580"/>
          </a:xfrm>
          <a:prstGeom prst="roundRect">
            <a:avLst>
              <a:gd name="adj" fmla="val 14100"/>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○対象者：全ての陽性者</a:t>
            </a:r>
            <a:endPar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○調査内容</a:t>
            </a:r>
          </a:p>
          <a:p>
            <a:r>
              <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行動歴調査</a:t>
            </a:r>
            <a:r>
              <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3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　・濃厚接触者</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の</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特定</a:t>
            </a:r>
            <a:endParaRPr kumimoji="1" lang="ja-JP" altLang="en-US" sz="13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　・職場等の施設</a:t>
            </a:r>
            <a:r>
              <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集団</a:t>
            </a:r>
            <a:r>
              <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調査対象の把握</a:t>
            </a: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・感染経路の把握　等</a:t>
            </a:r>
          </a:p>
          <a:p>
            <a:r>
              <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本人病状等把握</a:t>
            </a:r>
            <a:r>
              <a:rPr kumimoji="1" lang="en-US" altLang="ja-JP" sz="13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・療養</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方針決定の</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ための病状等聴取</a:t>
            </a:r>
            <a:endParaRPr kumimoji="1" lang="ja-JP" altLang="en-US" sz="13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5" name="角丸四角形 44"/>
          <p:cNvSpPr/>
          <p:nvPr/>
        </p:nvSpPr>
        <p:spPr>
          <a:xfrm>
            <a:off x="49252" y="4342939"/>
            <a:ext cx="449409" cy="219187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85">
              <a:defRPr/>
            </a:pPr>
            <a:r>
              <a:rPr kumimoji="1" lang="ja-JP" altLang="en-US" sz="1400" b="1" dirty="0" smtClean="0">
                <a:solidFill>
                  <a:schemeClr val="bg1"/>
                </a:solidFill>
                <a:latin typeface="Calibri"/>
                <a:ea typeface="ＭＳ Ｐゴシック" panose="020B0600070205080204" pitchFamily="50" charset="-128"/>
              </a:rPr>
              <a:t>実施済の重点化</a:t>
            </a:r>
          </a:p>
          <a:p>
            <a:pPr algn="ctr" defTabSz="914285">
              <a:defRPr/>
            </a:pPr>
            <a:r>
              <a:rPr kumimoji="1" lang="ja-JP" altLang="en-US" sz="1400" b="1" dirty="0">
                <a:solidFill>
                  <a:schemeClr val="bg1"/>
                </a:solidFill>
                <a:latin typeface="Calibri"/>
                <a:ea typeface="ＭＳ Ｐゴシック" panose="020B0600070205080204" pitchFamily="50" charset="-128"/>
              </a:rPr>
              <a:t>等</a:t>
            </a:r>
            <a:endParaRPr kumimoji="1" lang="en-US" altLang="ja-JP" sz="1600" b="1" dirty="0" smtClean="0">
              <a:solidFill>
                <a:schemeClr val="bg1"/>
              </a:solidFill>
              <a:latin typeface="Calibri"/>
              <a:ea typeface="ＭＳ Ｐゴシック" panose="020B0600070205080204" pitchFamily="50" charset="-128"/>
            </a:endParaRPr>
          </a:p>
        </p:txBody>
      </p:sp>
      <p:sp>
        <p:nvSpPr>
          <p:cNvPr id="47" name="角丸四角形 46"/>
          <p:cNvSpPr/>
          <p:nvPr/>
        </p:nvSpPr>
        <p:spPr>
          <a:xfrm>
            <a:off x="68405" y="6854288"/>
            <a:ext cx="439859" cy="264691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85">
              <a:defRPr/>
            </a:pPr>
            <a:r>
              <a:rPr kumimoji="1" lang="ja-JP" altLang="en-US" sz="1400" b="1" dirty="0">
                <a:solidFill>
                  <a:schemeClr val="bg1"/>
                </a:solidFill>
                <a:latin typeface="Calibri"/>
                <a:ea typeface="ＭＳ Ｐゴシック" panose="020B0600070205080204" pitchFamily="50" charset="-128"/>
              </a:rPr>
              <a:t>今後</a:t>
            </a:r>
            <a:r>
              <a:rPr kumimoji="1" lang="ja-JP" altLang="en-US" sz="1400" b="1" dirty="0" smtClean="0">
                <a:solidFill>
                  <a:schemeClr val="bg1"/>
                </a:solidFill>
                <a:latin typeface="Calibri"/>
                <a:ea typeface="ＭＳ Ｐゴシック" panose="020B0600070205080204" pitchFamily="50" charset="-128"/>
              </a:rPr>
              <a:t>の感染拡大時対応</a:t>
            </a:r>
            <a:endParaRPr kumimoji="1" lang="en-US" altLang="ja-JP" sz="1400" b="1" dirty="0" smtClean="0">
              <a:solidFill>
                <a:schemeClr val="bg1"/>
              </a:solidFill>
              <a:latin typeface="Calibri"/>
              <a:ea typeface="ＭＳ Ｐゴシック" panose="020B0600070205080204" pitchFamily="50" charset="-128"/>
            </a:endParaRPr>
          </a:p>
        </p:txBody>
      </p:sp>
      <p:sp>
        <p:nvSpPr>
          <p:cNvPr id="48" name="角丸四角形 47"/>
          <p:cNvSpPr/>
          <p:nvPr/>
        </p:nvSpPr>
        <p:spPr>
          <a:xfrm>
            <a:off x="595646" y="5611772"/>
            <a:ext cx="12136257" cy="914291"/>
          </a:xfrm>
          <a:prstGeom prst="roundRect">
            <a:avLst>
              <a:gd name="adj" fmla="val 14100"/>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300" b="1"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300" b="1" dirty="0">
                <a:solidFill>
                  <a:schemeClr val="tx1"/>
                </a:solidFill>
                <a:latin typeface="HG丸ｺﾞｼｯｸM-PRO" panose="020F0600000000000000" pitchFamily="50" charset="-128"/>
                <a:ea typeface="HG丸ｺﾞｼｯｸM-PRO" panose="020F0600000000000000" pitchFamily="50" charset="-128"/>
              </a:rPr>
              <a:t>所内</a:t>
            </a:r>
            <a:r>
              <a:rPr kumimoji="1" lang="ja-JP" altLang="en-US" sz="1300" b="1" dirty="0" smtClean="0">
                <a:solidFill>
                  <a:schemeClr val="tx1"/>
                </a:solidFill>
                <a:latin typeface="HG丸ｺﾞｼｯｸM-PRO" panose="020F0600000000000000" pitchFamily="50" charset="-128"/>
                <a:ea typeface="HG丸ｺﾞｼｯｸM-PRO" panose="020F0600000000000000" pitchFamily="50" charset="-128"/>
              </a:rPr>
              <a:t>体制</a:t>
            </a:r>
            <a:r>
              <a:rPr kumimoji="1" lang="en-US" altLang="ja-JP" sz="1300"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300" b="1" dirty="0" smtClean="0">
                <a:solidFill>
                  <a:schemeClr val="tx1"/>
                </a:solidFill>
                <a:latin typeface="HG丸ｺﾞｼｯｸM-PRO" panose="020F0600000000000000" pitchFamily="50" charset="-128"/>
                <a:ea typeface="HG丸ｺﾞｼｯｸM-PRO" panose="020F0600000000000000" pitchFamily="50" charset="-128"/>
              </a:rPr>
              <a:t>実施済</a:t>
            </a:r>
            <a:r>
              <a:rPr kumimoji="1" lang="en-US" altLang="ja-JP" sz="1300" b="1"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3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300" b="1" dirty="0">
                <a:solidFill>
                  <a:schemeClr val="tx1"/>
                </a:solidFill>
                <a:latin typeface="HG丸ｺﾞｼｯｸM-PRO" panose="020F0600000000000000" pitchFamily="50" charset="-128"/>
                <a:ea typeface="HG丸ｺﾞｼｯｸM-PRO" panose="020F0600000000000000" pitchFamily="50" charset="-128"/>
              </a:rPr>
              <a:t>○全所体制</a:t>
            </a:r>
            <a:r>
              <a:rPr kumimoji="1" lang="ja-JP" altLang="en-US" sz="1300" b="1" dirty="0" smtClean="0">
                <a:solidFill>
                  <a:schemeClr val="tx1"/>
                </a:solidFill>
                <a:latin typeface="HG丸ｺﾞｼｯｸM-PRO" panose="020F0600000000000000" pitchFamily="50" charset="-128"/>
                <a:ea typeface="HG丸ｺﾞｼｯｸM-PRO" panose="020F0600000000000000" pitchFamily="50" charset="-128"/>
              </a:rPr>
              <a:t>構築　　　　　　　　　　　　　　　　　　　　　　　　　　　　　　　　○</a:t>
            </a:r>
            <a:r>
              <a:rPr kumimoji="1" lang="ja-JP" altLang="en-US" sz="1300" b="1" dirty="0">
                <a:solidFill>
                  <a:schemeClr val="tx1"/>
                </a:solidFill>
                <a:latin typeface="HG丸ｺﾞｼｯｸM-PRO" panose="020F0600000000000000" pitchFamily="50" charset="-128"/>
                <a:ea typeface="HG丸ｺﾞｼｯｸM-PRO" panose="020F0600000000000000" pitchFamily="50" charset="-128"/>
              </a:rPr>
              <a:t>外部人材配置</a:t>
            </a:r>
          </a:p>
          <a:p>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保健師だけでなく他</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職種を</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活用し、全所体制で</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疫学</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調査・陽性者</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健康観察を実施　　 </a:t>
            </a:r>
            <a:r>
              <a:rPr kumimoji="1" lang="ja-JP" altLang="en-US" sz="1300" dirty="0">
                <a:solidFill>
                  <a:schemeClr val="tx1"/>
                </a:solidFill>
                <a:latin typeface="HG丸ｺﾞｼｯｸM-PRO" panose="020F0600000000000000" pitchFamily="50" charset="-128"/>
                <a:ea typeface="HG丸ｺﾞｼｯｸM-PRO" panose="020F0600000000000000" pitchFamily="50" charset="-128"/>
              </a:rPr>
              <a:t>・外部派遣保健師や看護師を活用して疫学調査、陽性者健康観察を実施</a:t>
            </a:r>
            <a:r>
              <a:rPr kumimoji="1" lang="ja-JP" altLang="en-US" sz="1300" dirty="0" smtClean="0">
                <a:solidFill>
                  <a:schemeClr val="tx1"/>
                </a:solidFill>
                <a:latin typeface="HG丸ｺﾞｼｯｸM-PRO" panose="020F0600000000000000" pitchFamily="50" charset="-128"/>
                <a:ea typeface="HG丸ｺﾞｼｯｸM-PRO" panose="020F0600000000000000" pitchFamily="50" charset="-128"/>
              </a:rPr>
              <a:t>　　</a:t>
            </a:r>
            <a:endParaRPr kumimoji="1" lang="ja-JP" altLang="en-US" sz="13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3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0" name="角丸四角形 49"/>
          <p:cNvSpPr/>
          <p:nvPr/>
        </p:nvSpPr>
        <p:spPr>
          <a:xfrm>
            <a:off x="58855" y="1633762"/>
            <a:ext cx="449409" cy="2633387"/>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85">
              <a:defRPr/>
            </a:pPr>
            <a:r>
              <a:rPr kumimoji="1" lang="ja-JP" altLang="en-US" sz="1400" b="1" dirty="0" smtClean="0">
                <a:solidFill>
                  <a:schemeClr val="bg1"/>
                </a:solidFill>
                <a:latin typeface="Calibri"/>
                <a:ea typeface="ＭＳ Ｐゴシック" panose="020B0600070205080204" pitchFamily="50" charset="-128"/>
              </a:rPr>
              <a:t>業務</a:t>
            </a:r>
            <a:endParaRPr kumimoji="1" lang="en-US" altLang="ja-JP" sz="1400" b="1" dirty="0" smtClean="0">
              <a:solidFill>
                <a:schemeClr val="bg1"/>
              </a:solidFill>
              <a:latin typeface="Calibri"/>
              <a:ea typeface="ＭＳ Ｐゴシック" panose="020B0600070205080204" pitchFamily="50" charset="-128"/>
            </a:endParaRPr>
          </a:p>
        </p:txBody>
      </p:sp>
      <p:sp>
        <p:nvSpPr>
          <p:cNvPr id="52" name="右矢印 51"/>
          <p:cNvSpPr/>
          <p:nvPr/>
        </p:nvSpPr>
        <p:spPr>
          <a:xfrm rot="5400000">
            <a:off x="139081" y="6525652"/>
            <a:ext cx="269749" cy="337798"/>
          </a:xfrm>
          <a:prstGeom prst="rightArrow">
            <a:avLst>
              <a:gd name="adj1" fmla="val 50000"/>
              <a:gd name="adj2" fmla="val 49999"/>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763782" y="6724227"/>
            <a:ext cx="1007868" cy="281674"/>
          </a:xfrm>
          <a:prstGeom prst="roundRect">
            <a:avLst/>
          </a:prstGeom>
          <a:solidFill>
            <a:schemeClr val="accent4">
              <a:lumMod val="60000"/>
              <a:lumOff val="4000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85">
              <a:defRPr/>
            </a:pPr>
            <a:r>
              <a:rPr kumimoji="1" lang="ja-JP" altLang="en-US" sz="1600" b="1" dirty="0">
                <a:solidFill>
                  <a:schemeClr val="tx1"/>
                </a:solidFill>
                <a:latin typeface="Calibri"/>
                <a:ea typeface="ＭＳ Ｐゴシック" panose="020B0600070205080204" pitchFamily="50" charset="-128"/>
              </a:rPr>
              <a:t>新規</a:t>
            </a:r>
            <a:endParaRPr kumimoji="1" lang="ja-JP" altLang="en-US" sz="1600" b="1" dirty="0" smtClean="0">
              <a:solidFill>
                <a:schemeClr val="tx1"/>
              </a:solidFill>
              <a:latin typeface="Calibri"/>
              <a:ea typeface="ＭＳ Ｐゴシック" panose="020B0600070205080204" pitchFamily="50" charset="-128"/>
            </a:endParaRPr>
          </a:p>
        </p:txBody>
      </p:sp>
      <p:sp>
        <p:nvSpPr>
          <p:cNvPr id="23" name="テキスト ボックス 22"/>
          <p:cNvSpPr txBox="1"/>
          <p:nvPr/>
        </p:nvSpPr>
        <p:spPr>
          <a:xfrm>
            <a:off x="11301984" y="44454"/>
            <a:ext cx="1368033" cy="338554"/>
          </a:xfrm>
          <a:prstGeom prst="rect">
            <a:avLst/>
          </a:prstGeom>
          <a:solidFill>
            <a:schemeClr val="bg1"/>
          </a:solidFill>
        </p:spPr>
        <p:txBody>
          <a:bodyPr wrap="square" rtlCol="0">
            <a:spAutoFit/>
          </a:bodyPr>
          <a:lstStyle/>
          <a:p>
            <a:pPr algn="ctr"/>
            <a:r>
              <a:rPr kumimoji="1" lang="ja-JP" altLang="en-US" sz="1600" dirty="0" smtClean="0"/>
              <a:t>資料</a:t>
            </a:r>
            <a:r>
              <a:rPr lang="ja-JP" altLang="en-US" sz="1600" dirty="0" smtClean="0"/>
              <a:t>３－３</a:t>
            </a:r>
            <a:endParaRPr kumimoji="1" lang="ja-JP" altLang="en-US" sz="1600" dirty="0"/>
          </a:p>
        </p:txBody>
      </p:sp>
    </p:spTree>
    <p:extLst>
      <p:ext uri="{BB962C8B-B14F-4D97-AF65-F5344CB8AC3E}">
        <p14:creationId xmlns:p14="http://schemas.microsoft.com/office/powerpoint/2010/main" val="25638612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68D124-6B48-4CB8-96CF-6D072087B6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8CF75F-39B8-4165-881E-4C62CCD9A664}">
  <ds:schemaRefs>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 ds:uri="593365d6-ff8f-42ea-b041-1cf5a6bd90ad"/>
    <ds:schemaRef ds:uri="37ef2d1b-1235-44d9-8c81-ea4e54386f8b"/>
    <ds:schemaRef ds:uri="http://purl.org/dc/terms/"/>
  </ds:schemaRefs>
</ds:datastoreItem>
</file>

<file path=customXml/itemProps3.xml><?xml version="1.0" encoding="utf-8"?>
<ds:datastoreItem xmlns:ds="http://schemas.openxmlformats.org/officeDocument/2006/customXml" ds:itemID="{3B54AD62-1DFA-4A18-81D4-8769725A63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4693</TotalTime>
  <Words>689</Words>
  <Application>Microsoft Office PowerPoint</Application>
  <PresentationFormat>A3 297x420 mm</PresentationFormat>
  <Paragraphs>65</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ＭＳ Ｐゴシック</vt:lpstr>
      <vt:lpstr>ＭＳ ゴシック</vt:lpstr>
      <vt:lpstr>游ゴシック</vt:lpstr>
      <vt:lpstr>游ゴシック Light</vt:lpstr>
      <vt:lpstr>Arial</vt:lpstr>
      <vt:lpstr>Calibri</vt:lpstr>
      <vt:lpstr>Calibri Light</vt:lpstr>
      <vt:lpstr>Office テーマ</vt:lpstr>
      <vt:lpstr>今後の保健所体制(積極的疫学調査・陽性者健康観察)の強化について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大阪府新型コロナウイルス助け合い基金 応援金の給付について（案）</dc:title>
  <dc:creator>西田　久人</dc:creator>
  <cp:lastModifiedBy>周藤　英</cp:lastModifiedBy>
  <cp:revision>270</cp:revision>
  <cp:lastPrinted>2021-02-17T09:53:09Z</cp:lastPrinted>
  <dcterms:created xsi:type="dcterms:W3CDTF">2020-04-29T04:39:23Z</dcterms:created>
  <dcterms:modified xsi:type="dcterms:W3CDTF">2021-02-18T03:09:33Z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