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D654-34DF-4307-ABCD-4055F39FCDF5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94480-D54D-48C4-A471-6D8B1989E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108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AE81-4AEB-496A-BC99-8B3933AF9F5D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9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448C-0AED-4302-BB98-0C44847D376D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C844-A42A-4670-8773-E709657B59FB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E7DB-6469-4DBF-9695-83710AFF2E25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4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577B-7C09-4EF6-9B1D-760564A37F4F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79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8D4B-9540-4929-9F0D-BBC802F9EDF1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88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990-6103-4DD7-9ADD-5D3C72F857B4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2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6774-828F-4D36-9C89-F57DF8650CA2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3864-D347-4854-A369-29CB98223440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82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8EAB3-9E51-4B8E-879E-62B350BA47C2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40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53F8-8194-43D4-91FA-4B437D2B8981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8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B226-2100-445D-8C77-5511CD33E921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261C4-F462-4F79-8AC7-D4FE7C19F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19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74023" y="6345289"/>
            <a:ext cx="11084137" cy="42948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緊急事態宣言解除時にフェーズ移行する旨、予め病院に通知し通常医療へシフトする準備を進めてもらう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121919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新型コロナウイルス感染症患者受入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病床の運用（フェーズ移行）について</a:t>
            </a:r>
            <a:r>
              <a:rPr kumimoji="1" lang="ja-JP" altLang="en-US" b="1" dirty="0" smtClean="0"/>
              <a:t>　　　　　　　</a:t>
            </a:r>
            <a:endParaRPr kumimoji="1" lang="ja-JP" altLang="en-US" sz="1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31531" y="345996"/>
            <a:ext cx="11964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◆病床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運用の状況（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R3.2.18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現在）</a:t>
            </a:r>
            <a:r>
              <a:rPr lang="ja-JP" altLang="en-US" sz="1400" b="1" dirty="0">
                <a:solidFill>
                  <a:prstClr val="black"/>
                </a:solidFill>
              </a:rPr>
              <a:t>いずれも病床運用のフェーズ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は最大のフェーズ４ステージ２</a:t>
            </a:r>
            <a:r>
              <a:rPr lang="en-US" altLang="ja-JP" sz="1400" b="1" baseline="30000" dirty="0" smtClean="0">
                <a:solidFill>
                  <a:prstClr val="black"/>
                </a:solidFill>
              </a:rPr>
              <a:t>※</a:t>
            </a:r>
            <a:r>
              <a:rPr lang="ja-JP" altLang="en-US" sz="1400" b="1" baseline="30000" dirty="0" smtClean="0">
                <a:solidFill>
                  <a:prstClr val="black"/>
                </a:solidFill>
              </a:rPr>
              <a:t>１</a:t>
            </a:r>
            <a:endParaRPr lang="ja-JP" altLang="en-US" sz="1200" b="1" baseline="30000" dirty="0">
              <a:solidFill>
                <a:prstClr val="black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21313"/>
              </p:ext>
            </p:extLst>
          </p:nvPr>
        </p:nvGraphicFramePr>
        <p:xfrm>
          <a:off x="223194" y="767065"/>
          <a:ext cx="812799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311">
                  <a:extLst>
                    <a:ext uri="{9D8B030D-6E8A-4147-A177-3AD203B41FA5}">
                      <a16:colId xmlns:a16="http://schemas.microsoft.com/office/drawing/2014/main" val="3310810382"/>
                    </a:ext>
                  </a:extLst>
                </a:gridCol>
                <a:gridCol w="2788355">
                  <a:extLst>
                    <a:ext uri="{9D8B030D-6E8A-4147-A177-3AD203B41FA5}">
                      <a16:colId xmlns:a16="http://schemas.microsoft.com/office/drawing/2014/main" val="295354742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83505443"/>
                    </a:ext>
                  </a:extLst>
                </a:gridCol>
              </a:tblGrid>
              <a:tr h="274329"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/>
                        <a:t>重症病床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/>
                        <a:t>軽症中等症病床</a:t>
                      </a:r>
                      <a:endParaRPr kumimoji="1" lang="ja-JP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21518"/>
                  </a:ext>
                </a:extLst>
              </a:tr>
              <a:tr h="4800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/>
                        <a:t>入院患者数</a:t>
                      </a:r>
                      <a:r>
                        <a:rPr kumimoji="1" lang="en-US" altLang="ja-JP" sz="1600" b="0" dirty="0" smtClean="0"/>
                        <a:t>/</a:t>
                      </a:r>
                      <a:r>
                        <a:rPr kumimoji="1" lang="ja-JP" altLang="en-US" sz="1600" b="0" dirty="0" smtClean="0"/>
                        <a:t>確保病床数</a:t>
                      </a:r>
                      <a:endParaRPr kumimoji="1" lang="en-US" altLang="ja-JP" sz="1600" b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/>
                        <a:t>（使用率）</a:t>
                      </a:r>
                      <a:endParaRPr kumimoji="1" lang="en-US" altLang="ja-JP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110</a:t>
                      </a:r>
                      <a:r>
                        <a:rPr kumimoji="1" lang="ja-JP" altLang="en-US" b="0" dirty="0" smtClean="0"/>
                        <a:t>人</a:t>
                      </a:r>
                      <a:r>
                        <a:rPr kumimoji="1" lang="en-US" altLang="ja-JP" b="0" dirty="0" smtClean="0"/>
                        <a:t>/221</a:t>
                      </a:r>
                      <a:r>
                        <a:rPr kumimoji="1" lang="ja-JP" altLang="en-US" b="0" dirty="0" smtClean="0"/>
                        <a:t>床</a:t>
                      </a:r>
                      <a:r>
                        <a:rPr kumimoji="1" lang="en-US" altLang="ja-JP" b="0" baseline="30000" dirty="0" smtClean="0"/>
                        <a:t>※</a:t>
                      </a:r>
                      <a:r>
                        <a:rPr kumimoji="1" lang="ja-JP" altLang="en-US" b="0" baseline="30000" dirty="0" smtClean="0"/>
                        <a:t>２</a:t>
                      </a:r>
                      <a:endParaRPr kumimoji="1" lang="en-US" altLang="ja-JP" b="0" baseline="30000" dirty="0" smtClean="0"/>
                    </a:p>
                    <a:p>
                      <a:pPr algn="ctr"/>
                      <a:r>
                        <a:rPr kumimoji="1" lang="ja-JP" altLang="en-US" b="0" dirty="0" smtClean="0"/>
                        <a:t>（</a:t>
                      </a:r>
                      <a:r>
                        <a:rPr kumimoji="1" lang="en-US" altLang="ja-JP" b="0" dirty="0" smtClean="0"/>
                        <a:t>49.8</a:t>
                      </a:r>
                      <a:r>
                        <a:rPr kumimoji="1" lang="ja-JP" altLang="en-US" b="0" dirty="0" smtClean="0"/>
                        <a:t>％）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637</a:t>
                      </a:r>
                      <a:r>
                        <a:rPr kumimoji="1" lang="ja-JP" altLang="en-US" b="0" dirty="0" smtClean="0"/>
                        <a:t>人</a:t>
                      </a:r>
                      <a:r>
                        <a:rPr kumimoji="1" lang="en-US" altLang="ja-JP" b="0" dirty="0" smtClean="0"/>
                        <a:t>/1,741</a:t>
                      </a:r>
                      <a:r>
                        <a:rPr kumimoji="1" lang="ja-JP" altLang="en-US" b="0" dirty="0" smtClean="0"/>
                        <a:t>床</a:t>
                      </a:r>
                      <a:endParaRPr kumimoji="1" lang="en-US" altLang="ja-JP" b="0" dirty="0" smtClean="0"/>
                    </a:p>
                    <a:p>
                      <a:pPr algn="ctr"/>
                      <a:r>
                        <a:rPr kumimoji="1" lang="ja-JP" altLang="en-US" b="0" dirty="0" smtClean="0"/>
                        <a:t>（</a:t>
                      </a:r>
                      <a:r>
                        <a:rPr kumimoji="1" lang="en-US" altLang="ja-JP" b="0" dirty="0" smtClean="0"/>
                        <a:t>36.6</a:t>
                      </a:r>
                      <a:r>
                        <a:rPr kumimoji="1" lang="ja-JP" altLang="en-US" b="0" dirty="0" smtClean="0"/>
                        <a:t>％）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093432"/>
                  </a:ext>
                </a:extLst>
              </a:tr>
              <a:tr h="4800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入院患者数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実運用病床数</a:t>
                      </a:r>
                    </a:p>
                    <a:p>
                      <a:pPr algn="ctr"/>
                      <a:r>
                        <a:rPr kumimoji="1" lang="en-US" altLang="ja-JP" sz="1600" b="0" dirty="0" smtClean="0"/>
                        <a:t>(</a:t>
                      </a:r>
                      <a:r>
                        <a:rPr kumimoji="1" lang="ja-JP" altLang="en-US" sz="1600" b="0" dirty="0" smtClean="0"/>
                        <a:t>運用率</a:t>
                      </a:r>
                      <a:r>
                        <a:rPr kumimoji="1" lang="en-US" altLang="ja-JP" sz="1600" b="0" dirty="0" smtClean="0"/>
                        <a:t>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110</a:t>
                      </a:r>
                      <a:r>
                        <a:rPr kumimoji="1" lang="ja-JP" altLang="en-US" b="0" dirty="0" smtClean="0"/>
                        <a:t>人</a:t>
                      </a:r>
                      <a:r>
                        <a:rPr kumimoji="1" lang="en-US" altLang="ja-JP" b="0" dirty="0" smtClean="0"/>
                        <a:t>/222</a:t>
                      </a:r>
                      <a:r>
                        <a:rPr kumimoji="1" lang="ja-JP" altLang="en-US" b="0" dirty="0" smtClean="0"/>
                        <a:t>床</a:t>
                      </a:r>
                      <a:r>
                        <a:rPr kumimoji="1" lang="en-US" altLang="ja-JP" b="0" baseline="30000" dirty="0" smtClean="0"/>
                        <a:t>※</a:t>
                      </a:r>
                      <a:r>
                        <a:rPr kumimoji="1" lang="ja-JP" altLang="en-US" b="0" baseline="30000" dirty="0" smtClean="0"/>
                        <a:t>２</a:t>
                      </a:r>
                      <a:endParaRPr kumimoji="1" lang="en-US" altLang="ja-JP" b="0" baseline="30000" dirty="0" smtClean="0"/>
                    </a:p>
                    <a:p>
                      <a:pPr algn="ctr"/>
                      <a:r>
                        <a:rPr kumimoji="1" lang="ja-JP" altLang="en-US" b="0" dirty="0" smtClean="0"/>
                        <a:t>（</a:t>
                      </a:r>
                      <a:r>
                        <a:rPr kumimoji="1" lang="en-US" altLang="ja-JP" b="0" dirty="0" smtClean="0"/>
                        <a:t>49.5</a:t>
                      </a:r>
                      <a:r>
                        <a:rPr kumimoji="1" lang="ja-JP" altLang="en-US" b="0" dirty="0" smtClean="0"/>
                        <a:t>％）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637</a:t>
                      </a:r>
                      <a:r>
                        <a:rPr kumimoji="1" lang="ja-JP" altLang="en-US" b="0" dirty="0" smtClean="0"/>
                        <a:t>人</a:t>
                      </a:r>
                      <a:r>
                        <a:rPr kumimoji="1" lang="en-US" altLang="ja-JP" b="0" dirty="0" smtClean="0"/>
                        <a:t>/1,590</a:t>
                      </a:r>
                      <a:r>
                        <a:rPr kumimoji="1" lang="ja-JP" altLang="en-US" b="0" dirty="0" smtClean="0"/>
                        <a:t>床</a:t>
                      </a:r>
                      <a:endParaRPr kumimoji="1" lang="en-US" altLang="ja-JP" b="0" dirty="0" smtClean="0"/>
                    </a:p>
                    <a:p>
                      <a:pPr algn="ctr"/>
                      <a:r>
                        <a:rPr kumimoji="1" lang="ja-JP" altLang="en-US" b="0" dirty="0" smtClean="0"/>
                        <a:t>（</a:t>
                      </a:r>
                      <a:r>
                        <a:rPr kumimoji="1" lang="en-US" altLang="ja-JP" b="0" dirty="0" smtClean="0"/>
                        <a:t>40.1</a:t>
                      </a:r>
                      <a:r>
                        <a:rPr kumimoji="1" lang="ja-JP" altLang="en-US" b="0" dirty="0" smtClean="0"/>
                        <a:t>％）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77501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-92681" y="2457507"/>
            <a:ext cx="11863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◆病床確保計画に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おける次フェーズ移行の基準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と各病院の計画病床数（合計）　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病床確保計画は第３波を踏まえ改定予定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2761128"/>
            <a:ext cx="1952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【</a:t>
            </a:r>
            <a:r>
              <a:rPr kumimoji="1" lang="ja-JP" altLang="en-US" sz="1600" b="1" dirty="0" smtClean="0"/>
              <a:t>重症病床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30420"/>
              </p:ext>
            </p:extLst>
          </p:nvPr>
        </p:nvGraphicFramePr>
        <p:xfrm>
          <a:off x="200187" y="3090693"/>
          <a:ext cx="5327071" cy="2081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330">
                  <a:extLst>
                    <a:ext uri="{9D8B030D-6E8A-4147-A177-3AD203B41FA5}">
                      <a16:colId xmlns:a16="http://schemas.microsoft.com/office/drawing/2014/main" val="3077593640"/>
                    </a:ext>
                  </a:extLst>
                </a:gridCol>
                <a:gridCol w="2741823">
                  <a:extLst>
                    <a:ext uri="{9D8B030D-6E8A-4147-A177-3AD203B41FA5}">
                      <a16:colId xmlns:a16="http://schemas.microsoft.com/office/drawing/2014/main" val="3947066830"/>
                    </a:ext>
                  </a:extLst>
                </a:gridCol>
                <a:gridCol w="1290918">
                  <a:extLst>
                    <a:ext uri="{9D8B030D-6E8A-4147-A177-3AD203B41FA5}">
                      <a16:colId xmlns:a16="http://schemas.microsoft.com/office/drawing/2014/main" val="2382164413"/>
                    </a:ext>
                  </a:extLst>
                </a:gridCol>
              </a:tblGrid>
              <a:tr h="293219">
                <a:tc>
                  <a:txBody>
                    <a:bodyPr/>
                    <a:lstStyle/>
                    <a:p>
                      <a:endParaRPr kumimoji="1" lang="ja-JP" alt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 smtClean="0"/>
                        <a:t>次ﾌｪｰｽﾞ移行の基準</a:t>
                      </a:r>
                    </a:p>
                    <a:p>
                      <a:pPr algn="ctr"/>
                      <a:r>
                        <a:rPr kumimoji="1" lang="ja-JP" altLang="en-US" sz="1400" baseline="0" dirty="0" smtClean="0"/>
                        <a:t>（病床確保計画）</a:t>
                      </a:r>
                      <a:endParaRPr kumimoji="1" lang="ja-JP" alt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/>
                        <a:t>各病院計画</a:t>
                      </a:r>
                      <a:endParaRPr kumimoji="1" lang="en-US" altLang="ja-JP" sz="1200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/>
                        <a:t>病床（合計）</a:t>
                      </a:r>
                      <a:endParaRPr kumimoji="1" lang="ja-JP" altLang="en-US" sz="1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01283"/>
                  </a:ext>
                </a:extLst>
              </a:tr>
              <a:tr h="296606">
                <a:tc>
                  <a:txBody>
                    <a:bodyPr/>
                    <a:lstStyle/>
                    <a:p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ﾌｪｰｽﾞ１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人以上で次のﾌｪｰｽﾞへ準備</a:t>
                      </a:r>
                      <a:endParaRPr kumimoji="1" lang="en-US" altLang="ja-JP" sz="1400" b="1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21370"/>
                  </a:ext>
                </a:extLst>
              </a:tr>
              <a:tr h="266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ﾌｪｰｽﾞ２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　　　　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endParaRPr kumimoji="1" lang="en-US" altLang="ja-JP" sz="1400" b="1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89555"/>
                  </a:ext>
                </a:extLst>
              </a:tr>
              <a:tr h="190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ﾌｪｰｽﾞ３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　　　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059550"/>
                  </a:ext>
                </a:extLst>
              </a:tr>
              <a:tr h="160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ﾌｪｰｽﾞ４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　　　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901427"/>
                  </a:ext>
                </a:extLst>
              </a:tr>
              <a:tr h="344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ﾌｪｰｽﾞ４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baseline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191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3423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6146390" y="2771503"/>
            <a:ext cx="2284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【</a:t>
            </a:r>
            <a:r>
              <a:rPr lang="ja-JP" altLang="en-US" sz="1600" b="1" dirty="0"/>
              <a:t>軽症</a:t>
            </a:r>
            <a:r>
              <a:rPr lang="ja-JP" altLang="en-US" sz="1600" b="1" dirty="0" smtClean="0"/>
              <a:t>中等症</a:t>
            </a:r>
            <a:r>
              <a:rPr kumimoji="1" lang="ja-JP" altLang="en-US" sz="1600" b="1" dirty="0" smtClean="0"/>
              <a:t>病床</a:t>
            </a:r>
            <a:r>
              <a:rPr kumimoji="1" lang="en-US" altLang="ja-JP" sz="1600" b="1" dirty="0" smtClean="0"/>
              <a:t>】</a:t>
            </a:r>
            <a:endParaRPr kumimoji="1" lang="ja-JP" altLang="en-US" sz="1600" b="1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10945"/>
              </p:ext>
            </p:extLst>
          </p:nvPr>
        </p:nvGraphicFramePr>
        <p:xfrm>
          <a:off x="6376858" y="3093156"/>
          <a:ext cx="5638611" cy="2081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934">
                  <a:extLst>
                    <a:ext uri="{9D8B030D-6E8A-4147-A177-3AD203B41FA5}">
                      <a16:colId xmlns:a16="http://schemas.microsoft.com/office/drawing/2014/main" val="3077593640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3947066830"/>
                    </a:ext>
                  </a:extLst>
                </a:gridCol>
                <a:gridCol w="1297077">
                  <a:extLst>
                    <a:ext uri="{9D8B030D-6E8A-4147-A177-3AD203B41FA5}">
                      <a16:colId xmlns:a16="http://schemas.microsoft.com/office/drawing/2014/main" val="4003982891"/>
                    </a:ext>
                  </a:extLst>
                </a:gridCol>
              </a:tblGrid>
              <a:tr h="293219">
                <a:tc>
                  <a:txBody>
                    <a:bodyPr/>
                    <a:lstStyle/>
                    <a:p>
                      <a:endParaRPr kumimoji="1" lang="ja-JP" alt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次ﾌｪｰｽﾞ移行の基準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（病床確保計画）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各病院計画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病床（合計）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01283"/>
                  </a:ext>
                </a:extLst>
              </a:tr>
              <a:tr h="296606">
                <a:tc>
                  <a:txBody>
                    <a:bodyPr/>
                    <a:lstStyle/>
                    <a:p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ﾌｪｰｽﾞ１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225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人以上で次のﾌｪｰｽﾞへ準備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21370"/>
                  </a:ext>
                </a:extLst>
              </a:tr>
              <a:tr h="266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ﾌｪｰｽﾞ２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　　　　　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1,100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89555"/>
                  </a:ext>
                </a:extLst>
              </a:tr>
              <a:tr h="190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ﾌｪｰｽﾞ３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　　　　　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1,300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059550"/>
                  </a:ext>
                </a:extLst>
              </a:tr>
              <a:tr h="160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ﾌｪｰｽﾞ４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概ね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人以上で　　　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1,600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901427"/>
                  </a:ext>
                </a:extLst>
              </a:tr>
              <a:tr h="344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ﾌｪｰｽﾞ４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1,728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34232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8365623" y="2081685"/>
            <a:ext cx="2370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２：重症Ｃ</a:t>
            </a:r>
            <a:r>
              <a:rPr lang="en-US" altLang="ja-JP" sz="1200" dirty="0" smtClean="0"/>
              <a:t>(30</a:t>
            </a:r>
            <a:r>
              <a:rPr lang="ja-JP" altLang="en-US" sz="1200" dirty="0" smtClean="0"/>
              <a:t>床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含む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9046" y="5225955"/>
            <a:ext cx="11446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≪現在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病床確保計画上の基準では、重症病床はフェーズ４</a:t>
            </a:r>
            <a:r>
              <a:rPr lang="ja-JP" altLang="en-US" sz="16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相当、軽症中等症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病床はフェーズ３相当にあたる≫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7016" y="5443963"/>
            <a:ext cx="118307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重症病床：ﾌｪｰｽﾞ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に移行した場合　⇒（運用見込）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運用率見込み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中等症病床：フェーズ３に移行した場合　⇒（運用見込）</a:t>
            </a:r>
            <a:r>
              <a:rPr kumimoji="1" lang="en-US" altLang="ja-JP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637</a:t>
            </a:r>
            <a:r>
              <a:rPr kumimoji="1"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1,200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kumimoji="1" lang="en-US" altLang="ja-JP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運用率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見込み約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１：各病院の運用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見込数 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＋重症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２：新規受入病院等準備中の医療機関があるため、計画病床数の総計（約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1,300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床）と一致しない。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99046" y="5237385"/>
            <a:ext cx="11434093" cy="1047404"/>
          </a:xfrm>
          <a:prstGeom prst="roundRect">
            <a:avLst>
              <a:gd name="adj" fmla="val 2328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1149578" y="4191286"/>
            <a:ext cx="2750832" cy="748034"/>
          </a:xfrm>
          <a:prstGeom prst="ellipse">
            <a:avLst/>
          </a:prstGeom>
          <a:noFill/>
          <a:ln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7365977" y="3923454"/>
            <a:ext cx="2988258" cy="645563"/>
          </a:xfrm>
          <a:prstGeom prst="ellipse">
            <a:avLst/>
          </a:prstGeom>
          <a:noFill/>
          <a:ln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574679"/>
              </p:ext>
            </p:extLst>
          </p:nvPr>
        </p:nvGraphicFramePr>
        <p:xfrm>
          <a:off x="5561644" y="3087501"/>
          <a:ext cx="667289" cy="208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289">
                  <a:extLst>
                    <a:ext uri="{9D8B030D-6E8A-4147-A177-3AD203B41FA5}">
                      <a16:colId xmlns:a16="http://schemas.microsoft.com/office/drawing/2014/main" val="2360679823"/>
                    </a:ext>
                  </a:extLst>
                </a:gridCol>
              </a:tblGrid>
              <a:tr h="5247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aseline="0" dirty="0" smtClean="0"/>
                        <a:t>重症Ｃ</a:t>
                      </a:r>
                      <a:endParaRPr kumimoji="1" lang="ja-JP" altLang="en-US" sz="1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478082"/>
                  </a:ext>
                </a:extLst>
              </a:tr>
              <a:tr h="6148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400" b="1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516054"/>
                  </a:ext>
                </a:extLst>
              </a:tr>
              <a:tr h="5661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400" b="1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50734"/>
                  </a:ext>
                </a:extLst>
              </a:tr>
              <a:tr h="3759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endParaRPr kumimoji="1" lang="ja-JP" altLang="en-US" sz="1400" b="1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516149"/>
                  </a:ext>
                </a:extLst>
              </a:tr>
            </a:tbl>
          </a:graphicData>
        </a:graphic>
      </p:graphicFrame>
      <p:sp>
        <p:nvSpPr>
          <p:cNvPr id="2" name="右矢印 1"/>
          <p:cNvSpPr/>
          <p:nvPr/>
        </p:nvSpPr>
        <p:spPr>
          <a:xfrm>
            <a:off x="223194" y="6352998"/>
            <a:ext cx="383822" cy="447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65623" y="1816305"/>
            <a:ext cx="3405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</a:rPr>
              <a:t>１：病床確保計画にはない運用上のフェーズ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59921" y="24309"/>
            <a:ext cx="110264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資料２－５</a:t>
            </a:r>
            <a:endParaRPr kumimoji="1" lang="ja-JP" altLang="en-US" sz="14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441492" y="6422296"/>
            <a:ext cx="2743200" cy="365125"/>
          </a:xfrm>
        </p:spPr>
        <p:txBody>
          <a:bodyPr/>
          <a:lstStyle/>
          <a:p>
            <a:fld id="{7F6261C4-F462-4F79-8AC7-D4FE7C19F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52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527</Words>
  <Application>Microsoft Office PowerPoint</Application>
  <PresentationFormat>ワイド画面</PresentationFormat>
  <Paragraphs>72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酒井　伸一郎</dc:creator>
  <cp:lastModifiedBy>周藤　英</cp:lastModifiedBy>
  <cp:revision>48</cp:revision>
  <cp:lastPrinted>2021-02-18T01:27:49Z</cp:lastPrinted>
  <dcterms:created xsi:type="dcterms:W3CDTF">2021-02-16T06:06:33Z</dcterms:created>
  <dcterms:modified xsi:type="dcterms:W3CDTF">2021-02-19T05:43:55Z</dcterms:modified>
</cp:coreProperties>
</file>