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5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42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由衣 國本" initials="由衣" lastIdx="1" clrIdx="0">
    <p:extLst>
      <p:ext uri="{19B8F6BF-5375-455C-9EA6-DF929625EA0E}">
        <p15:presenceInfo xmlns:p15="http://schemas.microsoft.com/office/powerpoint/2012/main" userId="21b8f8f98c6579e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CCCC"/>
    <a:srgbClr val="5DFC24"/>
    <a:srgbClr val="FF9900"/>
    <a:srgbClr val="83C937"/>
    <a:srgbClr val="FF6699"/>
    <a:srgbClr val="FFC000"/>
    <a:srgbClr val="E54B1B"/>
    <a:srgbClr val="FF9966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1921" autoAdjust="0"/>
  </p:normalViewPr>
  <p:slideViewPr>
    <p:cSldViewPr snapToGrid="0">
      <p:cViewPr varScale="1">
        <p:scale>
          <a:sx n="68" d="100"/>
          <a:sy n="68" d="100"/>
        </p:scale>
        <p:origin x="8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3013"/>
            <a:ext cx="59626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7C765-928E-4675-AE56-075D2791C90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66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EFCDD-B1C9-4B39-8BFE-B9FE148F503E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9A75C-184A-4941-A1AA-B83C2A10607E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6F822-9AF5-497E-8EF3-0CDC14587B9D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C2FC2-0E0B-405B-B9C6-81689F607AFE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EBCF-A94F-4A72-A76B-33D22C456DBB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55560-D618-4C9D-82CC-119FE0C71B92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B455-6994-4E6B-B990-FFFCA1D94AB8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AAF8-B155-416D-8DE8-5B176391B827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7AD2A-EDA8-43BB-A8B5-3C3EFD21B17F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E5531-C890-4FBE-A40D-D5221CCE5152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1C312-928A-4935-815B-D6DCB18E046B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242D9-51E2-49A4-8DA6-4740750B4E8B}" type="datetime1">
              <a:rPr kumimoji="1" lang="ja-JP" altLang="en-US" smtClean="0"/>
              <a:t>2021/2/19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432320"/>
              </p:ext>
            </p:extLst>
          </p:nvPr>
        </p:nvGraphicFramePr>
        <p:xfrm>
          <a:off x="116113" y="454997"/>
          <a:ext cx="11874995" cy="4295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1843">
                  <a:extLst>
                    <a:ext uri="{9D8B030D-6E8A-4147-A177-3AD203B41FA5}">
                      <a16:colId xmlns:a16="http://schemas.microsoft.com/office/drawing/2014/main" val="2267971377"/>
                    </a:ext>
                  </a:extLst>
                </a:gridCol>
                <a:gridCol w="3287089">
                  <a:extLst>
                    <a:ext uri="{9D8B030D-6E8A-4147-A177-3AD203B41FA5}">
                      <a16:colId xmlns:a16="http://schemas.microsoft.com/office/drawing/2014/main" val="1612148102"/>
                    </a:ext>
                  </a:extLst>
                </a:gridCol>
                <a:gridCol w="1777280">
                  <a:extLst>
                    <a:ext uri="{9D8B030D-6E8A-4147-A177-3AD203B41FA5}">
                      <a16:colId xmlns:a16="http://schemas.microsoft.com/office/drawing/2014/main" val="1756242887"/>
                    </a:ext>
                  </a:extLst>
                </a:gridCol>
                <a:gridCol w="1707105">
                  <a:extLst>
                    <a:ext uri="{9D8B030D-6E8A-4147-A177-3AD203B41FA5}">
                      <a16:colId xmlns:a16="http://schemas.microsoft.com/office/drawing/2014/main" val="396408095"/>
                    </a:ext>
                  </a:extLst>
                </a:gridCol>
                <a:gridCol w="1990839">
                  <a:extLst>
                    <a:ext uri="{9D8B030D-6E8A-4147-A177-3AD203B41FA5}">
                      <a16:colId xmlns:a16="http://schemas.microsoft.com/office/drawing/2014/main" val="2130370942"/>
                    </a:ext>
                  </a:extLst>
                </a:gridCol>
                <a:gridCol w="1990839">
                  <a:extLst>
                    <a:ext uri="{9D8B030D-6E8A-4147-A177-3AD203B41FA5}">
                      <a16:colId xmlns:a16="http://schemas.microsoft.com/office/drawing/2014/main" val="1174064521"/>
                    </a:ext>
                  </a:extLst>
                </a:gridCol>
              </a:tblGrid>
              <a:tr h="4453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分析事項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モニタリング指標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府民に対する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警戒の基準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府民に対する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非常事態の基準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府民に対する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非常事態解除の基準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府民に対する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警戒解除</a:t>
                      </a: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の基準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FC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253245"/>
                  </a:ext>
                </a:extLst>
              </a:tr>
              <a:tr h="745069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(1)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市中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で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　</a:t>
                      </a:r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</a:p>
                    <a:p>
                      <a:pPr algn="l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拡大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状況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新規陽性者における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感染経路不明者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７日間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移動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平均前週増加比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新規陽性者における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感染経路不明者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 数</a:t>
                      </a:r>
                      <a:r>
                        <a:rPr kumimoji="1" lang="ja-JP" altLang="en-US" sz="12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７日間</a:t>
                      </a:r>
                      <a:r>
                        <a:rPr kumimoji="1" lang="ja-JP" altLang="en-US" sz="1200" b="0" baseline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移動</a:t>
                      </a:r>
                      <a:r>
                        <a:rPr kumimoji="1" lang="ja-JP" altLang="en-US" sz="12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平均</a:t>
                      </a:r>
                      <a:endParaRPr kumimoji="1" lang="en-US" altLang="ja-JP" sz="1200" b="0" baseline="0" dirty="0" smtClean="0">
                        <a:solidFill>
                          <a:schemeClr val="dk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２以上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かつ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</a:t>
                      </a: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7030615"/>
                  </a:ext>
                </a:extLst>
              </a:tr>
              <a:tr h="473413">
                <a:tc vMerge="1">
                  <a:txBody>
                    <a:bodyPr/>
                    <a:lstStyle/>
                    <a:p>
                      <a:pPr algn="l"/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参考①</a:t>
                      </a:r>
                      <a:r>
                        <a:rPr kumimoji="1" lang="en-US" altLang="ja-JP" sz="1100" b="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100" b="0" baseline="0" dirty="0" smtClean="0">
                          <a:solidFill>
                            <a:schemeClr val="dk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新規陽性者における感染経路不明者の割合</a:t>
                      </a:r>
                      <a:endParaRPr kumimoji="1" lang="en-US" altLang="ja-JP" sz="1100" b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7317851"/>
                  </a:ext>
                </a:extLst>
              </a:tr>
              <a:tr h="405299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(2)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新規陽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性患者の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拡大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状況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③７日間合計</a:t>
                      </a:r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新規陽性者</a:t>
                      </a:r>
                      <a:r>
                        <a:rPr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数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120</a:t>
                      </a:r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r>
                        <a:rPr kumimoji="1" lang="ja-JP" altLang="en-US" sz="11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かつ</a:t>
                      </a:r>
                      <a:endParaRPr kumimoji="1" lang="en-US" altLang="ja-JP" sz="11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後半３日間で半数以上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694321"/>
                  </a:ext>
                </a:extLst>
              </a:tr>
              <a:tr h="299791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</a:t>
                      </a:r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直近</a:t>
                      </a:r>
                      <a:r>
                        <a:rPr kumimoji="1" lang="en-US" altLang="ja-JP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週間の人口</a:t>
                      </a:r>
                      <a:r>
                        <a:rPr kumimoji="1" lang="en-US" altLang="ja-JP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万人あたり新規陽性者数</a:t>
                      </a:r>
                      <a:endParaRPr kumimoji="1" lang="ja-JP" altLang="en-US" sz="1200" b="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0.5</a:t>
                      </a:r>
                      <a:r>
                        <a:rPr kumimoji="1" lang="ja-JP" altLang="en-US" sz="1200" b="0" u="none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人未満</a:t>
                      </a:r>
                      <a:endParaRPr kumimoji="1" lang="en-US" altLang="ja-JP" sz="1200" b="0" u="none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6220275"/>
                  </a:ext>
                </a:extLst>
              </a:tr>
              <a:tr h="407963"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参考②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陽性率（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日間）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1335900"/>
                  </a:ext>
                </a:extLst>
              </a:tr>
              <a:tr h="631218">
                <a:tc rowSpan="2">
                  <a:txBody>
                    <a:bodyPr/>
                    <a:lstStyle/>
                    <a:p>
                      <a:pPr algn="l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(3)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病床等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のひっ迫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  </a:t>
                      </a: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状況</a:t>
                      </a:r>
                      <a:endParaRPr kumimoji="1"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⑤患者受入重症病床使用率</a:t>
                      </a:r>
                      <a:endParaRPr kumimoji="1" lang="ja-JP" altLang="en-US" sz="12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70%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以上</a:t>
                      </a:r>
                      <a:endParaRPr kumimoji="1" lang="en-US" altLang="ja-JP" sz="1200" b="0" u="none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（「警戒（黄色）」信号が点灯した日から起算して</a:t>
                      </a:r>
                      <a:r>
                        <a:rPr kumimoji="1" lang="en-US" altLang="ja-JP" sz="9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r>
                        <a:rPr kumimoji="1" lang="ja-JP" altLang="en-US" sz="9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日以内</a:t>
                      </a:r>
                      <a:r>
                        <a:rPr kumimoji="1" lang="ja-JP" altLang="en-US" sz="9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）</a:t>
                      </a:r>
                      <a:endParaRPr kumimoji="1" lang="en-US" altLang="ja-JP" sz="9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７日間連続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％未満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60%</a:t>
                      </a:r>
                      <a:r>
                        <a:rPr kumimoji="1" lang="ja-JP" altLang="en-US" sz="1200" b="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未満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0784114"/>
                  </a:ext>
                </a:extLst>
              </a:tr>
              <a:tr h="362899">
                <a:tc vMerge="1">
                  <a:txBody>
                    <a:bodyPr/>
                    <a:lstStyle/>
                    <a:p>
                      <a:pPr algn="l"/>
                      <a:endParaRPr kumimoji="1" lang="en-US" altLang="ja-JP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参考③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患者受入軽症中等症病床使用率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【</a:t>
                      </a: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参考④</a:t>
                      </a:r>
                      <a:r>
                        <a:rPr kumimoji="1" lang="en-US" altLang="ja-JP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】</a:t>
                      </a:r>
                      <a:r>
                        <a:rPr kumimoji="1" lang="zh-TW" altLang="en-US" sz="11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患者受入宿泊療養施設部屋数使用率</a:t>
                      </a:r>
                      <a:endParaRPr kumimoji="1" lang="ja-JP" altLang="en-US" sz="11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―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962888"/>
                  </a:ext>
                </a:extLst>
              </a:tr>
              <a:tr h="31932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各指標を全て満たした場合における信号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2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黄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赤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黄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緑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DFC2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690648"/>
                  </a:ext>
                </a:extLst>
              </a:tr>
            </a:tbl>
          </a:graphicData>
        </a:graphic>
      </p:graphicFrame>
      <p:sp>
        <p:nvSpPr>
          <p:cNvPr id="23" name="テキスト ボックス 22"/>
          <p:cNvSpPr txBox="1"/>
          <p:nvPr/>
        </p:nvSpPr>
        <p:spPr>
          <a:xfrm>
            <a:off x="116114" y="4821130"/>
            <a:ext cx="11480800" cy="1015663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＜考慮事項＞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警戒基準引き上げにより、緩やかな感染拡大の兆候に対して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は早期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の探知が機能しない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ことから、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都道府県による社会への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協力要請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を行うべき国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が示した基準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日の条件（直近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１週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 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の人口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万人あたり新規陽性者数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2.5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人）を満たした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場合には、指標①②に基づく感染経路不明者の増加傾向、及び新規陽性患者の日々の増加傾向を踏まえて、専門家会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    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議の構成員等の意見を聴取し、対策本部会議で「警戒（黄色）」信号点灯の要否を決定するものとする。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○　国による緊急事態宣言が出された場合、対策本部会議で「非常事態（赤色）」信号点灯の要否を決定するものとする。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0" y="-1844"/>
            <a:ext cx="12192000" cy="396284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「大阪モデル」モニタリング指標</a:t>
            </a:r>
            <a:endParaRPr kumimoji="1" lang="ja-JP" altLang="en-US" sz="2400" b="1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116114" y="5579243"/>
            <a:ext cx="11480800" cy="283341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116113" y="6112099"/>
            <a:ext cx="11874995" cy="621849"/>
          </a:xfrm>
          <a:prstGeom prst="roundRect">
            <a:avLst/>
          </a:prstGeom>
          <a:solidFill>
            <a:srgbClr val="FFFF99"/>
          </a:solidFill>
          <a:ln>
            <a:solidFill>
              <a:srgbClr val="FFFF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記を踏まえ、緊急事態宣言が発令されている間は、大阪モデルの非常事態（赤色）解除基準を満たした場合でも、暫定的に赤色信号を点灯させたままとし、緊急事態宣言解除と同日に赤色信号を消灯（黄色信号に移行）する。</a:t>
            </a:r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4587" y="5900001"/>
            <a:ext cx="1867432" cy="307777"/>
          </a:xfrm>
          <a:prstGeom prst="rect">
            <a:avLst/>
          </a:prstGeom>
          <a:solidFill>
            <a:srgbClr val="FFFF99"/>
          </a:solidFill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今後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の対応（案）</a:t>
            </a:r>
            <a:endParaRPr kumimoji="1"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下矢印 7"/>
          <p:cNvSpPr/>
          <p:nvPr/>
        </p:nvSpPr>
        <p:spPr>
          <a:xfrm>
            <a:off x="5856514" y="5888375"/>
            <a:ext cx="783437" cy="1605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0819575" y="22462"/>
            <a:ext cx="1171533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/>
              <a:t>資料</a:t>
            </a:r>
            <a:r>
              <a:rPr kumimoji="1" lang="ja-JP" altLang="en-US" sz="1400" dirty="0" smtClean="0"/>
              <a:t>２－４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281833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11652</TotalTime>
  <Words>489</Words>
  <Application>Microsoft Office PowerPoint</Application>
  <PresentationFormat>ワイド画面</PresentationFormat>
  <Paragraphs>79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野崎　健二</dc:creator>
  <cp:lastModifiedBy>周藤　英</cp:lastModifiedBy>
  <cp:revision>1301</cp:revision>
  <cp:lastPrinted>2021-02-17T14:25:32Z</cp:lastPrinted>
  <dcterms:created xsi:type="dcterms:W3CDTF">2019-04-25T08:31:09Z</dcterms:created>
  <dcterms:modified xsi:type="dcterms:W3CDTF">2021-02-19T03:49:30Z</dcterms:modified>
</cp:coreProperties>
</file>