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906000" cy="6858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111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EEB16-25A6-460D-84C9-03CF74374F30}" type="datetimeFigureOut">
              <a:rPr kumimoji="1" lang="ja-JP" altLang="en-US" smtClean="0"/>
              <a:t>2021/2/19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93340-158A-410C-911E-537333BD4B4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9163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EEB16-25A6-460D-84C9-03CF74374F30}" type="datetimeFigureOut">
              <a:rPr kumimoji="1" lang="ja-JP" altLang="en-US" smtClean="0"/>
              <a:t>2021/2/19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93340-158A-410C-911E-537333BD4B4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179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EEB16-25A6-460D-84C9-03CF74374F30}" type="datetimeFigureOut">
              <a:rPr kumimoji="1" lang="ja-JP" altLang="en-US" smtClean="0"/>
              <a:t>2021/2/19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93340-158A-410C-911E-537333BD4B4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07712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EEB16-25A6-460D-84C9-03CF74374F30}" type="datetimeFigureOut">
              <a:rPr kumimoji="1" lang="ja-JP" altLang="en-US" smtClean="0"/>
              <a:t>2021/2/19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93340-158A-410C-911E-537333BD4B4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18165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EEB16-25A6-460D-84C9-03CF74374F30}" type="datetimeFigureOut">
              <a:rPr kumimoji="1" lang="ja-JP" altLang="en-US" smtClean="0"/>
              <a:t>2021/2/19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93340-158A-410C-911E-537333BD4B4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29901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EEB16-25A6-460D-84C9-03CF74374F30}" type="datetimeFigureOut">
              <a:rPr kumimoji="1" lang="ja-JP" altLang="en-US" smtClean="0"/>
              <a:t>2021/2/19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93340-158A-410C-911E-537333BD4B4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1229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EEB16-25A6-460D-84C9-03CF74374F30}" type="datetimeFigureOut">
              <a:rPr kumimoji="1" lang="ja-JP" altLang="en-US" smtClean="0"/>
              <a:t>2021/2/19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93340-158A-410C-911E-537333BD4B4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95221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EEB16-25A6-460D-84C9-03CF74374F30}" type="datetimeFigureOut">
              <a:rPr kumimoji="1" lang="ja-JP" altLang="en-US" smtClean="0"/>
              <a:t>2021/2/19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93340-158A-410C-911E-537333BD4B4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4775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EEB16-25A6-460D-84C9-03CF74374F30}" type="datetimeFigureOut">
              <a:rPr kumimoji="1" lang="ja-JP" altLang="en-US" smtClean="0"/>
              <a:t>2021/2/19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93340-158A-410C-911E-537333BD4B4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04369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EEB16-25A6-460D-84C9-03CF74374F30}" type="datetimeFigureOut">
              <a:rPr kumimoji="1" lang="ja-JP" altLang="en-US" smtClean="0"/>
              <a:t>2021/2/19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93340-158A-410C-911E-537333BD4B4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62871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EEB16-25A6-460D-84C9-03CF74374F30}" type="datetimeFigureOut">
              <a:rPr kumimoji="1" lang="ja-JP" altLang="en-US" smtClean="0"/>
              <a:t>2021/2/19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93340-158A-410C-911E-537333BD4B4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07160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6EEB16-25A6-460D-84C9-03CF74374F30}" type="datetimeFigureOut">
              <a:rPr kumimoji="1" lang="ja-JP" altLang="en-US" smtClean="0"/>
              <a:t>2021/2/19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793340-158A-410C-911E-537333BD4B4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34576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サブタイトル 2"/>
          <p:cNvSpPr txBox="1">
            <a:spLocks/>
          </p:cNvSpPr>
          <p:nvPr/>
        </p:nvSpPr>
        <p:spPr>
          <a:xfrm>
            <a:off x="-17592" y="-1261"/>
            <a:ext cx="9923592" cy="434059"/>
          </a:xfrm>
          <a:prstGeom prst="rect">
            <a:avLst/>
          </a:prstGeom>
          <a:solidFill>
            <a:srgbClr val="0070C0"/>
          </a:solidFill>
        </p:spPr>
        <p:txBody>
          <a:bodyPr vert="horz" lIns="74295" tIns="37148" rIns="74295" bIns="37148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950" b="1" dirty="0">
                <a:solidFill>
                  <a:schemeClr val="bg1"/>
                </a:solidFill>
              </a:rPr>
              <a:t>緊急事態措置の解除に関する国への要請について</a:t>
            </a:r>
          </a:p>
        </p:txBody>
      </p:sp>
      <p:sp>
        <p:nvSpPr>
          <p:cNvPr id="6" name="サブタイトル 2"/>
          <p:cNvSpPr txBox="1">
            <a:spLocks/>
          </p:cNvSpPr>
          <p:nvPr/>
        </p:nvSpPr>
        <p:spPr>
          <a:xfrm>
            <a:off x="159831" y="1634639"/>
            <a:ext cx="9712415" cy="450476"/>
          </a:xfrm>
          <a:prstGeom prst="rect">
            <a:avLst/>
          </a:prstGeom>
        </p:spPr>
        <p:txBody>
          <a:bodyPr vert="horz" lIns="74295" tIns="37148" rIns="74295" bIns="37148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50000"/>
              </a:lnSpc>
            </a:pPr>
            <a:r>
              <a:rPr lang="en-US" altLang="ja-JP" sz="1625" b="1" dirty="0" smtClean="0"/>
              <a:t>【</a:t>
            </a:r>
            <a:r>
              <a:rPr lang="ja-JP" altLang="en-US" sz="1600" b="1" dirty="0">
                <a:latin typeface="+mn-ea"/>
              </a:rPr>
              <a:t>第</a:t>
            </a:r>
            <a:r>
              <a:rPr lang="en-US" altLang="ja-JP" sz="1600" b="1" dirty="0">
                <a:latin typeface="+mn-ea"/>
              </a:rPr>
              <a:t>37</a:t>
            </a:r>
            <a:r>
              <a:rPr lang="ja-JP" altLang="en-US" sz="1600" b="1" dirty="0">
                <a:latin typeface="+mn-ea"/>
              </a:rPr>
              <a:t>回対策本部会議（</a:t>
            </a:r>
            <a:r>
              <a:rPr lang="en-US" altLang="ja-JP" sz="1600" b="1" dirty="0">
                <a:latin typeface="+mn-ea"/>
              </a:rPr>
              <a:t>2</a:t>
            </a:r>
            <a:r>
              <a:rPr lang="ja-JP" altLang="en-US" sz="1600" b="1" dirty="0">
                <a:latin typeface="+mn-ea"/>
              </a:rPr>
              <a:t>月</a:t>
            </a:r>
            <a:r>
              <a:rPr lang="en-US" altLang="ja-JP" sz="1600" b="1" dirty="0">
                <a:latin typeface="+mn-ea"/>
              </a:rPr>
              <a:t>9</a:t>
            </a:r>
            <a:r>
              <a:rPr lang="ja-JP" altLang="en-US" sz="1600" b="1" dirty="0">
                <a:latin typeface="+mn-ea"/>
              </a:rPr>
              <a:t>日開催） </a:t>
            </a:r>
            <a:r>
              <a:rPr lang="ja-JP" altLang="en-US" sz="1600" b="1" dirty="0" smtClean="0">
                <a:latin typeface="+mn-ea"/>
              </a:rPr>
              <a:t>時の状況</a:t>
            </a:r>
            <a:r>
              <a:rPr lang="en-US" altLang="ja-JP" sz="1625" b="1" dirty="0" smtClean="0"/>
              <a:t>】</a:t>
            </a:r>
            <a:endParaRPr lang="en-US" altLang="ja-JP" sz="1625" b="1" dirty="0"/>
          </a:p>
        </p:txBody>
      </p:sp>
      <p:graphicFrame>
        <p:nvGraphicFramePr>
          <p:cNvPr id="10" name="表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8302743"/>
              </p:ext>
            </p:extLst>
          </p:nvPr>
        </p:nvGraphicFramePr>
        <p:xfrm>
          <a:off x="296957" y="3865571"/>
          <a:ext cx="9276903" cy="1209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35311">
                  <a:extLst>
                    <a:ext uri="{9D8B030D-6E8A-4147-A177-3AD203B41FA5}">
                      <a16:colId xmlns:a16="http://schemas.microsoft.com/office/drawing/2014/main" val="1840831045"/>
                    </a:ext>
                  </a:extLst>
                </a:gridCol>
                <a:gridCol w="997992">
                  <a:extLst>
                    <a:ext uri="{9D8B030D-6E8A-4147-A177-3AD203B41FA5}">
                      <a16:colId xmlns:a16="http://schemas.microsoft.com/office/drawing/2014/main" val="3270929441"/>
                    </a:ext>
                  </a:extLst>
                </a:gridCol>
                <a:gridCol w="1031259">
                  <a:extLst>
                    <a:ext uri="{9D8B030D-6E8A-4147-A177-3AD203B41FA5}">
                      <a16:colId xmlns:a16="http://schemas.microsoft.com/office/drawing/2014/main" val="1195019433"/>
                    </a:ext>
                  </a:extLst>
                </a:gridCol>
                <a:gridCol w="1031259">
                  <a:extLst>
                    <a:ext uri="{9D8B030D-6E8A-4147-A177-3AD203B41FA5}">
                      <a16:colId xmlns:a16="http://schemas.microsoft.com/office/drawing/2014/main" val="524846445"/>
                    </a:ext>
                  </a:extLst>
                </a:gridCol>
                <a:gridCol w="975815">
                  <a:extLst>
                    <a:ext uri="{9D8B030D-6E8A-4147-A177-3AD203B41FA5}">
                      <a16:colId xmlns:a16="http://schemas.microsoft.com/office/drawing/2014/main" val="1266161220"/>
                    </a:ext>
                  </a:extLst>
                </a:gridCol>
                <a:gridCol w="964726">
                  <a:extLst>
                    <a:ext uri="{9D8B030D-6E8A-4147-A177-3AD203B41FA5}">
                      <a16:colId xmlns:a16="http://schemas.microsoft.com/office/drawing/2014/main" val="2715503501"/>
                    </a:ext>
                  </a:extLst>
                </a:gridCol>
                <a:gridCol w="997993">
                  <a:extLst>
                    <a:ext uri="{9D8B030D-6E8A-4147-A177-3AD203B41FA5}">
                      <a16:colId xmlns:a16="http://schemas.microsoft.com/office/drawing/2014/main" val="1271929278"/>
                    </a:ext>
                  </a:extLst>
                </a:gridCol>
                <a:gridCol w="942548">
                  <a:extLst>
                    <a:ext uri="{9D8B030D-6E8A-4147-A177-3AD203B41FA5}">
                      <a16:colId xmlns:a16="http://schemas.microsoft.com/office/drawing/2014/main" val="3533485248"/>
                    </a:ext>
                  </a:extLst>
                </a:gridCol>
              </a:tblGrid>
              <a:tr h="241920">
                <a:tc>
                  <a:txBody>
                    <a:bodyPr/>
                    <a:lstStyle/>
                    <a:p>
                      <a:pPr algn="ctr"/>
                      <a:endParaRPr kumimoji="1" lang="ja-JP" alt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 marL="74295" marR="74295" marT="37148" marB="37148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 smtClean="0">
                          <a:solidFill>
                            <a:schemeClr val="tx1"/>
                          </a:solidFill>
                        </a:rPr>
                        <a:t>２月</a:t>
                      </a:r>
                      <a:r>
                        <a:rPr kumimoji="1" lang="en-US" altLang="ja-JP" sz="1100" b="1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r>
                        <a:rPr kumimoji="1" lang="ja-JP" altLang="en-US" sz="1100" b="1" dirty="0" smtClean="0">
                          <a:solidFill>
                            <a:schemeClr val="tx1"/>
                          </a:solidFill>
                        </a:rPr>
                        <a:t>日</a:t>
                      </a:r>
                      <a:endParaRPr kumimoji="1" lang="ja-JP" alt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 marL="74295" marR="74295" marT="37148" marB="37148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 smtClean="0">
                          <a:solidFill>
                            <a:schemeClr val="tx1"/>
                          </a:solidFill>
                        </a:rPr>
                        <a:t>２月</a:t>
                      </a:r>
                      <a:r>
                        <a:rPr kumimoji="1" lang="en-US" altLang="ja-JP" sz="1100" b="1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r>
                        <a:rPr kumimoji="1" lang="ja-JP" altLang="en-US" sz="1100" b="1" dirty="0" smtClean="0">
                          <a:solidFill>
                            <a:schemeClr val="tx1"/>
                          </a:solidFill>
                        </a:rPr>
                        <a:t>日</a:t>
                      </a:r>
                      <a:endParaRPr kumimoji="1" lang="ja-JP" alt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 marL="74295" marR="74295" marT="37148" marB="37148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 smtClean="0">
                          <a:solidFill>
                            <a:schemeClr val="tx1"/>
                          </a:solidFill>
                        </a:rPr>
                        <a:t>２月</a:t>
                      </a:r>
                      <a:r>
                        <a:rPr kumimoji="1" lang="en-US" altLang="ja-JP" sz="1100" b="1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r>
                        <a:rPr kumimoji="1" lang="ja-JP" altLang="en-US" sz="1100" b="1" dirty="0" smtClean="0">
                          <a:solidFill>
                            <a:schemeClr val="tx1"/>
                          </a:solidFill>
                        </a:rPr>
                        <a:t>日</a:t>
                      </a:r>
                      <a:endParaRPr kumimoji="1" lang="ja-JP" alt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 marL="74295" marR="74295" marT="37148" marB="37148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 smtClean="0">
                          <a:solidFill>
                            <a:schemeClr val="tx1"/>
                          </a:solidFill>
                        </a:rPr>
                        <a:t>２月</a:t>
                      </a:r>
                      <a:r>
                        <a:rPr kumimoji="1" lang="en-US" altLang="ja-JP" sz="1100" b="1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r>
                        <a:rPr kumimoji="1" lang="ja-JP" altLang="en-US" sz="1100" b="1" dirty="0" smtClean="0">
                          <a:solidFill>
                            <a:schemeClr val="tx1"/>
                          </a:solidFill>
                        </a:rPr>
                        <a:t>日</a:t>
                      </a:r>
                      <a:r>
                        <a:rPr kumimoji="1" lang="en-US" altLang="ja-JP" sz="1100" b="1" dirty="0" smtClean="0">
                          <a:solidFill>
                            <a:schemeClr val="tx1"/>
                          </a:solidFill>
                        </a:rPr>
                        <a:t>※</a:t>
                      </a:r>
                      <a:endParaRPr kumimoji="1" lang="ja-JP" alt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 marL="74295" marR="74295" marT="37148" marB="37148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 smtClean="0">
                          <a:solidFill>
                            <a:schemeClr val="tx1"/>
                          </a:solidFill>
                        </a:rPr>
                        <a:t>２月</a:t>
                      </a:r>
                      <a:r>
                        <a:rPr kumimoji="1" lang="en-US" altLang="ja-JP" sz="1100" b="1" dirty="0" smtClean="0">
                          <a:solidFill>
                            <a:schemeClr val="tx1"/>
                          </a:solidFill>
                        </a:rPr>
                        <a:t>16</a:t>
                      </a:r>
                      <a:r>
                        <a:rPr kumimoji="1" lang="ja-JP" altLang="en-US" sz="1100" b="1" dirty="0" smtClean="0">
                          <a:solidFill>
                            <a:schemeClr val="tx1"/>
                          </a:solidFill>
                        </a:rPr>
                        <a:t>日</a:t>
                      </a:r>
                      <a:endParaRPr kumimoji="1" lang="ja-JP" alt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 marL="74295" marR="74295" marT="37148" marB="37148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 smtClean="0">
                          <a:solidFill>
                            <a:schemeClr val="tx1"/>
                          </a:solidFill>
                        </a:rPr>
                        <a:t>２月</a:t>
                      </a:r>
                      <a:r>
                        <a:rPr kumimoji="1" lang="en-US" altLang="ja-JP" sz="1100" b="1" dirty="0" smtClean="0">
                          <a:solidFill>
                            <a:schemeClr val="tx1"/>
                          </a:solidFill>
                        </a:rPr>
                        <a:t>17</a:t>
                      </a:r>
                      <a:r>
                        <a:rPr kumimoji="1" lang="ja-JP" altLang="en-US" sz="1100" b="1" dirty="0" smtClean="0">
                          <a:solidFill>
                            <a:schemeClr val="tx1"/>
                          </a:solidFill>
                        </a:rPr>
                        <a:t>日</a:t>
                      </a:r>
                      <a:endParaRPr kumimoji="1" lang="ja-JP" alt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 marL="74295" marR="74295" marT="37148" marB="37148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 smtClean="0">
                          <a:solidFill>
                            <a:schemeClr val="tx1"/>
                          </a:solidFill>
                        </a:rPr>
                        <a:t>２月</a:t>
                      </a:r>
                      <a:r>
                        <a:rPr kumimoji="1" lang="en-US" altLang="ja-JP" sz="1100" b="1" dirty="0" smtClean="0">
                          <a:solidFill>
                            <a:schemeClr val="tx1"/>
                          </a:solidFill>
                        </a:rPr>
                        <a:t>18</a:t>
                      </a:r>
                      <a:r>
                        <a:rPr kumimoji="1" lang="ja-JP" altLang="en-US" sz="1100" b="1" dirty="0" smtClean="0">
                          <a:solidFill>
                            <a:schemeClr val="tx1"/>
                          </a:solidFill>
                        </a:rPr>
                        <a:t>日</a:t>
                      </a:r>
                      <a:endParaRPr kumimoji="1" lang="ja-JP" alt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 marL="74295" marR="74295" marT="37148" marB="37148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547185"/>
                  </a:ext>
                </a:extLst>
              </a:tr>
              <a:tr h="241920">
                <a:tc rowSpan="2">
                  <a:txBody>
                    <a:bodyPr/>
                    <a:lstStyle/>
                    <a:p>
                      <a:r>
                        <a:rPr kumimoji="1" lang="ja-JP" altLang="en-US" sz="1100" b="1" dirty="0" smtClean="0">
                          <a:solidFill>
                            <a:schemeClr val="tx1"/>
                          </a:solidFill>
                        </a:rPr>
                        <a:t>①</a:t>
                      </a:r>
                      <a:r>
                        <a:rPr kumimoji="1" lang="ja-JP" altLang="en-US" sz="1100" b="1" spc="-100" baseline="0" dirty="0" smtClean="0">
                          <a:solidFill>
                            <a:schemeClr val="tx1"/>
                          </a:solidFill>
                        </a:rPr>
                        <a:t>７日間移動平均の新規陽性者（人）</a:t>
                      </a:r>
                      <a:endParaRPr kumimoji="1" lang="ja-JP" altLang="en-US" sz="1100" b="1" spc="-100" baseline="0" dirty="0">
                        <a:solidFill>
                          <a:schemeClr val="tx1"/>
                        </a:solidFill>
                      </a:endParaRPr>
                    </a:p>
                  </a:txBody>
                  <a:tcPr marL="74295" marR="74295" marT="37148" marB="3714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 smtClean="0">
                          <a:solidFill>
                            <a:schemeClr val="tx1"/>
                          </a:solidFill>
                        </a:rPr>
                        <a:t>１３４</a:t>
                      </a:r>
                      <a:endParaRPr kumimoji="1" lang="ja-JP" alt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 marL="74295" marR="74295" marT="37148" marB="3714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 smtClean="0">
                          <a:solidFill>
                            <a:schemeClr val="tx1"/>
                          </a:solidFill>
                        </a:rPr>
                        <a:t>１２７</a:t>
                      </a:r>
                      <a:endParaRPr kumimoji="1" lang="ja-JP" alt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 marL="74295" marR="74295" marT="37148" marB="3714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 smtClean="0">
                          <a:solidFill>
                            <a:schemeClr val="tx1"/>
                          </a:solidFill>
                        </a:rPr>
                        <a:t>１２４</a:t>
                      </a:r>
                      <a:endParaRPr kumimoji="1" lang="ja-JP" alt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 marL="74295" marR="74295" marT="37148" marB="3714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 smtClean="0">
                          <a:solidFill>
                            <a:schemeClr val="tx1"/>
                          </a:solidFill>
                        </a:rPr>
                        <a:t>１１７</a:t>
                      </a:r>
                      <a:endParaRPr kumimoji="1" lang="ja-JP" alt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 marL="74295" marR="74295" marT="37148" marB="3714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 smtClean="0">
                          <a:solidFill>
                            <a:schemeClr val="tx1"/>
                          </a:solidFill>
                        </a:rPr>
                        <a:t>１０９</a:t>
                      </a:r>
                      <a:endParaRPr kumimoji="1" lang="ja-JP" alt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 marL="74295" marR="74295" marT="37148" marB="37148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b="1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１１０</a:t>
                      </a:r>
                      <a:endParaRPr lang="en-US" altLang="ja-JP" sz="1100" b="1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74295" marR="74295" marT="37148" marB="3714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 smtClean="0">
                          <a:solidFill>
                            <a:schemeClr val="tx1"/>
                          </a:solidFill>
                        </a:rPr>
                        <a:t>１０３</a:t>
                      </a:r>
                      <a:endParaRPr kumimoji="1" lang="ja-JP" alt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 marL="74295" marR="74295" marT="37148" marB="37148" anchor="ctr"/>
                </a:tc>
                <a:extLst>
                  <a:ext uri="{0D108BD9-81ED-4DB2-BD59-A6C34878D82A}">
                    <a16:rowId xmlns:a16="http://schemas.microsoft.com/office/drawing/2014/main" val="3099894341"/>
                  </a:ext>
                </a:extLst>
              </a:tr>
              <a:tr h="241920">
                <a:tc vMerge="1"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 smtClean="0">
                          <a:solidFill>
                            <a:schemeClr val="tx1"/>
                          </a:solidFill>
                        </a:rPr>
                        <a:t>○</a:t>
                      </a:r>
                      <a:endParaRPr kumimoji="1" lang="ja-JP" alt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 marL="74295" marR="74295" marT="37148" marB="3714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 smtClean="0">
                          <a:solidFill>
                            <a:schemeClr val="tx1"/>
                          </a:solidFill>
                        </a:rPr>
                        <a:t>○</a:t>
                      </a:r>
                      <a:endParaRPr kumimoji="1" lang="ja-JP" alt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 marL="74295" marR="74295" marT="37148" marB="3714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 smtClean="0">
                          <a:solidFill>
                            <a:schemeClr val="tx1"/>
                          </a:solidFill>
                        </a:rPr>
                        <a:t>○</a:t>
                      </a:r>
                      <a:endParaRPr kumimoji="1" lang="ja-JP" alt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 marL="74295" marR="74295" marT="37148" marB="3714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 smtClean="0">
                          <a:solidFill>
                            <a:schemeClr val="tx1"/>
                          </a:solidFill>
                        </a:rPr>
                        <a:t>○</a:t>
                      </a:r>
                      <a:endParaRPr kumimoji="1" lang="ja-JP" alt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 marL="74295" marR="74295" marT="37148" marB="3714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 smtClean="0">
                          <a:solidFill>
                            <a:schemeClr val="tx1"/>
                          </a:solidFill>
                        </a:rPr>
                        <a:t>○</a:t>
                      </a:r>
                      <a:endParaRPr kumimoji="1" lang="ja-JP" alt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 marL="74295" marR="74295" marT="37148" marB="3714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 smtClean="0">
                          <a:solidFill>
                            <a:schemeClr val="tx1"/>
                          </a:solidFill>
                        </a:rPr>
                        <a:t>○</a:t>
                      </a:r>
                      <a:endParaRPr kumimoji="1" lang="ja-JP" alt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 marL="74295" marR="74295" marT="37148" marB="3714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 smtClean="0">
                          <a:solidFill>
                            <a:schemeClr val="tx1"/>
                          </a:solidFill>
                        </a:rPr>
                        <a:t>○</a:t>
                      </a:r>
                      <a:endParaRPr kumimoji="1" lang="ja-JP" alt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 marL="74295" marR="74295" marT="37148" marB="37148" anchor="ctr"/>
                </a:tc>
                <a:extLst>
                  <a:ext uri="{0D108BD9-81ED-4DB2-BD59-A6C34878D82A}">
                    <a16:rowId xmlns:a16="http://schemas.microsoft.com/office/drawing/2014/main" val="3783776235"/>
                  </a:ext>
                </a:extLst>
              </a:tr>
              <a:tr h="241920">
                <a:tc rowSpan="2">
                  <a:txBody>
                    <a:bodyPr/>
                    <a:lstStyle/>
                    <a:p>
                      <a:r>
                        <a:rPr kumimoji="1" lang="ja-JP" altLang="en-US" sz="1100" b="1" dirty="0" smtClean="0">
                          <a:solidFill>
                            <a:schemeClr val="tx1"/>
                          </a:solidFill>
                        </a:rPr>
                        <a:t>②重症病床使用率（％）</a:t>
                      </a:r>
                      <a:endParaRPr kumimoji="1" lang="ja-JP" alt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 marL="74295" marR="74295" marT="37148" marB="3714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 smtClean="0">
                          <a:solidFill>
                            <a:schemeClr val="tx1"/>
                          </a:solidFill>
                        </a:rPr>
                        <a:t>６１．０</a:t>
                      </a:r>
                      <a:endParaRPr kumimoji="1" lang="ja-JP" alt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 marL="74295" marR="74295" marT="37148" marB="3714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 smtClean="0">
                          <a:solidFill>
                            <a:schemeClr val="tx1"/>
                          </a:solidFill>
                        </a:rPr>
                        <a:t>５８．１</a:t>
                      </a:r>
                      <a:endParaRPr kumimoji="1" lang="ja-JP" alt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 marL="74295" marR="74295" marT="37148" marB="3714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 smtClean="0">
                          <a:solidFill>
                            <a:schemeClr val="tx1"/>
                          </a:solidFill>
                        </a:rPr>
                        <a:t>５９．３</a:t>
                      </a:r>
                      <a:endParaRPr kumimoji="1" lang="ja-JP" alt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 marL="74295" marR="74295" marT="37148" marB="3714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 smtClean="0">
                          <a:solidFill>
                            <a:schemeClr val="tx1"/>
                          </a:solidFill>
                        </a:rPr>
                        <a:t>６４．３</a:t>
                      </a:r>
                      <a:endParaRPr kumimoji="1" lang="ja-JP" alt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 marL="74295" marR="74295" marT="37148" marB="3714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 smtClean="0">
                          <a:solidFill>
                            <a:schemeClr val="tx1"/>
                          </a:solidFill>
                        </a:rPr>
                        <a:t>６０．２</a:t>
                      </a:r>
                      <a:endParaRPr kumimoji="1" lang="ja-JP" alt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 marL="74295" marR="74295" marT="37148" marB="3714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 smtClean="0">
                          <a:solidFill>
                            <a:schemeClr val="tx1"/>
                          </a:solidFill>
                        </a:rPr>
                        <a:t>５２．５</a:t>
                      </a:r>
                      <a:endParaRPr kumimoji="1" lang="ja-JP" alt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 marL="74295" marR="74295" marT="37148" marB="3714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 smtClean="0">
                          <a:solidFill>
                            <a:schemeClr val="tx1"/>
                          </a:solidFill>
                        </a:rPr>
                        <a:t>４９．８</a:t>
                      </a:r>
                      <a:endParaRPr kumimoji="1" lang="ja-JP" alt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 marL="74295" marR="74295" marT="37148" marB="37148" anchor="ctr"/>
                </a:tc>
                <a:extLst>
                  <a:ext uri="{0D108BD9-81ED-4DB2-BD59-A6C34878D82A}">
                    <a16:rowId xmlns:a16="http://schemas.microsoft.com/office/drawing/2014/main" val="3452437636"/>
                  </a:ext>
                </a:extLst>
              </a:tr>
              <a:tr h="241920">
                <a:tc vMerge="1"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 smtClean="0">
                          <a:solidFill>
                            <a:schemeClr val="tx1"/>
                          </a:solidFill>
                        </a:rPr>
                        <a:t>●</a:t>
                      </a:r>
                      <a:endParaRPr kumimoji="1" lang="ja-JP" alt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 marL="74295" marR="74295" marT="37148" marB="37148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dirty="0" smtClean="0">
                          <a:solidFill>
                            <a:schemeClr val="tx1"/>
                          </a:solidFill>
                        </a:rPr>
                        <a:t>○</a:t>
                      </a:r>
                    </a:p>
                  </a:txBody>
                  <a:tcPr marL="74295" marR="74295" marT="37148" marB="37148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dirty="0" smtClean="0">
                          <a:solidFill>
                            <a:schemeClr val="tx1"/>
                          </a:solidFill>
                        </a:rPr>
                        <a:t>○</a:t>
                      </a:r>
                    </a:p>
                  </a:txBody>
                  <a:tcPr marL="74295" marR="74295" marT="37148" marB="3714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 smtClean="0">
                          <a:solidFill>
                            <a:schemeClr val="tx1"/>
                          </a:solidFill>
                        </a:rPr>
                        <a:t>●</a:t>
                      </a:r>
                      <a:endParaRPr kumimoji="1" lang="ja-JP" alt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 marL="74295" marR="74295" marT="37148" marB="3714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 smtClean="0">
                          <a:solidFill>
                            <a:schemeClr val="tx1"/>
                          </a:solidFill>
                        </a:rPr>
                        <a:t>●</a:t>
                      </a:r>
                      <a:endParaRPr kumimoji="1" lang="ja-JP" alt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 marL="74295" marR="74295" marT="37148" marB="37148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dirty="0" smtClean="0">
                          <a:solidFill>
                            <a:schemeClr val="tx1"/>
                          </a:solidFill>
                        </a:rPr>
                        <a:t>○</a:t>
                      </a:r>
                    </a:p>
                  </a:txBody>
                  <a:tcPr marL="74295" marR="74295" marT="37148" marB="3714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 smtClean="0">
                          <a:solidFill>
                            <a:schemeClr val="tx1"/>
                          </a:solidFill>
                        </a:rPr>
                        <a:t>○</a:t>
                      </a:r>
                      <a:endParaRPr kumimoji="1" lang="ja-JP" alt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 marL="74295" marR="74295" marT="37148" marB="37148" anchor="ctr"/>
                </a:tc>
                <a:extLst>
                  <a:ext uri="{0D108BD9-81ED-4DB2-BD59-A6C34878D82A}">
                    <a16:rowId xmlns:a16="http://schemas.microsoft.com/office/drawing/2014/main" val="2606091062"/>
                  </a:ext>
                </a:extLst>
              </a:tr>
            </a:tbl>
          </a:graphicData>
        </a:graphic>
      </p:graphicFrame>
      <p:sp>
        <p:nvSpPr>
          <p:cNvPr id="11" name="二等辺三角形 10"/>
          <p:cNvSpPr/>
          <p:nvPr/>
        </p:nvSpPr>
        <p:spPr>
          <a:xfrm rot="10800000">
            <a:off x="4223431" y="3540104"/>
            <a:ext cx="1441545" cy="144000"/>
          </a:xfrm>
          <a:prstGeom prst="triangle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 sz="1463">
              <a:solidFill>
                <a:schemeClr val="tx1"/>
              </a:solidFill>
            </a:endParaRPr>
          </a:p>
        </p:txBody>
      </p:sp>
      <p:sp>
        <p:nvSpPr>
          <p:cNvPr id="12" name="サブタイトル 2"/>
          <p:cNvSpPr txBox="1">
            <a:spLocks/>
          </p:cNvSpPr>
          <p:nvPr/>
        </p:nvSpPr>
        <p:spPr>
          <a:xfrm>
            <a:off x="36623" y="465023"/>
            <a:ext cx="9712415" cy="1307618"/>
          </a:xfrm>
          <a:prstGeom prst="rect">
            <a:avLst/>
          </a:prstGeom>
        </p:spPr>
        <p:txBody>
          <a:bodyPr vert="horz" lIns="74295" tIns="37148" rIns="74295" bIns="37148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500"/>
              </a:lnSpc>
            </a:pPr>
            <a:r>
              <a:rPr lang="en-US" altLang="ja-JP" sz="1500" b="1" dirty="0"/>
              <a:t>【</a:t>
            </a:r>
            <a:r>
              <a:rPr lang="ja-JP" altLang="en-US" sz="1500" b="1" dirty="0"/>
              <a:t>緊急事態措置の解除を国に要請する基準について</a:t>
            </a:r>
            <a:r>
              <a:rPr lang="en-US" altLang="ja-JP" sz="1500" b="1" dirty="0"/>
              <a:t>】</a:t>
            </a:r>
            <a:r>
              <a:rPr lang="ja-JP" altLang="en-US" sz="1500" b="1" dirty="0"/>
              <a:t>（</a:t>
            </a:r>
            <a:r>
              <a:rPr lang="en-US" altLang="ja-JP" sz="1500" b="1" dirty="0"/>
              <a:t>2/1</a:t>
            </a:r>
            <a:r>
              <a:rPr lang="ja-JP" altLang="en-US" sz="1500" b="1" dirty="0"/>
              <a:t>　第</a:t>
            </a:r>
            <a:r>
              <a:rPr lang="en-US" altLang="ja-JP" sz="1500" b="1" dirty="0"/>
              <a:t>36</a:t>
            </a:r>
            <a:r>
              <a:rPr lang="ja-JP" altLang="en-US" sz="1500" b="1" dirty="0"/>
              <a:t>回対策本部会議決定）</a:t>
            </a:r>
            <a:endParaRPr lang="en-US" altLang="ja-JP" sz="1500" b="1" dirty="0"/>
          </a:p>
          <a:p>
            <a:pPr algn="l">
              <a:lnSpc>
                <a:spcPts val="1600"/>
              </a:lnSpc>
            </a:pPr>
            <a:r>
              <a:rPr lang="ja-JP" altLang="en-US" sz="1500" b="1" dirty="0" smtClean="0"/>
              <a:t>以下</a:t>
            </a:r>
            <a:r>
              <a:rPr lang="ja-JP" altLang="en-US" sz="1500" b="1" dirty="0"/>
              <a:t>の、①又は②を満たす</a:t>
            </a:r>
            <a:r>
              <a:rPr lang="ja-JP" altLang="en-US" sz="1500" b="1" dirty="0" smtClean="0"/>
              <a:t>場合</a:t>
            </a:r>
            <a:r>
              <a:rPr lang="ja-JP" altLang="en-US" sz="1500" b="1" dirty="0"/>
              <a:t>に</a:t>
            </a:r>
            <a:r>
              <a:rPr lang="ja-JP" altLang="en-US" sz="1500" b="1" dirty="0" smtClean="0"/>
              <a:t>、専門家</a:t>
            </a:r>
            <a:r>
              <a:rPr lang="ja-JP" altLang="en-US" sz="1500" b="1" dirty="0"/>
              <a:t>の意見を</a:t>
            </a:r>
            <a:r>
              <a:rPr lang="ja-JP" altLang="en-US" sz="1500" b="1" dirty="0" smtClean="0"/>
              <a:t>聞いた</a:t>
            </a:r>
            <a:r>
              <a:rPr lang="ja-JP" altLang="en-US" sz="1500" b="1" dirty="0"/>
              <a:t>上</a:t>
            </a:r>
            <a:r>
              <a:rPr lang="ja-JP" altLang="en-US" sz="1500" b="1" dirty="0" smtClean="0"/>
              <a:t>で国への要請について最終判断</a:t>
            </a:r>
            <a:r>
              <a:rPr lang="ja-JP" altLang="en-US" sz="1500" b="1" dirty="0"/>
              <a:t>する。</a:t>
            </a:r>
            <a:endParaRPr lang="en-US" altLang="ja-JP" sz="1500" b="1" dirty="0"/>
          </a:p>
          <a:p>
            <a:pPr algn="l">
              <a:lnSpc>
                <a:spcPts val="1600"/>
              </a:lnSpc>
            </a:pPr>
            <a:r>
              <a:rPr lang="ja-JP" altLang="en-US" sz="1500" b="1" dirty="0"/>
              <a:t>　①　</a:t>
            </a:r>
            <a:r>
              <a:rPr lang="ja-JP" altLang="en-US" sz="1500" b="1" dirty="0" smtClean="0"/>
              <a:t>７日間</a:t>
            </a:r>
            <a:r>
              <a:rPr lang="ja-JP" altLang="en-US" sz="1500" b="1" dirty="0"/>
              <a:t>移動平均の新規陽性者数が、７日間連続</a:t>
            </a:r>
            <a:r>
              <a:rPr lang="en-US" altLang="ja-JP" sz="1500" b="1" dirty="0"/>
              <a:t>300</a:t>
            </a:r>
            <a:r>
              <a:rPr lang="ja-JP" altLang="en-US" sz="1500" b="1" dirty="0"/>
              <a:t>人以下となること</a:t>
            </a:r>
            <a:endParaRPr lang="en-US" altLang="ja-JP" sz="1500" b="1" dirty="0"/>
          </a:p>
          <a:p>
            <a:pPr algn="l">
              <a:lnSpc>
                <a:spcPts val="1600"/>
              </a:lnSpc>
            </a:pPr>
            <a:r>
              <a:rPr lang="ja-JP" altLang="en-US" sz="1500" b="1" dirty="0"/>
              <a:t>　②　重症病床使用率が、７日間連続</a:t>
            </a:r>
            <a:r>
              <a:rPr lang="en-US" altLang="ja-JP" sz="1500" b="1" dirty="0"/>
              <a:t>60</a:t>
            </a:r>
            <a:r>
              <a:rPr lang="ja-JP" altLang="en-US" sz="1500" b="1" dirty="0"/>
              <a:t>％未満となる</a:t>
            </a:r>
            <a:r>
              <a:rPr lang="ja-JP" altLang="en-US" sz="1500" b="1" dirty="0" smtClean="0"/>
              <a:t>こと</a:t>
            </a:r>
            <a:endParaRPr lang="en-US" altLang="ja-JP" sz="1500" b="1" dirty="0" smtClean="0"/>
          </a:p>
        </p:txBody>
      </p:sp>
      <p:sp>
        <p:nvSpPr>
          <p:cNvPr id="13" name="正方形/長方形 12"/>
          <p:cNvSpPr/>
          <p:nvPr/>
        </p:nvSpPr>
        <p:spPr>
          <a:xfrm>
            <a:off x="39932" y="1694390"/>
            <a:ext cx="9822132" cy="5112000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 sz="1463">
              <a:solidFill>
                <a:schemeClr val="tx1"/>
              </a:solidFill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36623" y="5998267"/>
            <a:ext cx="10353871" cy="823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900"/>
              </a:lnSpc>
            </a:pPr>
            <a:r>
              <a:rPr lang="ja-JP" altLang="en-US" sz="1500" b="1" dirty="0" smtClean="0"/>
              <a:t>○ 国に</a:t>
            </a:r>
            <a:r>
              <a:rPr lang="ja-JP" altLang="en-US" sz="1500" b="1" dirty="0"/>
              <a:t>緊急事態措置の解除を要請</a:t>
            </a:r>
            <a:r>
              <a:rPr lang="ja-JP" altLang="en-US" sz="1500" b="1" dirty="0" smtClean="0"/>
              <a:t>する。なお、要請にあたっては、 </a:t>
            </a:r>
            <a:r>
              <a:rPr lang="ja-JP" altLang="en-US" sz="1500" b="1" dirty="0"/>
              <a:t>京都府、</a:t>
            </a:r>
            <a:r>
              <a:rPr lang="ja-JP" altLang="en-US" sz="1500" b="1"/>
              <a:t>兵庫県</a:t>
            </a:r>
            <a:r>
              <a:rPr lang="ja-JP" altLang="en-US" sz="1500" b="1" smtClean="0"/>
              <a:t>と共同で行う。</a:t>
            </a:r>
            <a:endParaRPr lang="en-US" altLang="ja-JP" sz="1500" b="1" dirty="0" smtClean="0"/>
          </a:p>
          <a:p>
            <a:pPr>
              <a:lnSpc>
                <a:spcPts val="1900"/>
              </a:lnSpc>
            </a:pPr>
            <a:r>
              <a:rPr lang="ja-JP" altLang="en-US" sz="1500" b="1" dirty="0" smtClean="0"/>
              <a:t>○ また、緊急</a:t>
            </a:r>
            <a:r>
              <a:rPr lang="ja-JP" altLang="en-US" sz="1500" b="1" dirty="0"/>
              <a:t>事態</a:t>
            </a:r>
            <a:r>
              <a:rPr lang="ja-JP" altLang="en-US" sz="1500" b="1" dirty="0" smtClean="0"/>
              <a:t>措置が解除された場合の営業時間短縮の要請は、段階的解除を検討する。</a:t>
            </a:r>
            <a:endParaRPr lang="en-US" altLang="ja-JP" sz="1500" b="1" dirty="0" smtClean="0"/>
          </a:p>
          <a:p>
            <a:pPr>
              <a:lnSpc>
                <a:spcPts val="1900"/>
              </a:lnSpc>
            </a:pPr>
            <a:r>
              <a:rPr lang="ja-JP" altLang="en-US" sz="1500" b="1" dirty="0"/>
              <a:t>　</a:t>
            </a:r>
            <a:r>
              <a:rPr lang="ja-JP" altLang="en-US" sz="1500" b="1" dirty="0" smtClean="0"/>
              <a:t> 具体的な要請内容は、感染状況及び病床状況を踏まえ、緊急事態措置の解除決定後、対策本部会議で決定する。</a:t>
            </a:r>
            <a:endParaRPr lang="en-US" altLang="ja-JP" sz="1500" b="1" dirty="0" smtClean="0"/>
          </a:p>
        </p:txBody>
      </p:sp>
      <p:sp>
        <p:nvSpPr>
          <p:cNvPr id="7" name="正方形/長方形 6"/>
          <p:cNvSpPr/>
          <p:nvPr/>
        </p:nvSpPr>
        <p:spPr>
          <a:xfrm>
            <a:off x="0" y="3237417"/>
            <a:ext cx="10246562" cy="3103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700"/>
              </a:lnSpc>
            </a:pPr>
            <a:r>
              <a:rPr lang="ja-JP" altLang="en-US" sz="1400" b="1" dirty="0" smtClean="0">
                <a:latin typeface="+mn-ea"/>
              </a:rPr>
              <a:t>　⇒ 専門家意見を踏まえ議論した結果、第</a:t>
            </a:r>
            <a:r>
              <a:rPr lang="en-US" altLang="ja-JP" sz="1400" b="1" dirty="0" smtClean="0">
                <a:latin typeface="+mn-ea"/>
              </a:rPr>
              <a:t>38</a:t>
            </a:r>
            <a:r>
              <a:rPr lang="ja-JP" altLang="en-US" sz="1400" b="1" dirty="0">
                <a:latin typeface="+mn-ea"/>
              </a:rPr>
              <a:t>回</a:t>
            </a:r>
            <a:r>
              <a:rPr lang="ja-JP" altLang="en-US" sz="1400" b="1" dirty="0" smtClean="0">
                <a:latin typeface="+mn-ea"/>
              </a:rPr>
              <a:t>対策本部</a:t>
            </a:r>
            <a:r>
              <a:rPr lang="ja-JP" altLang="en-US" sz="1400" b="1" dirty="0">
                <a:latin typeface="+mn-ea"/>
              </a:rPr>
              <a:t>会議において、国に要請するか</a:t>
            </a:r>
            <a:r>
              <a:rPr lang="ja-JP" altLang="en-US" sz="1400" b="1" dirty="0" smtClean="0">
                <a:latin typeface="+mn-ea"/>
              </a:rPr>
              <a:t>どうか判断</a:t>
            </a:r>
            <a:r>
              <a:rPr lang="ja-JP" altLang="en-US" sz="1400" b="1" dirty="0">
                <a:latin typeface="+mn-ea"/>
              </a:rPr>
              <a:t>することとした。 </a:t>
            </a:r>
          </a:p>
        </p:txBody>
      </p:sp>
      <p:sp>
        <p:nvSpPr>
          <p:cNvPr id="14" name="サブタイトル 2"/>
          <p:cNvSpPr txBox="1">
            <a:spLocks/>
          </p:cNvSpPr>
          <p:nvPr/>
        </p:nvSpPr>
        <p:spPr>
          <a:xfrm>
            <a:off x="214044" y="3470555"/>
            <a:ext cx="9712415" cy="450476"/>
          </a:xfrm>
          <a:prstGeom prst="rect">
            <a:avLst/>
          </a:prstGeom>
        </p:spPr>
        <p:txBody>
          <a:bodyPr vert="horz" lIns="74295" tIns="37148" rIns="74295" bIns="37148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50000"/>
              </a:lnSpc>
            </a:pPr>
            <a:r>
              <a:rPr lang="en-US" altLang="ja-JP" sz="1625" b="1" dirty="0" smtClean="0"/>
              <a:t>【</a:t>
            </a:r>
            <a:r>
              <a:rPr lang="ja-JP" altLang="en-US" sz="1625" b="1" dirty="0" smtClean="0"/>
              <a:t>現在の</a:t>
            </a:r>
            <a:r>
              <a:rPr lang="ja-JP" altLang="en-US" sz="1625" b="1" dirty="0"/>
              <a:t>状況</a:t>
            </a:r>
            <a:r>
              <a:rPr lang="en-US" altLang="ja-JP" sz="1625" b="1" dirty="0" smtClean="0"/>
              <a:t>】</a:t>
            </a:r>
            <a:endParaRPr lang="en-US" altLang="ja-JP" sz="1625" b="1" dirty="0"/>
          </a:p>
        </p:txBody>
      </p:sp>
      <p:graphicFrame>
        <p:nvGraphicFramePr>
          <p:cNvPr id="15" name="表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1917448"/>
              </p:ext>
            </p:extLst>
          </p:nvPr>
        </p:nvGraphicFramePr>
        <p:xfrm>
          <a:off x="296957" y="2025320"/>
          <a:ext cx="9276903" cy="1209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35311">
                  <a:extLst>
                    <a:ext uri="{9D8B030D-6E8A-4147-A177-3AD203B41FA5}">
                      <a16:colId xmlns:a16="http://schemas.microsoft.com/office/drawing/2014/main" val="1840831045"/>
                    </a:ext>
                  </a:extLst>
                </a:gridCol>
                <a:gridCol w="997992">
                  <a:extLst>
                    <a:ext uri="{9D8B030D-6E8A-4147-A177-3AD203B41FA5}">
                      <a16:colId xmlns:a16="http://schemas.microsoft.com/office/drawing/2014/main" val="3270929441"/>
                    </a:ext>
                  </a:extLst>
                </a:gridCol>
                <a:gridCol w="1031259">
                  <a:extLst>
                    <a:ext uri="{9D8B030D-6E8A-4147-A177-3AD203B41FA5}">
                      <a16:colId xmlns:a16="http://schemas.microsoft.com/office/drawing/2014/main" val="1195019433"/>
                    </a:ext>
                  </a:extLst>
                </a:gridCol>
                <a:gridCol w="1031259">
                  <a:extLst>
                    <a:ext uri="{9D8B030D-6E8A-4147-A177-3AD203B41FA5}">
                      <a16:colId xmlns:a16="http://schemas.microsoft.com/office/drawing/2014/main" val="524846445"/>
                    </a:ext>
                  </a:extLst>
                </a:gridCol>
                <a:gridCol w="975815">
                  <a:extLst>
                    <a:ext uri="{9D8B030D-6E8A-4147-A177-3AD203B41FA5}">
                      <a16:colId xmlns:a16="http://schemas.microsoft.com/office/drawing/2014/main" val="1266161220"/>
                    </a:ext>
                  </a:extLst>
                </a:gridCol>
                <a:gridCol w="964726">
                  <a:extLst>
                    <a:ext uri="{9D8B030D-6E8A-4147-A177-3AD203B41FA5}">
                      <a16:colId xmlns:a16="http://schemas.microsoft.com/office/drawing/2014/main" val="2715503501"/>
                    </a:ext>
                  </a:extLst>
                </a:gridCol>
                <a:gridCol w="997993">
                  <a:extLst>
                    <a:ext uri="{9D8B030D-6E8A-4147-A177-3AD203B41FA5}">
                      <a16:colId xmlns:a16="http://schemas.microsoft.com/office/drawing/2014/main" val="1271929278"/>
                    </a:ext>
                  </a:extLst>
                </a:gridCol>
                <a:gridCol w="942548">
                  <a:extLst>
                    <a:ext uri="{9D8B030D-6E8A-4147-A177-3AD203B41FA5}">
                      <a16:colId xmlns:a16="http://schemas.microsoft.com/office/drawing/2014/main" val="3533485248"/>
                    </a:ext>
                  </a:extLst>
                </a:gridCol>
              </a:tblGrid>
              <a:tr h="191814">
                <a:tc>
                  <a:txBody>
                    <a:bodyPr/>
                    <a:lstStyle/>
                    <a:p>
                      <a:pPr algn="ctr"/>
                      <a:endParaRPr kumimoji="1" lang="ja-JP" altLang="en-US" sz="1100" b="1" dirty="0"/>
                    </a:p>
                  </a:txBody>
                  <a:tcPr marL="74295" marR="74295" marT="37148" marB="37148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 smtClean="0"/>
                        <a:t>２月２日</a:t>
                      </a:r>
                      <a:endParaRPr kumimoji="1" lang="ja-JP" altLang="en-US" sz="1100" b="1" dirty="0"/>
                    </a:p>
                  </a:txBody>
                  <a:tcPr marL="74295" marR="74295" marT="37148" marB="37148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 smtClean="0"/>
                        <a:t>２月３日</a:t>
                      </a:r>
                      <a:endParaRPr kumimoji="1" lang="ja-JP" altLang="en-US" sz="1100" b="1" dirty="0"/>
                    </a:p>
                  </a:txBody>
                  <a:tcPr marL="74295" marR="74295" marT="37148" marB="37148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 smtClean="0"/>
                        <a:t>２月４日</a:t>
                      </a:r>
                      <a:endParaRPr kumimoji="1" lang="ja-JP" altLang="en-US" sz="1100" b="1" dirty="0"/>
                    </a:p>
                  </a:txBody>
                  <a:tcPr marL="74295" marR="74295" marT="37148" marB="37148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 smtClean="0"/>
                        <a:t>２月５日</a:t>
                      </a:r>
                      <a:endParaRPr kumimoji="1" lang="ja-JP" altLang="en-US" sz="1100" b="1" dirty="0"/>
                    </a:p>
                  </a:txBody>
                  <a:tcPr marL="74295" marR="74295" marT="37148" marB="37148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 smtClean="0"/>
                        <a:t>２月６日</a:t>
                      </a:r>
                      <a:endParaRPr kumimoji="1" lang="ja-JP" altLang="en-US" sz="1100" b="1" dirty="0"/>
                    </a:p>
                  </a:txBody>
                  <a:tcPr marL="74295" marR="74295" marT="37148" marB="37148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 smtClean="0"/>
                        <a:t>２月７日</a:t>
                      </a:r>
                      <a:endParaRPr kumimoji="1" lang="ja-JP" altLang="en-US" sz="1100" b="1" dirty="0"/>
                    </a:p>
                  </a:txBody>
                  <a:tcPr marL="74295" marR="74295" marT="37148" marB="37148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 smtClean="0"/>
                        <a:t>２月８日</a:t>
                      </a:r>
                      <a:endParaRPr kumimoji="1" lang="ja-JP" altLang="en-US" sz="1100" b="1" dirty="0"/>
                    </a:p>
                  </a:txBody>
                  <a:tcPr marL="74295" marR="74295" marT="37148" marB="37148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547185"/>
                  </a:ext>
                </a:extLst>
              </a:tr>
              <a:tr h="191814">
                <a:tc rowSpan="2">
                  <a:txBody>
                    <a:bodyPr/>
                    <a:lstStyle/>
                    <a:p>
                      <a:r>
                        <a:rPr kumimoji="1" lang="ja-JP" altLang="en-US" sz="1100" b="1" dirty="0" smtClean="0"/>
                        <a:t>①</a:t>
                      </a:r>
                      <a:r>
                        <a:rPr kumimoji="1" lang="ja-JP" altLang="en-US" sz="1100" b="1" spc="-100" baseline="0" dirty="0" smtClean="0"/>
                        <a:t>７日間移動平均の新規陽性者（人）</a:t>
                      </a:r>
                      <a:endParaRPr kumimoji="1" lang="ja-JP" altLang="en-US" sz="1100" b="1" spc="-100" baseline="0" dirty="0"/>
                    </a:p>
                  </a:txBody>
                  <a:tcPr marL="74295" marR="74295" marT="37148" marB="3714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 smtClean="0"/>
                        <a:t>２９２</a:t>
                      </a:r>
                      <a:endParaRPr kumimoji="1" lang="ja-JP" altLang="en-US" sz="1100" b="1" dirty="0"/>
                    </a:p>
                  </a:txBody>
                  <a:tcPr marL="74295" marR="74295" marT="37148" marB="3714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 smtClean="0"/>
                        <a:t>２７５</a:t>
                      </a:r>
                      <a:endParaRPr kumimoji="1" lang="ja-JP" altLang="en-US" sz="1100" b="1" dirty="0"/>
                    </a:p>
                  </a:txBody>
                  <a:tcPr marL="74295" marR="74295" marT="37148" marB="3714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 smtClean="0"/>
                        <a:t>２４８</a:t>
                      </a:r>
                      <a:endParaRPr kumimoji="1" lang="ja-JP" altLang="en-US" sz="1100" b="1" dirty="0"/>
                    </a:p>
                  </a:txBody>
                  <a:tcPr marL="74295" marR="74295" marT="37148" marB="3714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 smtClean="0"/>
                        <a:t>２２９</a:t>
                      </a:r>
                      <a:endParaRPr kumimoji="1" lang="ja-JP" altLang="en-US" sz="1100" b="1" dirty="0"/>
                    </a:p>
                  </a:txBody>
                  <a:tcPr marL="74295" marR="74295" marT="37148" marB="3714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 smtClean="0"/>
                        <a:t>２０７</a:t>
                      </a:r>
                      <a:endParaRPr kumimoji="1" lang="ja-JP" altLang="en-US" sz="1100" b="1" dirty="0"/>
                    </a:p>
                  </a:txBody>
                  <a:tcPr marL="74295" marR="74295" marT="37148" marB="37148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b="1" dirty="0" smtClean="0"/>
                        <a:t>１９３</a:t>
                      </a:r>
                      <a:endParaRPr lang="en-US" altLang="ja-JP" sz="1100" b="1" dirty="0" smtClean="0"/>
                    </a:p>
                  </a:txBody>
                  <a:tcPr marL="74295" marR="74295" marT="37148" marB="3714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 smtClean="0"/>
                        <a:t>１８５</a:t>
                      </a:r>
                      <a:endParaRPr kumimoji="1" lang="ja-JP" altLang="en-US" sz="1100" b="1" dirty="0"/>
                    </a:p>
                  </a:txBody>
                  <a:tcPr marL="74295" marR="74295" marT="37148" marB="37148" anchor="ctr"/>
                </a:tc>
                <a:extLst>
                  <a:ext uri="{0D108BD9-81ED-4DB2-BD59-A6C34878D82A}">
                    <a16:rowId xmlns:a16="http://schemas.microsoft.com/office/drawing/2014/main" val="3099894341"/>
                  </a:ext>
                </a:extLst>
              </a:tr>
              <a:tr h="191814">
                <a:tc vMerge="1"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 smtClean="0"/>
                        <a:t>○</a:t>
                      </a:r>
                      <a:endParaRPr kumimoji="1" lang="ja-JP" altLang="en-US" sz="1100" b="1" dirty="0"/>
                    </a:p>
                  </a:txBody>
                  <a:tcPr marL="74295" marR="74295" marT="37148" marB="3714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 smtClean="0"/>
                        <a:t>○</a:t>
                      </a:r>
                      <a:endParaRPr kumimoji="1" lang="ja-JP" altLang="en-US" sz="1100" b="1" dirty="0"/>
                    </a:p>
                  </a:txBody>
                  <a:tcPr marL="74295" marR="74295" marT="37148" marB="3714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 smtClean="0"/>
                        <a:t>○</a:t>
                      </a:r>
                      <a:endParaRPr kumimoji="1" lang="ja-JP" altLang="en-US" sz="1100" b="1" dirty="0"/>
                    </a:p>
                  </a:txBody>
                  <a:tcPr marL="74295" marR="74295" marT="37148" marB="3714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 smtClean="0"/>
                        <a:t>○</a:t>
                      </a:r>
                      <a:endParaRPr kumimoji="1" lang="ja-JP" altLang="en-US" sz="1100" b="1" dirty="0"/>
                    </a:p>
                  </a:txBody>
                  <a:tcPr marL="74295" marR="74295" marT="37148" marB="3714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 smtClean="0"/>
                        <a:t>○</a:t>
                      </a:r>
                      <a:endParaRPr kumimoji="1" lang="ja-JP" altLang="en-US" sz="1100" b="1" dirty="0"/>
                    </a:p>
                  </a:txBody>
                  <a:tcPr marL="74295" marR="74295" marT="37148" marB="3714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 smtClean="0"/>
                        <a:t>○</a:t>
                      </a:r>
                      <a:endParaRPr kumimoji="1" lang="ja-JP" altLang="en-US" sz="1100" b="1" dirty="0"/>
                    </a:p>
                  </a:txBody>
                  <a:tcPr marL="74295" marR="74295" marT="37148" marB="3714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 smtClean="0"/>
                        <a:t>○</a:t>
                      </a:r>
                      <a:endParaRPr kumimoji="1" lang="ja-JP" altLang="en-US" sz="1100" b="1" dirty="0"/>
                    </a:p>
                  </a:txBody>
                  <a:tcPr marL="74295" marR="74295" marT="37148" marB="37148" anchor="ctr"/>
                </a:tc>
                <a:extLst>
                  <a:ext uri="{0D108BD9-81ED-4DB2-BD59-A6C34878D82A}">
                    <a16:rowId xmlns:a16="http://schemas.microsoft.com/office/drawing/2014/main" val="3783776235"/>
                  </a:ext>
                </a:extLst>
              </a:tr>
              <a:tr h="191814">
                <a:tc rowSpan="2">
                  <a:txBody>
                    <a:bodyPr/>
                    <a:lstStyle/>
                    <a:p>
                      <a:r>
                        <a:rPr kumimoji="1" lang="ja-JP" altLang="en-US" sz="1100" b="1" dirty="0" smtClean="0"/>
                        <a:t>②重症病床使用率（％）</a:t>
                      </a:r>
                      <a:endParaRPr kumimoji="1" lang="ja-JP" altLang="en-US" sz="1100" b="1" dirty="0"/>
                    </a:p>
                  </a:txBody>
                  <a:tcPr marL="74295" marR="74295" marT="37148" marB="3714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 smtClean="0"/>
                        <a:t>７２．９</a:t>
                      </a:r>
                      <a:endParaRPr kumimoji="1" lang="ja-JP" altLang="en-US" sz="1100" b="1" dirty="0"/>
                    </a:p>
                  </a:txBody>
                  <a:tcPr marL="74295" marR="74295" marT="37148" marB="3714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 smtClean="0"/>
                        <a:t>７０．３</a:t>
                      </a:r>
                      <a:endParaRPr kumimoji="1" lang="ja-JP" altLang="en-US" sz="1100" b="1" dirty="0"/>
                    </a:p>
                  </a:txBody>
                  <a:tcPr marL="74295" marR="74295" marT="37148" marB="3714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 smtClean="0"/>
                        <a:t>７０．３</a:t>
                      </a:r>
                      <a:endParaRPr kumimoji="1" lang="ja-JP" altLang="en-US" sz="1100" b="1" dirty="0"/>
                    </a:p>
                  </a:txBody>
                  <a:tcPr marL="74295" marR="74295" marT="37148" marB="3714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 smtClean="0"/>
                        <a:t>６５．７</a:t>
                      </a:r>
                      <a:endParaRPr kumimoji="1" lang="ja-JP" altLang="en-US" sz="1100" b="1" dirty="0"/>
                    </a:p>
                  </a:txBody>
                  <a:tcPr marL="74295" marR="74295" marT="37148" marB="3714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 smtClean="0"/>
                        <a:t>６２．３</a:t>
                      </a:r>
                      <a:endParaRPr kumimoji="1" lang="ja-JP" altLang="en-US" sz="1100" b="1" dirty="0"/>
                    </a:p>
                  </a:txBody>
                  <a:tcPr marL="74295" marR="74295" marT="37148" marB="3714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 smtClean="0"/>
                        <a:t>６３．１</a:t>
                      </a:r>
                      <a:endParaRPr kumimoji="1" lang="ja-JP" altLang="en-US" sz="1100" b="1" dirty="0"/>
                    </a:p>
                  </a:txBody>
                  <a:tcPr marL="74295" marR="74295" marT="37148" marB="3714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 smtClean="0"/>
                        <a:t>６４．８</a:t>
                      </a:r>
                      <a:endParaRPr kumimoji="1" lang="ja-JP" altLang="en-US" sz="1100" b="1" dirty="0"/>
                    </a:p>
                  </a:txBody>
                  <a:tcPr marL="74295" marR="74295" marT="37148" marB="37148" anchor="ctr"/>
                </a:tc>
                <a:extLst>
                  <a:ext uri="{0D108BD9-81ED-4DB2-BD59-A6C34878D82A}">
                    <a16:rowId xmlns:a16="http://schemas.microsoft.com/office/drawing/2014/main" val="3452437636"/>
                  </a:ext>
                </a:extLst>
              </a:tr>
              <a:tr h="191814">
                <a:tc vMerge="1"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 smtClean="0"/>
                        <a:t>●</a:t>
                      </a:r>
                      <a:endParaRPr kumimoji="1" lang="ja-JP" altLang="en-US" sz="1100" b="1" dirty="0"/>
                    </a:p>
                  </a:txBody>
                  <a:tcPr marL="74295" marR="74295" marT="37148" marB="3714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 smtClean="0"/>
                        <a:t>●</a:t>
                      </a:r>
                      <a:endParaRPr kumimoji="1" lang="ja-JP" altLang="en-US" sz="1100" b="1" dirty="0"/>
                    </a:p>
                  </a:txBody>
                  <a:tcPr marL="74295" marR="74295" marT="37148" marB="3714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 smtClean="0"/>
                        <a:t>●</a:t>
                      </a:r>
                      <a:endParaRPr kumimoji="1" lang="ja-JP" altLang="en-US" sz="1100" b="1" dirty="0"/>
                    </a:p>
                  </a:txBody>
                  <a:tcPr marL="74295" marR="74295" marT="37148" marB="3714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 smtClean="0"/>
                        <a:t>●</a:t>
                      </a:r>
                      <a:endParaRPr kumimoji="1" lang="ja-JP" altLang="en-US" sz="1100" b="1" dirty="0"/>
                    </a:p>
                  </a:txBody>
                  <a:tcPr marL="74295" marR="74295" marT="37148" marB="3714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 smtClean="0"/>
                        <a:t>●</a:t>
                      </a:r>
                      <a:endParaRPr kumimoji="1" lang="ja-JP" altLang="en-US" sz="1100" b="1" dirty="0"/>
                    </a:p>
                  </a:txBody>
                  <a:tcPr marL="74295" marR="74295" marT="37148" marB="3714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 smtClean="0"/>
                        <a:t>●</a:t>
                      </a:r>
                      <a:endParaRPr kumimoji="1" lang="ja-JP" altLang="en-US" sz="1100" b="1" dirty="0"/>
                    </a:p>
                  </a:txBody>
                  <a:tcPr marL="74295" marR="74295" marT="37148" marB="3714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 smtClean="0"/>
                        <a:t>●</a:t>
                      </a:r>
                      <a:endParaRPr kumimoji="1" lang="ja-JP" altLang="en-US" sz="1100" b="1" dirty="0"/>
                    </a:p>
                  </a:txBody>
                  <a:tcPr marL="74295" marR="74295" marT="37148" marB="37148" anchor="ctr"/>
                </a:tc>
                <a:extLst>
                  <a:ext uri="{0D108BD9-81ED-4DB2-BD59-A6C34878D82A}">
                    <a16:rowId xmlns:a16="http://schemas.microsoft.com/office/drawing/2014/main" val="2606091062"/>
                  </a:ext>
                </a:extLst>
              </a:tr>
            </a:tbl>
          </a:graphicData>
        </a:graphic>
      </p:graphicFrame>
      <p:sp>
        <p:nvSpPr>
          <p:cNvPr id="8" name="正方形/長方形 7"/>
          <p:cNvSpPr/>
          <p:nvPr/>
        </p:nvSpPr>
        <p:spPr>
          <a:xfrm>
            <a:off x="214044" y="5105609"/>
            <a:ext cx="9440319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200" dirty="0" smtClean="0">
                <a:latin typeface="+mn-ea"/>
              </a:rPr>
              <a:t>※</a:t>
            </a:r>
            <a:r>
              <a:rPr lang="ja-JP" altLang="en-US" sz="1200" dirty="0">
                <a:latin typeface="+mn-ea"/>
              </a:rPr>
              <a:t> </a:t>
            </a:r>
            <a:r>
              <a:rPr lang="ja-JP" altLang="en-US" sz="1200" dirty="0" smtClean="0">
                <a:latin typeface="+mn-ea"/>
              </a:rPr>
              <a:t>受入</a:t>
            </a:r>
            <a:r>
              <a:rPr lang="ja-JP" altLang="en-US" sz="1200" dirty="0">
                <a:latin typeface="+mn-ea"/>
              </a:rPr>
              <a:t>医療機関への再確認の</a:t>
            </a:r>
            <a:r>
              <a:rPr lang="ja-JP" altLang="en-US" sz="1200" dirty="0" smtClean="0">
                <a:latin typeface="+mn-ea"/>
              </a:rPr>
              <a:t>結果、２月</a:t>
            </a:r>
            <a:r>
              <a:rPr lang="en-US" altLang="ja-JP" sz="1200" dirty="0" smtClean="0">
                <a:latin typeface="+mn-ea"/>
              </a:rPr>
              <a:t>15</a:t>
            </a:r>
            <a:r>
              <a:rPr lang="ja-JP" altLang="en-US" sz="1200" dirty="0" smtClean="0">
                <a:latin typeface="+mn-ea"/>
              </a:rPr>
              <a:t>日付けで重症病床「確保病床数」を</a:t>
            </a:r>
            <a:r>
              <a:rPr lang="en-US" altLang="ja-JP" sz="1200" dirty="0" smtClean="0">
                <a:latin typeface="+mn-ea"/>
              </a:rPr>
              <a:t>236</a:t>
            </a:r>
            <a:r>
              <a:rPr lang="ja-JP" altLang="en-US" sz="1200" dirty="0" smtClean="0">
                <a:latin typeface="+mn-ea"/>
              </a:rPr>
              <a:t>床から</a:t>
            </a:r>
            <a:r>
              <a:rPr lang="en-US" altLang="ja-JP" sz="1200" dirty="0" smtClean="0">
                <a:latin typeface="+mn-ea"/>
              </a:rPr>
              <a:t>221</a:t>
            </a:r>
            <a:r>
              <a:rPr lang="ja-JP" altLang="en-US" sz="1200" dirty="0" smtClean="0">
                <a:latin typeface="+mn-ea"/>
              </a:rPr>
              <a:t>床に更新。</a:t>
            </a:r>
            <a:endParaRPr lang="ja-JP" altLang="en-US" sz="1200" dirty="0">
              <a:latin typeface="+mn-ea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36623" y="5369988"/>
            <a:ext cx="10246562" cy="5238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700"/>
              </a:lnSpc>
            </a:pPr>
            <a:r>
              <a:rPr lang="ja-JP" altLang="en-US" sz="1630" b="1" dirty="0">
                <a:latin typeface="+mn-ea"/>
              </a:rPr>
              <a:t> </a:t>
            </a:r>
            <a:r>
              <a:rPr lang="ja-JP" altLang="en-US" sz="1630" b="1" dirty="0" smtClean="0">
                <a:latin typeface="+mn-ea"/>
              </a:rPr>
              <a:t>  </a:t>
            </a:r>
            <a:r>
              <a:rPr lang="ja-JP" altLang="en-US" sz="1400" b="1" dirty="0" smtClean="0">
                <a:latin typeface="+mn-ea"/>
              </a:rPr>
              <a:t>⇒ 前回より、①は約</a:t>
            </a:r>
            <a:r>
              <a:rPr lang="en-US" altLang="ja-JP" sz="1400" b="1" dirty="0" smtClean="0">
                <a:latin typeface="+mn-ea"/>
              </a:rPr>
              <a:t>100</a:t>
            </a:r>
            <a:r>
              <a:rPr lang="ja-JP" altLang="en-US" sz="1400" b="1" dirty="0" smtClean="0">
                <a:latin typeface="+mn-ea"/>
              </a:rPr>
              <a:t>人前後減少、②は約</a:t>
            </a:r>
            <a:r>
              <a:rPr lang="en-US" altLang="ja-JP" sz="1400" b="1" dirty="0" smtClean="0">
                <a:latin typeface="+mn-ea"/>
              </a:rPr>
              <a:t>10</a:t>
            </a:r>
            <a:r>
              <a:rPr lang="ja-JP" altLang="en-US" sz="1400" b="1" dirty="0" smtClean="0">
                <a:latin typeface="+mn-ea"/>
              </a:rPr>
              <a:t>ポイント低下し直近では</a:t>
            </a:r>
            <a:r>
              <a:rPr lang="en-US" altLang="ja-JP" sz="1400" b="1" dirty="0" smtClean="0">
                <a:latin typeface="+mn-ea"/>
              </a:rPr>
              <a:t>50</a:t>
            </a:r>
            <a:r>
              <a:rPr lang="ja-JP" altLang="en-US" sz="1400" b="1" dirty="0" smtClean="0">
                <a:latin typeface="+mn-ea"/>
              </a:rPr>
              <a:t>％を下回り、各指標の改善がみられる。</a:t>
            </a:r>
            <a:endParaRPr lang="en-US" altLang="ja-JP" sz="1400" b="1" dirty="0" smtClean="0">
              <a:latin typeface="+mn-ea"/>
            </a:endParaRPr>
          </a:p>
          <a:p>
            <a:pPr>
              <a:lnSpc>
                <a:spcPts val="1700"/>
              </a:lnSpc>
            </a:pPr>
            <a:r>
              <a:rPr lang="ja-JP" altLang="en-US" sz="1400" b="1" dirty="0">
                <a:latin typeface="+mn-ea"/>
              </a:rPr>
              <a:t>　</a:t>
            </a:r>
            <a:r>
              <a:rPr lang="ja-JP" altLang="en-US" sz="1400" b="1" dirty="0" smtClean="0">
                <a:latin typeface="+mn-ea"/>
              </a:rPr>
              <a:t>　</a:t>
            </a:r>
            <a:r>
              <a:rPr lang="ja-JP" altLang="en-US" sz="1400" b="1" smtClean="0">
                <a:latin typeface="+mn-ea"/>
              </a:rPr>
              <a:t> また、新規</a:t>
            </a:r>
            <a:r>
              <a:rPr lang="ja-JP" altLang="en-US" sz="1400" b="1" dirty="0" smtClean="0">
                <a:latin typeface="+mn-ea"/>
              </a:rPr>
              <a:t>陽性者の状況を見ると、今後さらに重症病床使用率の改善が予期される。</a:t>
            </a:r>
            <a:endParaRPr lang="en-US" altLang="ja-JP" sz="1400" b="1" dirty="0">
              <a:latin typeface="+mn-ea"/>
            </a:endParaRPr>
          </a:p>
        </p:txBody>
      </p:sp>
      <p:sp>
        <p:nvSpPr>
          <p:cNvPr id="17" name="サブタイトル 2"/>
          <p:cNvSpPr txBox="1">
            <a:spLocks/>
          </p:cNvSpPr>
          <p:nvPr/>
        </p:nvSpPr>
        <p:spPr>
          <a:xfrm>
            <a:off x="8403673" y="24622"/>
            <a:ext cx="1440555" cy="35577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625" b="1" dirty="0" smtClean="0"/>
              <a:t>資料２－２</a:t>
            </a:r>
            <a:endParaRPr lang="en-US" altLang="ja-JP" sz="1625" b="1" dirty="0"/>
          </a:p>
        </p:txBody>
      </p:sp>
      <p:sp>
        <p:nvSpPr>
          <p:cNvPr id="18" name="二等辺三角形 17"/>
          <p:cNvSpPr/>
          <p:nvPr/>
        </p:nvSpPr>
        <p:spPr>
          <a:xfrm rot="10800000">
            <a:off x="4172057" y="5881228"/>
            <a:ext cx="1441545" cy="144000"/>
          </a:xfrm>
          <a:prstGeom prst="triangle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 sz="1463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60001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464</TotalTime>
  <Words>450</Words>
  <Application>Microsoft Office PowerPoint</Application>
  <PresentationFormat>A4 210 x 297 mm</PresentationFormat>
  <Paragraphs>89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小原　朋子</dc:creator>
  <cp:lastModifiedBy>小原　朋子</cp:lastModifiedBy>
  <cp:revision>57</cp:revision>
  <cp:lastPrinted>2021-02-18T11:23:42Z</cp:lastPrinted>
  <dcterms:created xsi:type="dcterms:W3CDTF">2021-02-01T12:24:21Z</dcterms:created>
  <dcterms:modified xsi:type="dcterms:W3CDTF">2021-02-19T05:37:01Z</dcterms:modified>
</cp:coreProperties>
</file>