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C111-30C6-4E27-ABED-D8A472D6AA18}" type="datetimeFigureOut">
              <a:rPr kumimoji="1" lang="ja-JP" altLang="en-US" smtClean="0"/>
              <a:t>2021/2/9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95B8-789C-4BB3-8030-5024AB4A6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654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C111-30C6-4E27-ABED-D8A472D6AA18}" type="datetimeFigureOut">
              <a:rPr kumimoji="1" lang="ja-JP" altLang="en-US" smtClean="0"/>
              <a:t>2021/2/9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95B8-789C-4BB3-8030-5024AB4A6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6480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C111-30C6-4E27-ABED-D8A472D6AA18}" type="datetimeFigureOut">
              <a:rPr kumimoji="1" lang="ja-JP" altLang="en-US" smtClean="0"/>
              <a:t>2021/2/9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95B8-789C-4BB3-8030-5024AB4A6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874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C111-30C6-4E27-ABED-D8A472D6AA18}" type="datetimeFigureOut">
              <a:rPr kumimoji="1" lang="ja-JP" altLang="en-US" smtClean="0"/>
              <a:t>2021/2/9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95B8-789C-4BB3-8030-5024AB4A6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766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C111-30C6-4E27-ABED-D8A472D6AA18}" type="datetimeFigureOut">
              <a:rPr kumimoji="1" lang="ja-JP" altLang="en-US" smtClean="0"/>
              <a:t>2021/2/9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95B8-789C-4BB3-8030-5024AB4A6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753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C111-30C6-4E27-ABED-D8A472D6AA18}" type="datetimeFigureOut">
              <a:rPr kumimoji="1" lang="ja-JP" altLang="en-US" smtClean="0"/>
              <a:t>2021/2/9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95B8-789C-4BB3-8030-5024AB4A6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203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C111-30C6-4E27-ABED-D8A472D6AA18}" type="datetimeFigureOut">
              <a:rPr kumimoji="1" lang="ja-JP" altLang="en-US" smtClean="0"/>
              <a:t>2021/2/9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95B8-789C-4BB3-8030-5024AB4A6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80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C111-30C6-4E27-ABED-D8A472D6AA18}" type="datetimeFigureOut">
              <a:rPr kumimoji="1" lang="ja-JP" altLang="en-US" smtClean="0"/>
              <a:t>2021/2/9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95B8-789C-4BB3-8030-5024AB4A6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667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C111-30C6-4E27-ABED-D8A472D6AA18}" type="datetimeFigureOut">
              <a:rPr kumimoji="1" lang="ja-JP" altLang="en-US" smtClean="0"/>
              <a:t>2021/2/9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95B8-789C-4BB3-8030-5024AB4A6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923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C111-30C6-4E27-ABED-D8A472D6AA18}" type="datetimeFigureOut">
              <a:rPr kumimoji="1" lang="ja-JP" altLang="en-US" smtClean="0"/>
              <a:t>2021/2/9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95B8-789C-4BB3-8030-5024AB4A6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140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C111-30C6-4E27-ABED-D8A472D6AA18}" type="datetimeFigureOut">
              <a:rPr kumimoji="1" lang="ja-JP" altLang="en-US" smtClean="0"/>
              <a:t>2021/2/9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95B8-789C-4BB3-8030-5024AB4A6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5468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2C111-30C6-4E27-ABED-D8A472D6AA18}" type="datetimeFigureOut">
              <a:rPr kumimoji="1" lang="ja-JP" altLang="en-US" smtClean="0"/>
              <a:t>2021/2/9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C95B8-789C-4BB3-8030-5024AB4A6F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48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566591" y="2426872"/>
            <a:ext cx="1111340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u="sng" dirty="0" smtClean="0"/>
              <a:t>（１）大阪版</a:t>
            </a:r>
            <a:r>
              <a:rPr lang="ja-JP" altLang="en-US" sz="2000" b="1" u="sng" dirty="0" smtClean="0"/>
              <a:t>「</a:t>
            </a:r>
            <a:r>
              <a:rPr kumimoji="1" lang="ja-JP" altLang="en-US" sz="2000" b="1" u="sng" dirty="0" smtClean="0"/>
              <a:t>接種完了目標」の設定</a:t>
            </a:r>
            <a:endParaRPr kumimoji="1" lang="en-US" altLang="ja-JP" sz="2000" b="1" u="sng" dirty="0" smtClean="0"/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ja-JP" altLang="en-US" sz="2000" dirty="0" smtClean="0"/>
              <a:t>高齢者</a:t>
            </a:r>
            <a:r>
              <a:rPr lang="ja-JP" altLang="en-US" sz="2000" dirty="0"/>
              <a:t>への接種を３ヶ月間で完了し、接種を希望する府民についてはスタートから</a:t>
            </a:r>
            <a:r>
              <a:rPr lang="ja-JP" altLang="en-US" sz="2000" dirty="0" smtClean="0"/>
              <a:t>６ヶ月間（</a:t>
            </a:r>
            <a:r>
              <a:rPr lang="ja-JP" altLang="en-US" sz="2000" dirty="0"/>
              <a:t>４月からスタートした場合</a:t>
            </a:r>
            <a:r>
              <a:rPr lang="en-US" altLang="ja-JP" sz="2000" dirty="0"/>
              <a:t>10</a:t>
            </a:r>
            <a:r>
              <a:rPr lang="ja-JP" altLang="en-US" sz="2000" dirty="0"/>
              <a:t>月まで）で完了できることを目標に、各市町村の</a:t>
            </a:r>
            <a:r>
              <a:rPr lang="ja-JP" altLang="en-US" sz="2000" dirty="0" smtClean="0"/>
              <a:t>スケジュールを</a:t>
            </a:r>
            <a:r>
              <a:rPr lang="ja-JP" altLang="en-US" sz="2000" dirty="0"/>
              <a:t>聞き取りフォローしていく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ja-JP" altLang="en-US" sz="2000" dirty="0" smtClean="0"/>
              <a:t>接種</a:t>
            </a:r>
            <a:r>
              <a:rPr lang="ja-JP" altLang="en-US" sz="2000" dirty="0"/>
              <a:t>方法については、地域の実情も踏まえつつ、診療所等での個別接種と集団接種を</a:t>
            </a:r>
            <a:r>
              <a:rPr lang="ja-JP" altLang="en-US" sz="2000" dirty="0" smtClean="0"/>
              <a:t>あわせて実施</a:t>
            </a:r>
            <a:r>
              <a:rPr lang="ja-JP" altLang="en-US" sz="2000" dirty="0"/>
              <a:t>し、個別接種の副反応時に対応できる仕組みを検討</a:t>
            </a:r>
            <a:r>
              <a:rPr lang="ja-JP" altLang="en-US" sz="2000" dirty="0" smtClean="0"/>
              <a:t>する</a:t>
            </a:r>
            <a:endParaRPr lang="en-US" altLang="ja-JP" sz="2000" dirty="0" smtClean="0"/>
          </a:p>
          <a:p>
            <a:endParaRPr kumimoji="1" lang="en-US" altLang="ja-JP" sz="2000" dirty="0" smtClean="0"/>
          </a:p>
          <a:p>
            <a:r>
              <a:rPr kumimoji="1" lang="ja-JP" altLang="en-US" sz="2000" b="1" u="sng" dirty="0" smtClean="0"/>
              <a:t>（２）各市町村の取組状況の共有と公表</a:t>
            </a:r>
            <a:endParaRPr kumimoji="1" lang="en-US" altLang="ja-JP" sz="2000" b="1" u="sng" dirty="0" smtClean="0"/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ja-JP" altLang="en-US" sz="2000" dirty="0" smtClean="0"/>
              <a:t>公表項目について今後調整</a:t>
            </a:r>
            <a:endParaRPr lang="en-US" altLang="ja-JP" sz="2000" dirty="0"/>
          </a:p>
          <a:p>
            <a:endParaRPr kumimoji="1" lang="en-US" altLang="ja-JP" sz="2000" dirty="0" smtClean="0"/>
          </a:p>
          <a:p>
            <a:r>
              <a:rPr lang="ja-JP" altLang="en-US" sz="2000" b="1" u="sng" dirty="0" smtClean="0"/>
              <a:t>（３）接種に必要な医療従事者の確保</a:t>
            </a:r>
            <a:endParaRPr lang="en-US" altLang="ja-JP" sz="2000" b="1" u="sng" dirty="0" smtClean="0"/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ja-JP" altLang="en-US" sz="2000" dirty="0" smtClean="0"/>
              <a:t>各団体からの協力を依頼</a:t>
            </a:r>
            <a:endParaRPr lang="en-US" altLang="ja-JP" sz="2000" dirty="0" smtClean="0"/>
          </a:p>
          <a:p>
            <a:endParaRPr lang="en-US" altLang="ja-JP" sz="2000" dirty="0" smtClean="0"/>
          </a:p>
        </p:txBody>
      </p:sp>
      <p:sp>
        <p:nvSpPr>
          <p:cNvPr id="2" name="フローチャート: 代替処理 1"/>
          <p:cNvSpPr/>
          <p:nvPr/>
        </p:nvSpPr>
        <p:spPr>
          <a:xfrm>
            <a:off x="255387" y="1538230"/>
            <a:ext cx="7028598" cy="53453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 smtClean="0"/>
              <a:t>１　オール大阪での迅速かつ継続的な体制整備</a:t>
            </a:r>
            <a:endParaRPr kumimoji="1" lang="ja-JP" altLang="en-US" sz="240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5276DB67-7408-43A7-BF12-A0275857E433}"/>
              </a:ext>
            </a:extLst>
          </p:cNvPr>
          <p:cNvSpPr txBox="1">
            <a:spLocks/>
          </p:cNvSpPr>
          <p:nvPr/>
        </p:nvSpPr>
        <p:spPr>
          <a:xfrm>
            <a:off x="0" y="795734"/>
            <a:ext cx="12192000" cy="544972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b="1" dirty="0" smtClean="0"/>
              <a:t>新型コロナワクチンに係る検討状況</a:t>
            </a:r>
            <a:r>
              <a:rPr lang="ja-JP" altLang="en-US" sz="2400" b="1" dirty="0"/>
              <a:t>等（第</a:t>
            </a:r>
            <a:r>
              <a:rPr lang="en-US" altLang="ja-JP" sz="2400" b="1" dirty="0"/>
              <a:t>1</a:t>
            </a:r>
            <a:r>
              <a:rPr lang="ja-JP" altLang="en-US" sz="2400" b="1" smtClean="0"/>
              <a:t>回ワクチン接種連絡</a:t>
            </a:r>
            <a:r>
              <a:rPr lang="ja-JP" altLang="en-US" sz="2400" b="1" dirty="0"/>
              <a:t>会議での</a:t>
            </a:r>
            <a:r>
              <a:rPr lang="ja-JP" altLang="en-US" sz="2400" b="1"/>
              <a:t>確認</a:t>
            </a:r>
            <a:r>
              <a:rPr lang="ja-JP" altLang="en-US" sz="2400" b="1" smtClean="0"/>
              <a:t>事項）</a:t>
            </a:r>
            <a:endParaRPr lang="ja-JP" altLang="en-US" sz="2400" b="1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9962866" y="177421"/>
            <a:ext cx="188339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b="1" dirty="0" smtClean="0"/>
              <a:t>資料３－１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2494560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442257" y="797863"/>
            <a:ext cx="11065117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1100" dirty="0" smtClean="0"/>
          </a:p>
          <a:p>
            <a:pPr lvl="0"/>
            <a:r>
              <a:rPr lang="ja-JP" altLang="en-US" sz="2000" b="1" u="sng" dirty="0">
                <a:solidFill>
                  <a:prstClr val="black"/>
                </a:solidFill>
              </a:rPr>
              <a:t>（４）高齢者施設従事者への優先的接種</a:t>
            </a:r>
            <a:endParaRPr lang="en-US" altLang="ja-JP" sz="2000" b="1" u="sng" dirty="0">
              <a:solidFill>
                <a:prstClr val="black"/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l"/>
            </a:pPr>
            <a:r>
              <a:rPr lang="ja-JP" altLang="en-US" sz="2000" dirty="0" smtClean="0">
                <a:solidFill>
                  <a:prstClr val="black"/>
                </a:solidFill>
              </a:rPr>
              <a:t>クラスター</a:t>
            </a:r>
            <a:r>
              <a:rPr lang="ja-JP" altLang="en-US" sz="2000" dirty="0">
                <a:solidFill>
                  <a:prstClr val="black"/>
                </a:solidFill>
              </a:rPr>
              <a:t>対策として、府内高齢者施設においては、高齢者と同じタイミングで従事者にも</a:t>
            </a:r>
            <a:r>
              <a:rPr lang="ja-JP" altLang="en-US" sz="2000" dirty="0" smtClean="0">
                <a:solidFill>
                  <a:prstClr val="black"/>
                </a:solidFill>
              </a:rPr>
              <a:t>接種を</a:t>
            </a:r>
            <a:r>
              <a:rPr lang="ja-JP" altLang="en-US" sz="2000" dirty="0">
                <a:solidFill>
                  <a:prstClr val="black"/>
                </a:solidFill>
              </a:rPr>
              <a:t>めざすこととし、そのための方法を検討</a:t>
            </a:r>
            <a:endParaRPr lang="en-US" altLang="ja-JP" sz="2000" dirty="0">
              <a:solidFill>
                <a:prstClr val="black"/>
              </a:solidFill>
            </a:endParaRPr>
          </a:p>
          <a:p>
            <a:r>
              <a:rPr lang="en-US" altLang="ja-JP" sz="2000" b="1" u="sng" dirty="0" smtClean="0"/>
              <a:t/>
            </a:r>
            <a:br>
              <a:rPr lang="en-US" altLang="ja-JP" sz="2000" b="1" u="sng" dirty="0" smtClean="0"/>
            </a:br>
            <a:r>
              <a:rPr lang="ja-JP" altLang="en-US" sz="2000" b="1" u="sng" dirty="0" smtClean="0"/>
              <a:t>（５）住所地外での接種体制の整備</a:t>
            </a:r>
            <a:endParaRPr lang="en-US" altLang="ja-JP" sz="2000" b="1" u="sng" dirty="0" smtClean="0"/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ja-JP" altLang="en-US" sz="2000" dirty="0" smtClean="0"/>
              <a:t>高齢者接種の状況を踏まえ、今後検討</a:t>
            </a:r>
            <a:endParaRPr lang="en-US" altLang="ja-JP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ja-JP" sz="1400" dirty="0"/>
          </a:p>
          <a:p>
            <a:r>
              <a:rPr lang="ja-JP" altLang="en-US" sz="2000" b="1" u="sng" dirty="0" smtClean="0"/>
              <a:t>（６）ワクチンのロスを抑える仕組み</a:t>
            </a:r>
            <a:endParaRPr lang="en-US" altLang="ja-JP" sz="2000" b="1" u="sng" dirty="0" smtClean="0"/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ja-JP" altLang="en-US" sz="2000" dirty="0" smtClean="0"/>
              <a:t>ワクチンのロスを抑えるとともに、キャンセルがでた場合に、エッセンシャルワーカーなどが接種できる仕組みを検討</a:t>
            </a:r>
            <a:endParaRPr lang="en-US" altLang="ja-JP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ja-JP" sz="2000" dirty="0" smtClean="0"/>
          </a:p>
          <a:p>
            <a:r>
              <a:rPr lang="ja-JP" altLang="en-US" sz="2000" b="1" u="sng" dirty="0" smtClean="0"/>
              <a:t>（７）府有施設の提供</a:t>
            </a:r>
            <a:endParaRPr lang="en-US" altLang="ja-JP" sz="2000" b="1" u="sng" dirty="0" smtClean="0"/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ja-JP" altLang="en-US" sz="2000" dirty="0" smtClean="0"/>
              <a:t>市町村からの要望に応じて、府有施設の一般利用を停止し、ワクチン接種会場としての提供</a:t>
            </a:r>
            <a:endParaRPr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ja-JP" altLang="en-US" sz="2000" dirty="0" smtClean="0"/>
              <a:t>を検討</a:t>
            </a:r>
            <a:endParaRPr lang="en-US" altLang="ja-JP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kumimoji="1" lang="en-US" altLang="ja-JP" sz="2000" dirty="0"/>
          </a:p>
          <a:p>
            <a:r>
              <a:rPr lang="ja-JP" altLang="en-US" sz="2000" b="1" u="sng" dirty="0" smtClean="0"/>
              <a:t>（８）効率的な実施方法の共有</a:t>
            </a:r>
            <a:endParaRPr lang="en-US" altLang="ja-JP" sz="2000" b="1" u="sng" dirty="0"/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lang="ja-JP" altLang="en-US" sz="2000" dirty="0" smtClean="0"/>
              <a:t>ワクチンの小分け配送やＬＩＮＥ予約システムなど</a:t>
            </a:r>
            <a:r>
              <a:rPr lang="ja-JP" altLang="en-US" sz="2000" dirty="0"/>
              <a:t>、府先行接種方法や市町村</a:t>
            </a:r>
            <a:r>
              <a:rPr lang="ja-JP" altLang="en-US" sz="2000" dirty="0" smtClean="0"/>
              <a:t>の先進事例を市町村ＷＧなどで共有</a:t>
            </a:r>
            <a:endParaRPr lang="en-US" altLang="ja-JP" sz="2000" dirty="0"/>
          </a:p>
          <a:p>
            <a:pPr marL="342900" indent="-342900">
              <a:buFont typeface="Wingdings" panose="05000000000000000000" pitchFamily="2" charset="2"/>
              <a:buChar char="l"/>
            </a:pPr>
            <a:r>
              <a:rPr kumimoji="1" lang="ja-JP" altLang="en-US" sz="2000" dirty="0" smtClean="0"/>
              <a:t>訓練（シミュレーション）を実施し、各市町村に共有</a:t>
            </a:r>
            <a:endParaRPr kumimoji="1" lang="ja-JP" altLang="en-US" sz="2000" dirty="0"/>
          </a:p>
        </p:txBody>
      </p:sp>
      <p:sp>
        <p:nvSpPr>
          <p:cNvPr id="4" name="フローチャート: 代替処理 3"/>
          <p:cNvSpPr/>
          <p:nvPr/>
        </p:nvSpPr>
        <p:spPr>
          <a:xfrm>
            <a:off x="337694" y="161405"/>
            <a:ext cx="5964073" cy="53453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 smtClean="0"/>
              <a:t>２　効率的なワクチン接種に向けた工夫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22703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348</Words>
  <Application>Microsoft Office PowerPoint</Application>
  <PresentationFormat>ワイド画面</PresentationFormat>
  <Paragraphs>29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　浩良</dc:creator>
  <cp:lastModifiedBy>小原　朋子</cp:lastModifiedBy>
  <cp:revision>24</cp:revision>
  <cp:lastPrinted>2021-02-04T02:50:12Z</cp:lastPrinted>
  <dcterms:created xsi:type="dcterms:W3CDTF">2021-02-02T03:26:31Z</dcterms:created>
  <dcterms:modified xsi:type="dcterms:W3CDTF">2021-02-09T06:23:11Z</dcterms:modified>
</cp:coreProperties>
</file>